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5" r:id="rId2"/>
    <p:sldId id="336" r:id="rId3"/>
    <p:sldId id="322" r:id="rId4"/>
    <p:sldId id="334" r:id="rId5"/>
    <p:sldId id="332" r:id="rId6"/>
    <p:sldId id="337" r:id="rId7"/>
    <p:sldId id="338" r:id="rId8"/>
    <p:sldId id="340" r:id="rId9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494"/>
    <a:srgbClr val="FF3300"/>
    <a:srgbClr val="FF0066"/>
    <a:srgbClr val="F6510A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FD42E1B-E151-4048-8297-F0A5086114B3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BBBF6C7-A394-48D8-853A-84ACEEA61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BF6C7-A394-48D8-853A-84ACEEA61D3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797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BF6C7-A394-48D8-853A-84ACEEA61D3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95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Easier version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BF6C7-A394-48D8-853A-84ACEEA61D3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08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Difficult version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BF6C7-A394-48D8-853A-84ACEEA61D3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11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Difficult 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BF6C7-A394-48D8-853A-84ACEEA61D3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947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BF6C7-A394-48D8-853A-84ACEEA61D3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13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this text out to the class. The differences are in bold.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BF6C7-A394-48D8-853A-84ACEEA61D3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628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BF6C7-A394-48D8-853A-84ACEEA61D3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77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0BA87-DDE4-40C2-BC0C-53A079AE3A82}"/>
              </a:ext>
            </a:extLst>
          </p:cNvPr>
          <p:cNvSpPr txBox="1"/>
          <p:nvPr/>
        </p:nvSpPr>
        <p:spPr>
          <a:xfrm>
            <a:off x="4052385" y="274265"/>
            <a:ext cx="405580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roadway" panose="04040905080002020502" pitchFamily="82" charset="0"/>
              </a:rPr>
              <a:t>Trapdoor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F5C4-7357-4D08-B50A-3657D302BC4D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74C8ECD-9626-4DD6-B4FE-D0C396D55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42566"/>
              </p:ext>
            </p:extLst>
          </p:nvPr>
        </p:nvGraphicFramePr>
        <p:xfrm>
          <a:off x="2683970" y="1365782"/>
          <a:ext cx="1402315" cy="1001307"/>
        </p:xfrm>
        <a:graphic>
          <a:graphicData uri="http://schemas.openxmlformats.org/drawingml/2006/table">
            <a:tbl>
              <a:tblPr/>
              <a:tblGrid>
                <a:gridCol w="140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Jorge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Carlos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Antonio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64FBBD9A-E434-4DA8-86AF-EBF8394B2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09" y="1622324"/>
            <a:ext cx="21072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000" b="1" dirty="0"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Hola, me llamo</a:t>
            </a:r>
            <a:endParaRPr lang="es-ES" sz="2000" dirty="0">
              <a:latin typeface="Century Gothic" panose="020B05020202020202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4F8537A-272C-478B-9B15-A948F6D78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831" y="1606935"/>
            <a:ext cx="12239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AR" sz="2200" b="1" dirty="0">
                <a:latin typeface="Calibri" pitchFamily="34" charset="0"/>
              </a:rPr>
              <a:t>y vivo en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248151-B53D-4760-AFB2-54AF09F2E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64825"/>
              </p:ext>
            </p:extLst>
          </p:nvPr>
        </p:nvGraphicFramePr>
        <p:xfrm>
          <a:off x="3022237" y="2903220"/>
          <a:ext cx="1614952" cy="1051560"/>
        </p:xfrm>
        <a:graphic>
          <a:graphicData uri="http://schemas.openxmlformats.org/drawingml/2006/table">
            <a:tbl>
              <a:tblPr/>
              <a:tblGrid>
                <a:gridCol w="161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doce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veinticuatro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Cinco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8319E55-573D-4AEE-81B8-2A53CD659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22571"/>
              </p:ext>
            </p:extLst>
          </p:nvPr>
        </p:nvGraphicFramePr>
        <p:xfrm>
          <a:off x="5315341" y="1306503"/>
          <a:ext cx="1402316" cy="1051560"/>
        </p:xfrm>
        <a:graphic>
          <a:graphicData uri="http://schemas.openxmlformats.org/drawingml/2006/table">
            <a:tbl>
              <a:tblPr/>
              <a:tblGrid>
                <a:gridCol w="140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Bolivia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Valencia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Toledo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98B027B-F447-40C1-A4C5-CC909CF03685}"/>
              </a:ext>
            </a:extLst>
          </p:cNvPr>
          <p:cNvSpPr txBox="1"/>
          <p:nvPr/>
        </p:nvSpPr>
        <p:spPr>
          <a:xfrm>
            <a:off x="6717658" y="1607276"/>
            <a:ext cx="1029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latin typeface="Century Gothic" panose="020B0502020202020204" pitchFamily="34" charset="0"/>
                <a:cs typeface="Aharoni" pitchFamily="2" charset="-79"/>
              </a:rPr>
              <a:t>Tengo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FFD827-AFC1-4E0A-BDFC-64EEE25AD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2418"/>
              </p:ext>
            </p:extLst>
          </p:nvPr>
        </p:nvGraphicFramePr>
        <p:xfrm>
          <a:off x="7730653" y="1306503"/>
          <a:ext cx="1197037" cy="1079471"/>
        </p:xfrm>
        <a:graphic>
          <a:graphicData uri="http://schemas.openxmlformats.org/drawingml/2006/table">
            <a:tbl>
              <a:tblPr/>
              <a:tblGrid>
                <a:gridCol w="119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ocho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catorce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once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E4D8610-BBA7-4FDE-B029-E56DD5CB9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53696"/>
              </p:ext>
            </p:extLst>
          </p:nvPr>
        </p:nvGraphicFramePr>
        <p:xfrm>
          <a:off x="5465293" y="2855542"/>
          <a:ext cx="1614952" cy="1079472"/>
        </p:xfrm>
        <a:graphic>
          <a:graphicData uri="http://schemas.openxmlformats.org/drawingml/2006/table">
            <a:tbl>
              <a:tblPr/>
              <a:tblGrid>
                <a:gridCol w="161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septiembre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abril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junio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C3DF7B5-E8DC-4235-8692-2E2F05D1DB06}"/>
              </a:ext>
            </a:extLst>
          </p:cNvPr>
          <p:cNvSpPr txBox="1"/>
          <p:nvPr/>
        </p:nvSpPr>
        <p:spPr>
          <a:xfrm>
            <a:off x="4793061" y="3194846"/>
            <a:ext cx="54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de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846BDDCF-3D63-4C8C-BFD9-97BEC43B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09" y="3211160"/>
            <a:ext cx="25747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AR" sz="2200" b="1" dirty="0">
                <a:latin typeface="Calibri" pitchFamily="34" charset="0"/>
              </a:rPr>
              <a:t>Mi cumpleaños es 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E0D42D-B18C-475E-A911-A46FDA0196FB}"/>
              </a:ext>
            </a:extLst>
          </p:cNvPr>
          <p:cNvSpPr txBox="1"/>
          <p:nvPr/>
        </p:nvSpPr>
        <p:spPr>
          <a:xfrm>
            <a:off x="9065679" y="1610411"/>
            <a:ext cx="1029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latin typeface="Century Gothic" panose="020B0502020202020204" pitchFamily="34" charset="0"/>
                <a:cs typeface="Aharoni" pitchFamily="2" charset="-79"/>
              </a:rPr>
              <a:t>años.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6E8CD0-6BD3-4977-9C7D-CD67EF06E6BF}"/>
              </a:ext>
            </a:extLst>
          </p:cNvPr>
          <p:cNvSpPr txBox="1"/>
          <p:nvPr/>
        </p:nvSpPr>
        <p:spPr>
          <a:xfrm>
            <a:off x="7265714" y="3127117"/>
            <a:ext cx="260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Diría que soy muy 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C9754ED-BE99-435C-BB6C-E8AEA0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191359"/>
              </p:ext>
            </p:extLst>
          </p:nvPr>
        </p:nvGraphicFramePr>
        <p:xfrm>
          <a:off x="10029653" y="2855542"/>
          <a:ext cx="1614952" cy="1079472"/>
        </p:xfrm>
        <a:graphic>
          <a:graphicData uri="http://schemas.openxmlformats.org/drawingml/2006/table">
            <a:tbl>
              <a:tblPr/>
              <a:tblGrid>
                <a:gridCol w="161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generoso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listo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simpático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1F48A411-E3F3-4500-AAD9-1A8697D959C4}"/>
              </a:ext>
            </a:extLst>
          </p:cNvPr>
          <p:cNvSpPr txBox="1"/>
          <p:nvPr/>
        </p:nvSpPr>
        <p:spPr>
          <a:xfrm>
            <a:off x="430610" y="4757776"/>
            <a:ext cx="1280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y nunca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DEF1A06-81E2-409B-A850-E320D5AE7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4373"/>
              </p:ext>
            </p:extLst>
          </p:nvPr>
        </p:nvGraphicFramePr>
        <p:xfrm>
          <a:off x="1717981" y="4486118"/>
          <a:ext cx="1280204" cy="1079472"/>
        </p:xfrm>
        <a:graphic>
          <a:graphicData uri="http://schemas.openxmlformats.org/drawingml/2006/table">
            <a:tbl>
              <a:tblPr/>
              <a:tblGrid>
                <a:gridCol w="1280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Tímido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serio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tonto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D146396A-644F-448E-BC5E-ABC83E2592B9}"/>
              </a:ext>
            </a:extLst>
          </p:cNvPr>
          <p:cNvSpPr txBox="1"/>
          <p:nvPr/>
        </p:nvSpPr>
        <p:spPr>
          <a:xfrm>
            <a:off x="3313414" y="4757775"/>
            <a:ext cx="2046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Mi pasión es 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95207A0-BC9C-4C89-9E63-B07146857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04226"/>
              </p:ext>
            </p:extLst>
          </p:nvPr>
        </p:nvGraphicFramePr>
        <p:xfrm>
          <a:off x="5315340" y="4490986"/>
          <a:ext cx="1516841" cy="1079472"/>
        </p:xfrm>
        <a:graphic>
          <a:graphicData uri="http://schemas.openxmlformats.org/drawingml/2006/table">
            <a:tbl>
              <a:tblPr/>
              <a:tblGrid>
                <a:gridCol w="1516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la música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el cine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el deporte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Bitmoji Image">
            <a:extLst>
              <a:ext uri="{FF2B5EF4-FFF2-40B4-BE49-F238E27FC236}">
                <a16:creationId xmlns:a16="http://schemas.microsoft.com/office/drawing/2014/main" id="{99EF7F6F-7B2E-416D-AB87-247CD15AF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70" y="4106459"/>
            <a:ext cx="2605873" cy="260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66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0BA87-DDE4-40C2-BC0C-53A079AE3A82}"/>
              </a:ext>
            </a:extLst>
          </p:cNvPr>
          <p:cNvSpPr txBox="1"/>
          <p:nvPr/>
        </p:nvSpPr>
        <p:spPr>
          <a:xfrm>
            <a:off x="4052385" y="274265"/>
            <a:ext cx="405580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roadway" panose="04040905080002020502" pitchFamily="82" charset="0"/>
              </a:rPr>
              <a:t>Trapdoor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F5C4-7357-4D08-B50A-3657D302BC4D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74C8ECD-9626-4DD6-B4FE-D0C396D55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247004"/>
              </p:ext>
            </p:extLst>
          </p:nvPr>
        </p:nvGraphicFramePr>
        <p:xfrm>
          <a:off x="2683970" y="1365782"/>
          <a:ext cx="1402315" cy="1001307"/>
        </p:xfrm>
        <a:graphic>
          <a:graphicData uri="http://schemas.openxmlformats.org/drawingml/2006/table">
            <a:tbl>
              <a:tblPr/>
              <a:tblGrid>
                <a:gridCol w="140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Andrea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Carmen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64FBBD9A-E434-4DA8-86AF-EBF8394B2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09" y="1622324"/>
            <a:ext cx="21072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000" b="1" dirty="0"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Hola, me llamo</a:t>
            </a:r>
            <a:endParaRPr lang="es-ES" sz="2000" dirty="0">
              <a:latin typeface="Century Gothic" panose="020B05020202020202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4F8537A-272C-478B-9B15-A948F6D78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831" y="1606935"/>
            <a:ext cx="12239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AR" sz="2200" b="1" dirty="0">
                <a:latin typeface="Calibri" pitchFamily="34" charset="0"/>
              </a:rPr>
              <a:t>y vivo en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248151-B53D-4760-AFB2-54AF09F2E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50525"/>
              </p:ext>
            </p:extLst>
          </p:nvPr>
        </p:nvGraphicFramePr>
        <p:xfrm>
          <a:off x="1306297" y="2900823"/>
          <a:ext cx="3486764" cy="1051560"/>
        </p:xfrm>
        <a:graphic>
          <a:graphicData uri="http://schemas.openxmlformats.org/drawingml/2006/table">
            <a:tbl>
              <a:tblPr/>
              <a:tblGrid>
                <a:gridCol w="3486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 hermana y dos hermanos.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una hermanastra.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 hermano menor.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8319E55-573D-4AEE-81B8-2A53CD659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656193"/>
              </p:ext>
            </p:extLst>
          </p:nvPr>
        </p:nvGraphicFramePr>
        <p:xfrm>
          <a:off x="5315341" y="1306503"/>
          <a:ext cx="1402316" cy="1051560"/>
        </p:xfrm>
        <a:graphic>
          <a:graphicData uri="http://schemas.openxmlformats.org/drawingml/2006/table">
            <a:tbl>
              <a:tblPr/>
              <a:tblGrid>
                <a:gridCol w="140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Argentina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Ecuador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Colombia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98B027B-F447-40C1-A4C5-CC909CF03685}"/>
              </a:ext>
            </a:extLst>
          </p:cNvPr>
          <p:cNvSpPr txBox="1"/>
          <p:nvPr/>
        </p:nvSpPr>
        <p:spPr>
          <a:xfrm>
            <a:off x="6717658" y="1607276"/>
            <a:ext cx="1029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latin typeface="Century Gothic" panose="020B0502020202020204" pitchFamily="34" charset="0"/>
                <a:cs typeface="Aharoni" pitchFamily="2" charset="-79"/>
              </a:rPr>
              <a:t>Tengo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FFD827-AFC1-4E0A-BDFC-64EEE25AD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5152"/>
              </p:ext>
            </p:extLst>
          </p:nvPr>
        </p:nvGraphicFramePr>
        <p:xfrm>
          <a:off x="7730653" y="1306503"/>
          <a:ext cx="1197037" cy="1079471"/>
        </p:xfrm>
        <a:graphic>
          <a:graphicData uri="http://schemas.openxmlformats.org/drawingml/2006/table">
            <a:tbl>
              <a:tblPr/>
              <a:tblGrid>
                <a:gridCol w="119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nueve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trece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dieciséis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E4D8610-BBA7-4FDE-B029-E56DD5CB9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79378"/>
              </p:ext>
            </p:extLst>
          </p:nvPr>
        </p:nvGraphicFramePr>
        <p:xfrm>
          <a:off x="7133229" y="2862520"/>
          <a:ext cx="1614952" cy="1079472"/>
        </p:xfrm>
        <a:graphic>
          <a:graphicData uri="http://schemas.openxmlformats.org/drawingml/2006/table">
            <a:tbl>
              <a:tblPr/>
              <a:tblGrid>
                <a:gridCol w="161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 gato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una cobaya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 perro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C3DF7B5-E8DC-4235-8692-2E2F05D1DB06}"/>
              </a:ext>
            </a:extLst>
          </p:cNvPr>
          <p:cNvSpPr txBox="1"/>
          <p:nvPr/>
        </p:nvSpPr>
        <p:spPr>
          <a:xfrm>
            <a:off x="4986914" y="3197376"/>
            <a:ext cx="2759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Además, tengo 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846BDDCF-3D63-4C8C-BFD9-97BEC43B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09" y="3211160"/>
            <a:ext cx="8756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AR" sz="2200" b="1" dirty="0">
                <a:latin typeface="Calibri" pitchFamily="34" charset="0"/>
              </a:rPr>
              <a:t>Tengo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E0D42D-B18C-475E-A911-A46FDA0196FB}"/>
              </a:ext>
            </a:extLst>
          </p:cNvPr>
          <p:cNvSpPr txBox="1"/>
          <p:nvPr/>
        </p:nvSpPr>
        <p:spPr>
          <a:xfrm>
            <a:off x="9065679" y="1610411"/>
            <a:ext cx="1029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latin typeface="Century Gothic" panose="020B0502020202020204" pitchFamily="34" charset="0"/>
                <a:cs typeface="Aharoni" pitchFamily="2" charset="-79"/>
              </a:rPr>
              <a:t>años.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48A411-E3F3-4500-AAD9-1A8697D959C4}"/>
              </a:ext>
            </a:extLst>
          </p:cNvPr>
          <p:cNvSpPr txBox="1"/>
          <p:nvPr/>
        </p:nvSpPr>
        <p:spPr>
          <a:xfrm>
            <a:off x="430610" y="4757776"/>
            <a:ext cx="1280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es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DEF1A06-81E2-409B-A850-E320D5AE7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20918"/>
              </p:ext>
            </p:extLst>
          </p:nvPr>
        </p:nvGraphicFramePr>
        <p:xfrm>
          <a:off x="1032247" y="4486117"/>
          <a:ext cx="1280204" cy="1079472"/>
        </p:xfrm>
        <a:graphic>
          <a:graphicData uri="http://schemas.openxmlformats.org/drawingml/2006/table">
            <a:tbl>
              <a:tblPr/>
              <a:tblGrid>
                <a:gridCol w="1280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blanco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negro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gris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D146396A-644F-448E-BC5E-ABC83E2592B9}"/>
              </a:ext>
            </a:extLst>
          </p:cNvPr>
          <p:cNvSpPr txBox="1"/>
          <p:nvPr/>
        </p:nvSpPr>
        <p:spPr>
          <a:xfrm>
            <a:off x="2467840" y="4757775"/>
            <a:ext cx="44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y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95207A0-BC9C-4C89-9E63-B07146857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843664"/>
              </p:ext>
            </p:extLst>
          </p:nvPr>
        </p:nvGraphicFramePr>
        <p:xfrm>
          <a:off x="2914089" y="4459228"/>
          <a:ext cx="1280204" cy="1079472"/>
        </p:xfrm>
        <a:graphic>
          <a:graphicData uri="http://schemas.openxmlformats.org/drawingml/2006/table">
            <a:tbl>
              <a:tblPr/>
              <a:tblGrid>
                <a:gridCol w="1280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marrón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blanco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80D1AB8E-762B-422F-AD68-E69CE7FDD56F}"/>
              </a:ext>
            </a:extLst>
          </p:cNvPr>
          <p:cNvSpPr txBox="1"/>
          <p:nvPr/>
        </p:nvSpPr>
        <p:spPr>
          <a:xfrm>
            <a:off x="8748181" y="3201198"/>
            <a:ext cx="64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Mi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AE48582-FD00-4F51-8AE8-04A8E289B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32027"/>
              </p:ext>
            </p:extLst>
          </p:nvPr>
        </p:nvGraphicFramePr>
        <p:xfrm>
          <a:off x="9426562" y="2862520"/>
          <a:ext cx="1614952" cy="1079472"/>
        </p:xfrm>
        <a:graphic>
          <a:graphicData uri="http://schemas.openxmlformats.org/drawingml/2006/table">
            <a:tbl>
              <a:tblPr/>
              <a:tblGrid>
                <a:gridCol w="161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gato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cobaya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perro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D84553D-2208-4A54-A2D2-738528A8671C}"/>
              </a:ext>
            </a:extLst>
          </p:cNvPr>
          <p:cNvSpPr txBox="1"/>
          <p:nvPr/>
        </p:nvSpPr>
        <p:spPr>
          <a:xfrm>
            <a:off x="4346813" y="4732156"/>
            <a:ext cx="355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Sin embargo, me gustaría 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BE70EFF2-DD69-4D57-85D1-B0AFA470E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70842"/>
              </p:ext>
            </p:extLst>
          </p:nvPr>
        </p:nvGraphicFramePr>
        <p:xfrm>
          <a:off x="7790834" y="4492366"/>
          <a:ext cx="1766121" cy="1079472"/>
        </p:xfrm>
        <a:graphic>
          <a:graphicData uri="http://schemas.openxmlformats.org/drawingml/2006/table">
            <a:tbl>
              <a:tblPr/>
              <a:tblGrid>
                <a:gridCol w="1766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 caballo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 pez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una serpiente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" name="Picture 2" descr="Clientmoji">
            <a:extLst>
              <a:ext uri="{FF2B5EF4-FFF2-40B4-BE49-F238E27FC236}">
                <a16:creationId xmlns:a16="http://schemas.microsoft.com/office/drawing/2014/main" id="{ABB0948C-794E-41EE-9BE5-1BACC9C9F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162" y="3674511"/>
            <a:ext cx="3079794" cy="307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33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004FA7-C4BD-4165-8F86-A43E3D39E394}"/>
              </a:ext>
            </a:extLst>
          </p:cNvPr>
          <p:cNvSpPr txBox="1"/>
          <p:nvPr/>
        </p:nvSpPr>
        <p:spPr>
          <a:xfrm>
            <a:off x="4823012" y="931061"/>
            <a:ext cx="7091082" cy="522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Vivo en Barcelona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Tengo seis años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Mi perro es blanco y negro.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Mi hermana tiene dieciocho años.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Soy bastante tonta y muy generosa.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Tengo seis peces.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Mi cumpleaños es el veinte de enero.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Creo que soy muy simpático y sincero.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Mi pasión es la música.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Mi cumpleaños es el veintitrés de noviembre.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Tengo un hermano y dos hermanas.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Tengo un gato negro.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Diría que soy listo y no serio.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Mi cumpleaños es el ocho de febrero.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No tengo hermanos, soy hija única.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Mi pasión es el deporte. </a:t>
            </a:r>
          </a:p>
        </p:txBody>
      </p:sp>
      <p:sp>
        <p:nvSpPr>
          <p:cNvPr id="12" name="Google Shape;188;p28">
            <a:extLst>
              <a:ext uri="{FF2B5EF4-FFF2-40B4-BE49-F238E27FC236}">
                <a16:creationId xmlns:a16="http://schemas.microsoft.com/office/drawing/2014/main" id="{D7F352F4-0756-4A93-93D0-98DE45109905}"/>
              </a:ext>
            </a:extLst>
          </p:cNvPr>
          <p:cNvSpPr txBox="1"/>
          <p:nvPr/>
        </p:nvSpPr>
        <p:spPr>
          <a:xfrm>
            <a:off x="400050" y="836831"/>
            <a:ext cx="4132621" cy="2103013"/>
          </a:xfrm>
          <a:prstGeom prst="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Draw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a table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like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one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below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and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write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a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number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between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1 and 12 in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each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square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. I Will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read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sentences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at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random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.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If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you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have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number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I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read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on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your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table,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cross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it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off.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winner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is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first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to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cross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out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all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of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their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numbers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.</a:t>
            </a:r>
          </a:p>
          <a:p>
            <a:endParaRPr lang="es-ES" sz="1600" b="1" dirty="0">
              <a:latin typeface="Century Gothic" panose="020B0502020202020204" pitchFamily="34" charset="0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87A3B0B4-3998-4396-8EB4-3A999A69C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34750"/>
              </p:ext>
            </p:extLst>
          </p:nvPr>
        </p:nvGraphicFramePr>
        <p:xfrm>
          <a:off x="595725" y="3342969"/>
          <a:ext cx="3741270" cy="2193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7090">
                  <a:extLst>
                    <a:ext uri="{9D8B030D-6E8A-4147-A177-3AD203B41FA5}">
                      <a16:colId xmlns:a16="http://schemas.microsoft.com/office/drawing/2014/main" val="2168076287"/>
                    </a:ext>
                  </a:extLst>
                </a:gridCol>
                <a:gridCol w="1247090">
                  <a:extLst>
                    <a:ext uri="{9D8B030D-6E8A-4147-A177-3AD203B41FA5}">
                      <a16:colId xmlns:a16="http://schemas.microsoft.com/office/drawing/2014/main" val="1773510382"/>
                    </a:ext>
                  </a:extLst>
                </a:gridCol>
                <a:gridCol w="1247090">
                  <a:extLst>
                    <a:ext uri="{9D8B030D-6E8A-4147-A177-3AD203B41FA5}">
                      <a16:colId xmlns:a16="http://schemas.microsoft.com/office/drawing/2014/main" val="3275831743"/>
                    </a:ext>
                  </a:extLst>
                </a:gridCol>
              </a:tblGrid>
              <a:tr h="109693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763228"/>
                  </a:ext>
                </a:extLst>
              </a:tr>
              <a:tr h="109693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75721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0F274A-0881-434F-A31D-138D1ACDD11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D5EB3E-A7D2-483B-889C-72B0739BCD8C}"/>
              </a:ext>
            </a:extLst>
          </p:cNvPr>
          <p:cNvSpPr txBox="1"/>
          <p:nvPr/>
        </p:nvSpPr>
        <p:spPr>
          <a:xfrm>
            <a:off x="4173070" y="248598"/>
            <a:ext cx="3845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002020502" pitchFamily="82" charset="0"/>
              </a:rPr>
              <a:t>Listening Bingo</a:t>
            </a:r>
          </a:p>
        </p:txBody>
      </p:sp>
    </p:spTree>
    <p:extLst>
      <p:ext uri="{BB962C8B-B14F-4D97-AF65-F5344CB8AC3E}">
        <p14:creationId xmlns:p14="http://schemas.microsoft.com/office/powerpoint/2010/main" val="182570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004FA7-C4BD-4165-8F86-A43E3D39E394}"/>
              </a:ext>
            </a:extLst>
          </p:cNvPr>
          <p:cNvSpPr txBox="1"/>
          <p:nvPr/>
        </p:nvSpPr>
        <p:spPr>
          <a:xfrm>
            <a:off x="4823012" y="931061"/>
            <a:ext cx="7091082" cy="522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I </a:t>
            </a:r>
            <a:r>
              <a:rPr lang="es-ES" sz="1400" dirty="0" err="1">
                <a:latin typeface="Century Gothic" panose="020B0502020202020204" pitchFamily="34" charset="0"/>
              </a:rPr>
              <a:t>live</a:t>
            </a:r>
            <a:r>
              <a:rPr lang="es-ES" sz="1400" dirty="0">
                <a:latin typeface="Century Gothic" panose="020B0502020202020204" pitchFamily="34" charset="0"/>
              </a:rPr>
              <a:t> in </a:t>
            </a:r>
            <a:r>
              <a:rPr lang="es-ES" sz="1400" dirty="0" err="1">
                <a:latin typeface="Century Gothic" panose="020B0502020202020204" pitchFamily="34" charset="0"/>
              </a:rPr>
              <a:t>Malaga</a:t>
            </a:r>
            <a:r>
              <a:rPr lang="es-ES" sz="1400" dirty="0">
                <a:latin typeface="Century Gothic" panose="020B0502020202020204" pitchFamily="34" charset="0"/>
              </a:rPr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I am </a:t>
            </a:r>
            <a:r>
              <a:rPr lang="es-ES" sz="1400" dirty="0" err="1">
                <a:latin typeface="Century Gothic" panose="020B0502020202020204" pitchFamily="34" charset="0"/>
              </a:rPr>
              <a:t>fifteen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years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old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I </a:t>
            </a:r>
            <a:r>
              <a:rPr lang="es-ES" sz="1400" dirty="0" err="1">
                <a:latin typeface="Century Gothic" panose="020B0502020202020204" pitchFamily="34" charset="0"/>
              </a:rPr>
              <a:t>have</a:t>
            </a:r>
            <a:r>
              <a:rPr lang="es-ES" sz="1400" dirty="0">
                <a:latin typeface="Century Gothic" panose="020B0502020202020204" pitchFamily="34" charset="0"/>
              </a:rPr>
              <a:t> a Brown </a:t>
            </a:r>
            <a:r>
              <a:rPr lang="es-ES" sz="1400" dirty="0" err="1">
                <a:latin typeface="Century Gothic" panose="020B0502020202020204" pitchFamily="34" charset="0"/>
              </a:rPr>
              <a:t>dog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 err="1">
                <a:latin typeface="Century Gothic" panose="020B0502020202020204" pitchFamily="34" charset="0"/>
              </a:rPr>
              <a:t>My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sister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is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thirteen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years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old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I am quite </a:t>
            </a:r>
            <a:r>
              <a:rPr lang="es-ES" sz="1400" dirty="0" err="1">
                <a:latin typeface="Century Gothic" panose="020B0502020202020204" pitchFamily="34" charset="0"/>
              </a:rPr>
              <a:t>shy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but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very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kind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I </a:t>
            </a:r>
            <a:r>
              <a:rPr lang="es-ES" sz="1400" dirty="0" err="1">
                <a:latin typeface="Century Gothic" panose="020B0502020202020204" pitchFamily="34" charset="0"/>
              </a:rPr>
              <a:t>have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two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rabbbits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 err="1">
                <a:latin typeface="Century Gothic" panose="020B0502020202020204" pitchFamily="34" charset="0"/>
              </a:rPr>
              <a:t>My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birthday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is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on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the</a:t>
            </a:r>
            <a:r>
              <a:rPr lang="es-ES" sz="1400" dirty="0">
                <a:latin typeface="Century Gothic" panose="020B0502020202020204" pitchFamily="34" charset="0"/>
              </a:rPr>
              <a:t> 16th August.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 err="1">
                <a:latin typeface="Century Gothic" panose="020B0502020202020204" pitchFamily="34" charset="0"/>
              </a:rPr>
              <a:t>My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passion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is</a:t>
            </a:r>
            <a:r>
              <a:rPr lang="es-ES" sz="1400" dirty="0">
                <a:latin typeface="Century Gothic" panose="020B0502020202020204" pitchFamily="34" charset="0"/>
              </a:rPr>
              <a:t> cinema.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I </a:t>
            </a:r>
            <a:r>
              <a:rPr lang="es-ES" sz="1400" dirty="0" err="1">
                <a:latin typeface="Century Gothic" panose="020B0502020202020204" pitchFamily="34" charset="0"/>
              </a:rPr>
              <a:t>think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that</a:t>
            </a:r>
            <a:r>
              <a:rPr lang="es-ES" sz="1400" dirty="0">
                <a:latin typeface="Century Gothic" panose="020B0502020202020204" pitchFamily="34" charset="0"/>
              </a:rPr>
              <a:t> I am quite </a:t>
            </a:r>
            <a:r>
              <a:rPr lang="es-ES" sz="1400" dirty="0" err="1">
                <a:latin typeface="Century Gothic" panose="020B0502020202020204" pitchFamily="34" charset="0"/>
              </a:rPr>
              <a:t>clever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I </a:t>
            </a:r>
            <a:r>
              <a:rPr lang="es-ES" sz="1400" dirty="0" err="1">
                <a:latin typeface="Century Gothic" panose="020B0502020202020204" pitchFamily="34" charset="0"/>
              </a:rPr>
              <a:t>have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one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brother</a:t>
            </a:r>
            <a:r>
              <a:rPr lang="es-ES" sz="1400" dirty="0">
                <a:latin typeface="Century Gothic" panose="020B0502020202020204" pitchFamily="34" charset="0"/>
              </a:rPr>
              <a:t> and </a:t>
            </a:r>
            <a:r>
              <a:rPr lang="es-ES" sz="1400" dirty="0" err="1">
                <a:latin typeface="Century Gothic" panose="020B0502020202020204" pitchFamily="34" charset="0"/>
              </a:rPr>
              <a:t>one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stepsister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My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horse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is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black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I </a:t>
            </a:r>
            <a:r>
              <a:rPr lang="es-ES" sz="1400" dirty="0" err="1">
                <a:latin typeface="Century Gothic" panose="020B0502020202020204" pitchFamily="34" charset="0"/>
              </a:rPr>
              <a:t>would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like</a:t>
            </a:r>
            <a:r>
              <a:rPr lang="es-ES" sz="1400" dirty="0">
                <a:latin typeface="Century Gothic" panose="020B0502020202020204" pitchFamily="34" charset="0"/>
              </a:rPr>
              <a:t> a </a:t>
            </a:r>
            <a:r>
              <a:rPr lang="es-ES" sz="1400" dirty="0" err="1">
                <a:latin typeface="Century Gothic" panose="020B0502020202020204" pitchFamily="34" charset="0"/>
              </a:rPr>
              <a:t>white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dog</a:t>
            </a:r>
            <a:r>
              <a:rPr lang="es-ES" sz="1400" dirty="0">
                <a:latin typeface="Century Gothic" panose="020B0502020202020204" pitchFamily="34" charset="0"/>
              </a:rPr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My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birthday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is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the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first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of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December</a:t>
            </a:r>
            <a:r>
              <a:rPr lang="es-ES" sz="1400" dirty="0">
                <a:latin typeface="Century Gothic" panose="020B0502020202020204" pitchFamily="34" charset="0"/>
              </a:rPr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I </a:t>
            </a:r>
            <a:r>
              <a:rPr lang="es-ES" sz="1400" dirty="0" err="1">
                <a:latin typeface="Century Gothic" panose="020B0502020202020204" pitchFamily="34" charset="0"/>
              </a:rPr>
              <a:t>don’t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have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any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pets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I </a:t>
            </a:r>
            <a:r>
              <a:rPr lang="es-ES" sz="1400" dirty="0" err="1">
                <a:latin typeface="Century Gothic" panose="020B0502020202020204" pitchFamily="34" charset="0"/>
              </a:rPr>
              <a:t>would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say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that</a:t>
            </a:r>
            <a:r>
              <a:rPr lang="es-ES" sz="1400" dirty="0">
                <a:latin typeface="Century Gothic" panose="020B0502020202020204" pitchFamily="34" charset="0"/>
              </a:rPr>
              <a:t> I am </a:t>
            </a:r>
            <a:r>
              <a:rPr lang="es-ES" sz="1400" dirty="0" err="1">
                <a:latin typeface="Century Gothic" panose="020B0502020202020204" pitchFamily="34" charset="0"/>
              </a:rPr>
              <a:t>very</a:t>
            </a:r>
            <a:r>
              <a:rPr lang="es-ES" sz="1400" dirty="0">
                <a:latin typeface="Century Gothic" panose="020B0502020202020204" pitchFamily="34" charset="0"/>
              </a:rPr>
              <a:t> sincere and a bit </a:t>
            </a:r>
            <a:r>
              <a:rPr lang="es-ES" sz="1400" dirty="0" err="1">
                <a:latin typeface="Century Gothic" panose="020B0502020202020204" pitchFamily="34" charset="0"/>
              </a:rPr>
              <a:t>silly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My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hero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is</a:t>
            </a:r>
            <a:r>
              <a:rPr lang="es-ES" sz="1400" dirty="0">
                <a:latin typeface="Century Gothic" panose="020B0502020202020204" pitchFamily="34" charset="0"/>
              </a:rPr>
              <a:t> Mo </a:t>
            </a:r>
            <a:r>
              <a:rPr lang="es-ES" sz="1400" dirty="0" err="1">
                <a:latin typeface="Century Gothic" panose="020B0502020202020204" pitchFamily="34" charset="0"/>
              </a:rPr>
              <a:t>Salah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because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my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passion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is</a:t>
            </a:r>
            <a:r>
              <a:rPr lang="es-ES" sz="1400" dirty="0">
                <a:latin typeface="Century Gothic" panose="020B0502020202020204" pitchFamily="34" charset="0"/>
              </a:rPr>
              <a:t> sport. </a:t>
            </a:r>
          </a:p>
        </p:txBody>
      </p:sp>
      <p:sp>
        <p:nvSpPr>
          <p:cNvPr id="12" name="Google Shape;188;p28">
            <a:extLst>
              <a:ext uri="{FF2B5EF4-FFF2-40B4-BE49-F238E27FC236}">
                <a16:creationId xmlns:a16="http://schemas.microsoft.com/office/drawing/2014/main" id="{D7F352F4-0756-4A93-93D0-98DE45109905}"/>
              </a:ext>
            </a:extLst>
          </p:cNvPr>
          <p:cNvSpPr txBox="1"/>
          <p:nvPr/>
        </p:nvSpPr>
        <p:spPr>
          <a:xfrm>
            <a:off x="400050" y="836831"/>
            <a:ext cx="4132621" cy="2103013"/>
          </a:xfrm>
          <a:prstGeom prst="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Draw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a table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like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one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below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and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write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a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number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between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1 and 12 in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each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square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. I Will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read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sentences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in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Spanish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at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random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.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If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you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have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number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I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read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on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your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table,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cross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it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off.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winner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is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first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to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cross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out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all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of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their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numbers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.</a:t>
            </a:r>
          </a:p>
          <a:p>
            <a:endParaRPr lang="es-ES" sz="1600" b="1" dirty="0">
              <a:latin typeface="Century Gothic" panose="020B0502020202020204" pitchFamily="34" charset="0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87A3B0B4-3998-4396-8EB4-3A999A69C879}"/>
              </a:ext>
            </a:extLst>
          </p:cNvPr>
          <p:cNvGraphicFramePr>
            <a:graphicFrameLocks noGrp="1"/>
          </p:cNvGraphicFramePr>
          <p:nvPr/>
        </p:nvGraphicFramePr>
        <p:xfrm>
          <a:off x="595725" y="3342969"/>
          <a:ext cx="3741270" cy="2193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7090">
                  <a:extLst>
                    <a:ext uri="{9D8B030D-6E8A-4147-A177-3AD203B41FA5}">
                      <a16:colId xmlns:a16="http://schemas.microsoft.com/office/drawing/2014/main" val="2168076287"/>
                    </a:ext>
                  </a:extLst>
                </a:gridCol>
                <a:gridCol w="1247090">
                  <a:extLst>
                    <a:ext uri="{9D8B030D-6E8A-4147-A177-3AD203B41FA5}">
                      <a16:colId xmlns:a16="http://schemas.microsoft.com/office/drawing/2014/main" val="1773510382"/>
                    </a:ext>
                  </a:extLst>
                </a:gridCol>
                <a:gridCol w="1247090">
                  <a:extLst>
                    <a:ext uri="{9D8B030D-6E8A-4147-A177-3AD203B41FA5}">
                      <a16:colId xmlns:a16="http://schemas.microsoft.com/office/drawing/2014/main" val="3275831743"/>
                    </a:ext>
                  </a:extLst>
                </a:gridCol>
              </a:tblGrid>
              <a:tr h="109693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763228"/>
                  </a:ext>
                </a:extLst>
              </a:tr>
              <a:tr h="109693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75721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0F274A-0881-434F-A31D-138D1ACDD11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D5EB3E-A7D2-483B-889C-72B0739BCD8C}"/>
              </a:ext>
            </a:extLst>
          </p:cNvPr>
          <p:cNvSpPr txBox="1"/>
          <p:nvPr/>
        </p:nvSpPr>
        <p:spPr>
          <a:xfrm>
            <a:off x="4173070" y="248598"/>
            <a:ext cx="3845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002020502" pitchFamily="82" charset="0"/>
              </a:rPr>
              <a:t>Listening Bingo</a:t>
            </a:r>
          </a:p>
        </p:txBody>
      </p:sp>
    </p:spTree>
    <p:extLst>
      <p:ext uri="{BB962C8B-B14F-4D97-AF65-F5344CB8AC3E}">
        <p14:creationId xmlns:p14="http://schemas.microsoft.com/office/powerpoint/2010/main" val="226322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D2DAFC-8727-4CA1-9A0A-674359B5901E}"/>
              </a:ext>
            </a:extLst>
          </p:cNvPr>
          <p:cNvSpPr txBox="1"/>
          <p:nvPr/>
        </p:nvSpPr>
        <p:spPr>
          <a:xfrm>
            <a:off x="255640" y="1494580"/>
            <a:ext cx="5610874" cy="4446730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600" dirty="0">
                <a:latin typeface="Century Gothic" panose="020B0502020202020204" pitchFamily="34" charset="0"/>
              </a:rPr>
              <a:t>Hola, me llamo Alicia ___________________. Mi cumpleaños es  ___________________. Creo que soy divertida  ___________________. Mis padres dicen  ___________________. Mi pasión es la música. ____________ y el piano. ___________________ Ed Sheeran porque __________________. Tengo un hermano ________________. Mi hermano se llama David ___________________. Tengo un perro que ___________________. Es blanco y marrón. _____________.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80BA87-DDE4-40C2-BC0C-53A079AE3A82}"/>
              </a:ext>
            </a:extLst>
          </p:cNvPr>
          <p:cNvSpPr txBox="1"/>
          <p:nvPr/>
        </p:nvSpPr>
        <p:spPr>
          <a:xfrm>
            <a:off x="4052385" y="274265"/>
            <a:ext cx="405580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roadway" panose="04040905080002020502" pitchFamily="82" charset="0"/>
              </a:rPr>
              <a:t>Back to back dictation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5C709F-02DC-4EE7-AF9F-E6266B3003D7}"/>
              </a:ext>
            </a:extLst>
          </p:cNvPr>
          <p:cNvSpPr txBox="1"/>
          <p:nvPr/>
        </p:nvSpPr>
        <p:spPr>
          <a:xfrm>
            <a:off x="6286157" y="1494580"/>
            <a:ext cx="5561714" cy="4446730"/>
          </a:xfrm>
          <a:prstGeom prst="rect">
            <a:avLst/>
          </a:prstGeom>
          <a:noFill/>
          <a:ln w="19050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600" dirty="0">
                <a:latin typeface="Century Gothic" panose="020B0502020202020204" pitchFamily="34" charset="0"/>
              </a:rPr>
              <a:t>___________________ y vivo en Santander. ___________________ el cuatro de marzo. Creo que soy divertida ___________________. ___________________ que soy lista. ___________________. Toco la guitarra _____________. Mi héroe es ___________________ me gusta su música. ___________________ y una hermana. ___________________ y mi hermana se llama Lola. ___________________ se llama </a:t>
            </a:r>
            <a:r>
              <a:rPr lang="es-ES" sz="1600" dirty="0" err="1">
                <a:latin typeface="Century Gothic" panose="020B0502020202020204" pitchFamily="34" charset="0"/>
              </a:rPr>
              <a:t>Woofy</a:t>
            </a:r>
            <a:r>
              <a:rPr lang="es-ES" sz="1600" dirty="0">
                <a:latin typeface="Century Gothic" panose="020B0502020202020204" pitchFamily="34" charset="0"/>
              </a:rPr>
              <a:t>. ___________________. ¿Tienes macotas?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F5C4-7357-4D08-B50A-3657D302BC4D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607D9-CE32-4C08-94B2-AE6A1C4BD010}"/>
              </a:ext>
            </a:extLst>
          </p:cNvPr>
          <p:cNvCxnSpPr/>
          <p:nvPr/>
        </p:nvCxnSpPr>
        <p:spPr>
          <a:xfrm>
            <a:off x="6056671" y="1014714"/>
            <a:ext cx="39329" cy="5437239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" name="Graphic 3" descr="Scissors">
            <a:extLst>
              <a:ext uri="{FF2B5EF4-FFF2-40B4-BE49-F238E27FC236}">
                <a16:creationId xmlns:a16="http://schemas.microsoft.com/office/drawing/2014/main" id="{6CE21318-19E6-4FED-938D-257CE038BE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0531" y="3143376"/>
            <a:ext cx="461666" cy="46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1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0BA87-DDE4-40C2-BC0C-53A079AE3A82}"/>
              </a:ext>
            </a:extLst>
          </p:cNvPr>
          <p:cNvSpPr txBox="1"/>
          <p:nvPr/>
        </p:nvSpPr>
        <p:spPr>
          <a:xfrm>
            <a:off x="4052385" y="274265"/>
            <a:ext cx="405580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roadway" panose="04040905080002020502" pitchFamily="82" charset="0"/>
              </a:rPr>
              <a:t>Spot the difference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5C709F-02DC-4EE7-AF9F-E6266B3003D7}"/>
              </a:ext>
            </a:extLst>
          </p:cNvPr>
          <p:cNvSpPr txBox="1"/>
          <p:nvPr/>
        </p:nvSpPr>
        <p:spPr>
          <a:xfrm>
            <a:off x="2141963" y="906500"/>
            <a:ext cx="7908074" cy="11535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600" dirty="0">
                <a:latin typeface="Century Gothic" panose="020B0502020202020204" pitchFamily="34" charset="0"/>
              </a:rPr>
              <a:t>I am </a:t>
            </a:r>
            <a:r>
              <a:rPr lang="es-ES" sz="1600" dirty="0" err="1">
                <a:latin typeface="Century Gothic" panose="020B0502020202020204" pitchFamily="34" charset="0"/>
              </a:rPr>
              <a:t>going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to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read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out</a:t>
            </a:r>
            <a:r>
              <a:rPr lang="es-ES" sz="1600" dirty="0">
                <a:latin typeface="Century Gothic" panose="020B0502020202020204" pitchFamily="34" charset="0"/>
              </a:rPr>
              <a:t> a </a:t>
            </a:r>
            <a:r>
              <a:rPr lang="es-ES" sz="1600" dirty="0" err="1">
                <a:latin typeface="Century Gothic" panose="020B0502020202020204" pitchFamily="34" charset="0"/>
              </a:rPr>
              <a:t>text</a:t>
            </a:r>
            <a:r>
              <a:rPr lang="es-ES" sz="1600" dirty="0">
                <a:latin typeface="Century Gothic" panose="020B0502020202020204" pitchFamily="34" charset="0"/>
              </a:rPr>
              <a:t> in </a:t>
            </a:r>
            <a:r>
              <a:rPr lang="es-ES" sz="1600" dirty="0" err="1">
                <a:latin typeface="Century Gothic" panose="020B0502020202020204" pitchFamily="34" charset="0"/>
              </a:rPr>
              <a:t>Spanish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which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is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very</a:t>
            </a:r>
            <a:r>
              <a:rPr lang="es-ES" sz="1600" dirty="0">
                <a:latin typeface="Century Gothic" panose="020B0502020202020204" pitchFamily="34" charset="0"/>
              </a:rPr>
              <a:t> similar </a:t>
            </a:r>
            <a:r>
              <a:rPr lang="es-ES" sz="1600" dirty="0" err="1">
                <a:latin typeface="Century Gothic" panose="020B0502020202020204" pitchFamily="34" charset="0"/>
              </a:rPr>
              <a:t>to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the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text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below</a:t>
            </a:r>
            <a:r>
              <a:rPr lang="es-ES" sz="1600" dirty="0">
                <a:latin typeface="Century Gothic" panose="020B0502020202020204" pitchFamily="34" charset="0"/>
              </a:rPr>
              <a:t>. </a:t>
            </a:r>
            <a:r>
              <a:rPr lang="es-ES" sz="1600" b="1" dirty="0" err="1">
                <a:latin typeface="Century Gothic" panose="020B0502020202020204" pitchFamily="34" charset="0"/>
              </a:rPr>
              <a:t>However</a:t>
            </a:r>
            <a:r>
              <a:rPr lang="es-ES" sz="1600" b="1" dirty="0">
                <a:latin typeface="Century Gothic" panose="020B0502020202020204" pitchFamily="34" charset="0"/>
              </a:rPr>
              <a:t>, </a:t>
            </a:r>
            <a:r>
              <a:rPr lang="es-ES" sz="1600" dirty="0" err="1">
                <a:latin typeface="Century Gothic" panose="020B0502020202020204" pitchFamily="34" charset="0"/>
              </a:rPr>
              <a:t>there</a:t>
            </a:r>
            <a:r>
              <a:rPr lang="es-ES" sz="1600" dirty="0">
                <a:latin typeface="Century Gothic" panose="020B0502020202020204" pitchFamily="34" charset="0"/>
              </a:rPr>
              <a:t> are </a:t>
            </a:r>
            <a:r>
              <a:rPr lang="es-ES" sz="1600" b="1" dirty="0">
                <a:latin typeface="Century Gothic" panose="020B0502020202020204" pitchFamily="34" charset="0"/>
              </a:rPr>
              <a:t>14 </a:t>
            </a:r>
            <a:r>
              <a:rPr lang="es-ES" sz="1600" dirty="0" err="1">
                <a:latin typeface="Century Gothic" panose="020B0502020202020204" pitchFamily="34" charset="0"/>
              </a:rPr>
              <a:t>differences</a:t>
            </a:r>
            <a:r>
              <a:rPr lang="es-ES" sz="1600" dirty="0">
                <a:latin typeface="Century Gothic" panose="020B0502020202020204" pitchFamily="34" charset="0"/>
              </a:rPr>
              <a:t>. Can </a:t>
            </a:r>
            <a:r>
              <a:rPr lang="es-ES" sz="1600" dirty="0" err="1">
                <a:latin typeface="Century Gothic" panose="020B0502020202020204" pitchFamily="34" charset="0"/>
              </a:rPr>
              <a:t>you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hear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them</a:t>
            </a:r>
            <a:r>
              <a:rPr lang="es-ES" sz="1600" dirty="0">
                <a:latin typeface="Century Gothic" panose="020B0502020202020204" pitchFamily="34" charset="0"/>
              </a:rPr>
              <a:t>? </a:t>
            </a:r>
            <a:r>
              <a:rPr lang="es-ES" sz="1600" dirty="0" err="1">
                <a:latin typeface="Century Gothic" panose="020B0502020202020204" pitchFamily="34" charset="0"/>
              </a:rPr>
              <a:t>Annotate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your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sheet</a:t>
            </a:r>
            <a:r>
              <a:rPr lang="es-ES" sz="1600" dirty="0">
                <a:latin typeface="Century Gothic" panose="020B0502020202020204" pitchFamily="34" charset="0"/>
              </a:rPr>
              <a:t>/</a:t>
            </a:r>
            <a:r>
              <a:rPr lang="es-ES" sz="1600" dirty="0" err="1">
                <a:latin typeface="Century Gothic" panose="020B0502020202020204" pitchFamily="34" charset="0"/>
              </a:rPr>
              <a:t>make</a:t>
            </a:r>
            <a:r>
              <a:rPr lang="es-ES" sz="1600" dirty="0">
                <a:latin typeface="Century Gothic" panose="020B0502020202020204" pitchFamily="34" charset="0"/>
              </a:rPr>
              <a:t> a note in </a:t>
            </a:r>
            <a:r>
              <a:rPr lang="es-ES" sz="1600" dirty="0" err="1">
                <a:latin typeface="Century Gothic" panose="020B0502020202020204" pitchFamily="34" charset="0"/>
              </a:rPr>
              <a:t>your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exercise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books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of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all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the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es-ES" sz="1600" dirty="0" err="1">
                <a:latin typeface="Century Gothic" panose="020B0502020202020204" pitchFamily="34" charset="0"/>
              </a:rPr>
              <a:t>differences</a:t>
            </a:r>
            <a:r>
              <a:rPr lang="es-ES" sz="16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F5C4-7357-4D08-B50A-3657D302BC4D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33B72A-0BED-42E6-9BC7-D804B93E5D70}"/>
              </a:ext>
            </a:extLst>
          </p:cNvPr>
          <p:cNvSpPr txBox="1"/>
          <p:nvPr/>
        </p:nvSpPr>
        <p:spPr>
          <a:xfrm>
            <a:off x="2126251" y="2637941"/>
            <a:ext cx="7908074" cy="2969403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1600" dirty="0">
                <a:latin typeface="Century Gothic" panose="020B0502020202020204" pitchFamily="34" charset="0"/>
              </a:rPr>
              <a:t>Hola, me llamo Antonio y vivo en Sevilla. Tengo quince años y mi cumpleaños es el dieciocho de julio. Diría que soy bastante simpático y divertido. Mis padres dicen que soy un poco tímido.  Mi pasión es el deporte, especialmente el fútbol. Mi héroe es Lionel Messi. Tengo una hermana. Tiene veinte años y es muy generosa. Además, tengo un perro que se llama Fernando. Es blanco y gris. </a:t>
            </a:r>
          </a:p>
        </p:txBody>
      </p:sp>
    </p:spTree>
    <p:extLst>
      <p:ext uri="{BB962C8B-B14F-4D97-AF65-F5344CB8AC3E}">
        <p14:creationId xmlns:p14="http://schemas.microsoft.com/office/powerpoint/2010/main" val="374192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0BA87-DDE4-40C2-BC0C-53A079AE3A82}"/>
              </a:ext>
            </a:extLst>
          </p:cNvPr>
          <p:cNvSpPr txBox="1"/>
          <p:nvPr/>
        </p:nvSpPr>
        <p:spPr>
          <a:xfrm>
            <a:off x="4052385" y="274265"/>
            <a:ext cx="4055806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roadway" panose="04040905080002020502" pitchFamily="82" charset="0"/>
              </a:rPr>
              <a:t>Spot the difference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Answer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F5C4-7357-4D08-B50A-3657D302BC4D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33B72A-0BED-42E6-9BC7-D804B93E5D70}"/>
              </a:ext>
            </a:extLst>
          </p:cNvPr>
          <p:cNvSpPr txBox="1"/>
          <p:nvPr/>
        </p:nvSpPr>
        <p:spPr>
          <a:xfrm>
            <a:off x="2126251" y="1684212"/>
            <a:ext cx="7908074" cy="2969403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1600" dirty="0">
                <a:latin typeface="Century Gothic" panose="020B0502020202020204" pitchFamily="34" charset="0"/>
              </a:rPr>
              <a:t>Hola, me llamo </a:t>
            </a:r>
            <a:r>
              <a:rPr lang="es-ES" sz="1600" b="1" dirty="0">
                <a:latin typeface="Century Gothic" panose="020B0502020202020204" pitchFamily="34" charset="0"/>
              </a:rPr>
              <a:t>Alejandro </a:t>
            </a:r>
            <a:r>
              <a:rPr lang="es-ES" sz="1600" dirty="0">
                <a:latin typeface="Century Gothic" panose="020B0502020202020204" pitchFamily="34" charset="0"/>
              </a:rPr>
              <a:t>y vivo en </a:t>
            </a:r>
            <a:r>
              <a:rPr lang="es-ES" sz="1600" b="1" dirty="0">
                <a:latin typeface="Century Gothic" panose="020B0502020202020204" pitchFamily="34" charset="0"/>
              </a:rPr>
              <a:t>Segovia</a:t>
            </a:r>
            <a:r>
              <a:rPr lang="es-ES" sz="1600" dirty="0">
                <a:latin typeface="Century Gothic" panose="020B0502020202020204" pitchFamily="34" charset="0"/>
              </a:rPr>
              <a:t>. Tengo</a:t>
            </a:r>
            <a:r>
              <a:rPr lang="es-ES" sz="1600" b="1" dirty="0">
                <a:latin typeface="Century Gothic" panose="020B0502020202020204" pitchFamily="34" charset="0"/>
              </a:rPr>
              <a:t> trece </a:t>
            </a:r>
            <a:r>
              <a:rPr lang="es-ES" sz="1600" dirty="0">
                <a:latin typeface="Century Gothic" panose="020B0502020202020204" pitchFamily="34" charset="0"/>
              </a:rPr>
              <a:t>años y mi cumpleaños es el dieciocho de </a:t>
            </a:r>
            <a:r>
              <a:rPr lang="es-ES" sz="1600" b="1" dirty="0">
                <a:latin typeface="Century Gothic" panose="020B0502020202020204" pitchFamily="34" charset="0"/>
              </a:rPr>
              <a:t>junio</a:t>
            </a:r>
            <a:r>
              <a:rPr lang="es-ES" sz="1600" dirty="0">
                <a:latin typeface="Century Gothic" panose="020B0502020202020204" pitchFamily="34" charset="0"/>
              </a:rPr>
              <a:t>. Diría que soy </a:t>
            </a:r>
            <a:r>
              <a:rPr lang="es-ES" sz="1600" b="1" dirty="0">
                <a:latin typeface="Century Gothic" panose="020B0502020202020204" pitchFamily="34" charset="0"/>
              </a:rPr>
              <a:t>muy</a:t>
            </a:r>
            <a:r>
              <a:rPr lang="es-ES" sz="1600" dirty="0">
                <a:latin typeface="Century Gothic" panose="020B0502020202020204" pitchFamily="34" charset="0"/>
              </a:rPr>
              <a:t> simpático y </a:t>
            </a:r>
            <a:r>
              <a:rPr lang="es-ES" sz="1600" b="1" dirty="0">
                <a:latin typeface="Century Gothic" panose="020B0502020202020204" pitchFamily="34" charset="0"/>
              </a:rPr>
              <a:t>generoso</a:t>
            </a:r>
            <a:r>
              <a:rPr lang="es-ES" sz="1600" dirty="0">
                <a:latin typeface="Century Gothic" panose="020B0502020202020204" pitchFamily="34" charset="0"/>
              </a:rPr>
              <a:t>. Mis padres dicen que soy un poco </a:t>
            </a:r>
            <a:r>
              <a:rPr lang="es-ES" sz="1600" b="1" dirty="0">
                <a:latin typeface="Century Gothic" panose="020B0502020202020204" pitchFamily="34" charset="0"/>
              </a:rPr>
              <a:t>serio</a:t>
            </a:r>
            <a:r>
              <a:rPr lang="es-ES" sz="1600" dirty="0">
                <a:latin typeface="Century Gothic" panose="020B0502020202020204" pitchFamily="34" charset="0"/>
              </a:rPr>
              <a:t>.  Mi pasión es el deporte, especialmente el </a:t>
            </a:r>
            <a:r>
              <a:rPr lang="es-ES" sz="1600" b="1" dirty="0">
                <a:latin typeface="Century Gothic" panose="020B0502020202020204" pitchFamily="34" charset="0"/>
              </a:rPr>
              <a:t>tenis</a:t>
            </a:r>
            <a:r>
              <a:rPr lang="es-ES" sz="1600" dirty="0">
                <a:latin typeface="Century Gothic" panose="020B0502020202020204" pitchFamily="34" charset="0"/>
              </a:rPr>
              <a:t>. Mi héroe es </a:t>
            </a:r>
            <a:r>
              <a:rPr lang="es-ES" sz="1600" b="1" dirty="0">
                <a:latin typeface="Century Gothic" panose="020B0502020202020204" pitchFamily="34" charset="0"/>
              </a:rPr>
              <a:t>Rafel Nadal</a:t>
            </a:r>
            <a:r>
              <a:rPr lang="es-ES" sz="1600" dirty="0">
                <a:latin typeface="Century Gothic" panose="020B0502020202020204" pitchFamily="34" charset="0"/>
              </a:rPr>
              <a:t>. Tengo </a:t>
            </a:r>
            <a:r>
              <a:rPr lang="es-ES" sz="1600" b="1" dirty="0">
                <a:latin typeface="Century Gothic" panose="020B0502020202020204" pitchFamily="34" charset="0"/>
              </a:rPr>
              <a:t>un hermano</a:t>
            </a:r>
            <a:r>
              <a:rPr lang="es-ES" sz="1600" dirty="0">
                <a:latin typeface="Century Gothic" panose="020B0502020202020204" pitchFamily="34" charset="0"/>
              </a:rPr>
              <a:t>. Tiene </a:t>
            </a:r>
            <a:r>
              <a:rPr lang="es-ES" sz="1600" b="1" dirty="0">
                <a:latin typeface="Century Gothic" panose="020B0502020202020204" pitchFamily="34" charset="0"/>
              </a:rPr>
              <a:t>veintidós</a:t>
            </a:r>
            <a:r>
              <a:rPr lang="es-ES" sz="1600" dirty="0">
                <a:latin typeface="Century Gothic" panose="020B0502020202020204" pitchFamily="34" charset="0"/>
              </a:rPr>
              <a:t> años y es muy </a:t>
            </a:r>
            <a:r>
              <a:rPr lang="es-ES" sz="1600" b="1" dirty="0">
                <a:latin typeface="Century Gothic" panose="020B0502020202020204" pitchFamily="34" charset="0"/>
              </a:rPr>
              <a:t>divertida</a:t>
            </a:r>
            <a:r>
              <a:rPr lang="es-ES" sz="1600" dirty="0">
                <a:latin typeface="Century Gothic" panose="020B0502020202020204" pitchFamily="34" charset="0"/>
              </a:rPr>
              <a:t>. Además, tengo un </a:t>
            </a:r>
            <a:r>
              <a:rPr lang="es-ES" sz="1600" b="1" dirty="0">
                <a:latin typeface="Century Gothic" panose="020B0502020202020204" pitchFamily="34" charset="0"/>
              </a:rPr>
              <a:t>gato</a:t>
            </a:r>
            <a:r>
              <a:rPr lang="es-ES" sz="1600" dirty="0">
                <a:latin typeface="Century Gothic" panose="020B0502020202020204" pitchFamily="34" charset="0"/>
              </a:rPr>
              <a:t> que se llama Fernando. Es </a:t>
            </a:r>
            <a:r>
              <a:rPr lang="es-ES" sz="1600" b="1" dirty="0">
                <a:latin typeface="Century Gothic" panose="020B0502020202020204" pitchFamily="34" charset="0"/>
              </a:rPr>
              <a:t>negro</a:t>
            </a:r>
            <a:r>
              <a:rPr lang="es-ES" sz="1600" dirty="0">
                <a:latin typeface="Century Gothic" panose="020B0502020202020204" pitchFamily="34" charset="0"/>
              </a:rPr>
              <a:t> y gris. </a:t>
            </a:r>
          </a:p>
        </p:txBody>
      </p:sp>
    </p:spTree>
    <p:extLst>
      <p:ext uri="{BB962C8B-B14F-4D97-AF65-F5344CB8AC3E}">
        <p14:creationId xmlns:p14="http://schemas.microsoft.com/office/powerpoint/2010/main" val="342142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0BA87-DDE4-40C2-BC0C-53A079AE3A82}"/>
              </a:ext>
            </a:extLst>
          </p:cNvPr>
          <p:cNvSpPr txBox="1"/>
          <p:nvPr/>
        </p:nvSpPr>
        <p:spPr>
          <a:xfrm>
            <a:off x="4052385" y="274265"/>
            <a:ext cx="405580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roadway" panose="04040905080002020502" pitchFamily="82" charset="0"/>
              </a:rPr>
              <a:t>Pyramid Translations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F5C4-7357-4D08-B50A-3657D302BC4D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2137D-7AF5-4368-BCAC-D3E38E64E29D}"/>
              </a:ext>
            </a:extLst>
          </p:cNvPr>
          <p:cNvSpPr txBox="1"/>
          <p:nvPr/>
        </p:nvSpPr>
        <p:spPr>
          <a:xfrm>
            <a:off x="4654610" y="1189702"/>
            <a:ext cx="285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My name is Jorge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991BF-AD26-4EE4-906A-4127250A5CA6}"/>
              </a:ext>
            </a:extLst>
          </p:cNvPr>
          <p:cNvSpPr txBox="1"/>
          <p:nvPr/>
        </p:nvSpPr>
        <p:spPr>
          <a:xfrm>
            <a:off x="3683191" y="1605632"/>
            <a:ext cx="4794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My name is Jorge and I am twelve years old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7B8DCF-027C-40C7-A04B-3D1549B7A4B3}"/>
              </a:ext>
            </a:extLst>
          </p:cNvPr>
          <p:cNvSpPr txBox="1"/>
          <p:nvPr/>
        </p:nvSpPr>
        <p:spPr>
          <a:xfrm>
            <a:off x="2687192" y="2068590"/>
            <a:ext cx="6786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My name is Jorge and I am twelve years old. I live in Bilbao.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6EB877-F612-4F90-A0D9-077486869C4F}"/>
              </a:ext>
            </a:extLst>
          </p:cNvPr>
          <p:cNvSpPr txBox="1"/>
          <p:nvPr/>
        </p:nvSpPr>
        <p:spPr>
          <a:xfrm>
            <a:off x="1571229" y="2559173"/>
            <a:ext cx="901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My name is Jorge and I am twelve years old. I live in Bilbao. I think that I am very kind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BC517F-F7E8-41E1-B167-839C8361E314}"/>
              </a:ext>
            </a:extLst>
          </p:cNvPr>
          <p:cNvSpPr txBox="1"/>
          <p:nvPr/>
        </p:nvSpPr>
        <p:spPr>
          <a:xfrm>
            <a:off x="61269" y="3022131"/>
            <a:ext cx="12038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My name is Jorge and I am twelve years old. I live in Bilbao. I think that I am very kind and a bit silly.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6DBB33-917D-49CD-86C8-C86B821CEF4D}"/>
              </a:ext>
            </a:extLst>
          </p:cNvPr>
          <p:cNvSpPr txBox="1"/>
          <p:nvPr/>
        </p:nvSpPr>
        <p:spPr>
          <a:xfrm>
            <a:off x="76985" y="3448822"/>
            <a:ext cx="12038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My name is Jorge and I am twelve years old. I live in Bilbao. I think that I am very kind and a bit silly. My passion is music.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FD0750-CD95-474C-BB53-EF37B06529BC}"/>
              </a:ext>
            </a:extLst>
          </p:cNvPr>
          <p:cNvSpPr txBox="1"/>
          <p:nvPr/>
        </p:nvSpPr>
        <p:spPr>
          <a:xfrm>
            <a:off x="76985" y="4154304"/>
            <a:ext cx="12038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My name is Jorge and I am twelve years old. I live in Bilbao. I think that I am very kind and a bit silly. My passion is music and my hero is Adele.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4A71D5-4E73-4A7A-9351-A5BFF1867205}"/>
              </a:ext>
            </a:extLst>
          </p:cNvPr>
          <p:cNvSpPr txBox="1"/>
          <p:nvPr/>
        </p:nvSpPr>
        <p:spPr>
          <a:xfrm>
            <a:off x="76985" y="4872269"/>
            <a:ext cx="12038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My name is Jorge and I am twelve years old. I live in Bilbao. I think that I am very kind and a bit silly. My passion is music and my hero is Adele. I have two sisters.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4E9986-A95E-49C1-A55B-A2F4A85A968D}"/>
              </a:ext>
            </a:extLst>
          </p:cNvPr>
          <p:cNvSpPr txBox="1"/>
          <p:nvPr/>
        </p:nvSpPr>
        <p:spPr>
          <a:xfrm>
            <a:off x="76984" y="5523775"/>
            <a:ext cx="12038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My name is Jorge and I am twelve years old. I live in Bilbao. I think that I am very kind and a bit silly. My passion is music and my hero is Adele. I have two sisters. Furthermore, I have a black dog. </a:t>
            </a:r>
          </a:p>
        </p:txBody>
      </p:sp>
    </p:spTree>
    <p:extLst>
      <p:ext uri="{BB962C8B-B14F-4D97-AF65-F5344CB8AC3E}">
        <p14:creationId xmlns:p14="http://schemas.microsoft.com/office/powerpoint/2010/main" val="182986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11874</TotalTime>
  <Words>1090</Words>
  <Application>Microsoft Office PowerPoint</Application>
  <PresentationFormat>Widescreen</PresentationFormat>
  <Paragraphs>151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203</cp:revision>
  <cp:lastPrinted>2019-11-15T16:34:00Z</cp:lastPrinted>
  <dcterms:created xsi:type="dcterms:W3CDTF">2018-04-30T12:53:34Z</dcterms:created>
  <dcterms:modified xsi:type="dcterms:W3CDTF">2020-08-30T12:28:06Z</dcterms:modified>
</cp:coreProperties>
</file>