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Century Gothic" panose="020B0502020202020204" pitchFamily="34" charset="0"/>
      <p:regular r:id="rId13"/>
      <p:bold r:id="rId14"/>
      <p:italic r:id="rId15"/>
      <p:boldItalic r:id="rId16"/>
    </p:embeddedFont>
    <p:embeddedFont>
      <p:font typeface="Limelight" panose="020B0604020202020204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gU7sHrFLB8Tz5wfgSsmhBPT75g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6EDD8F4-D1EE-4BAB-AD21-F58720DD9A10}">
  <a:tblStyle styleId="{66EDD8F4-D1EE-4BAB-AD21-F58720DD9A1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104775" y="49865"/>
            <a:ext cx="11959978" cy="6683499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0742251" y="6486997"/>
            <a:ext cx="14859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© We Teach MFL</a:t>
            </a:r>
            <a:endParaRPr dirty="0"/>
          </a:p>
        </p:txBody>
      </p:sp>
      <p:sp>
        <p:nvSpPr>
          <p:cNvPr id="90" name="Google Shape;90;p1"/>
          <p:cNvSpPr txBox="1"/>
          <p:nvPr/>
        </p:nvSpPr>
        <p:spPr>
          <a:xfrm rot="-5400000">
            <a:off x="-2328659" y="2815041"/>
            <a:ext cx="6215974" cy="1169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Limelight"/>
                <a:ea typeface="Limelight"/>
                <a:cs typeface="Limelight"/>
                <a:sym typeface="Limelight"/>
              </a:rPr>
              <a:t>Checklist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Remember to include a variety of these structures to your work. Here are a few examples to get you started.</a:t>
            </a:r>
            <a:endParaRPr/>
          </a:p>
        </p:txBody>
      </p:sp>
      <p:graphicFrame>
        <p:nvGraphicFramePr>
          <p:cNvPr id="91" name="Google Shape;91;p1"/>
          <p:cNvGraphicFramePr/>
          <p:nvPr/>
        </p:nvGraphicFramePr>
        <p:xfrm>
          <a:off x="1469554" y="173858"/>
          <a:ext cx="10304100" cy="6343770"/>
        </p:xfrm>
        <a:graphic>
          <a:graphicData uri="http://schemas.openxmlformats.org/drawingml/2006/table">
            <a:tbl>
              <a:tblPr>
                <a:noFill/>
                <a:tableStyleId>{66EDD8F4-D1EE-4BAB-AD21-F58720DD9A10}</a:tableStyleId>
              </a:tblPr>
              <a:tblGrid>
                <a:gridCol w="2576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6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6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6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1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Perfect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Imperfect 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Near Future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7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vais – I go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fais – I do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Il y a  – There is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C’est – it is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voyage – I travel</a:t>
                      </a:r>
                      <a:endParaRPr sz="11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suis allé(e) – I went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J’appris – I saw</a:t>
                      </a:r>
                      <a:endParaRPr sz="11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J’ai joué – I played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J’ai fait – I did</a:t>
                      </a:r>
                      <a:endParaRPr sz="11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me suis bien amusé(e) – I had fun</a:t>
                      </a:r>
                      <a:endParaRPr sz="11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J’allais – I used to go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faisais – I used to do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C’était – it was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Il/elle avait </a:t>
                      </a: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– </a:t>
                      </a:r>
                      <a:r>
                        <a:rPr lang="en-GB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he/she/i</a:t>
                      </a: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 had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Il y avait – there was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J’aimais – I used to like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vais aller  - I am going to go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vais faire – I am going to do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vais visiter– I am going to visit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vais voir – I am going to see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vais voyager – I am going to travel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Ça va être – it is going to be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Simple future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Conditional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Perfect infinitive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Modal Verbs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8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J’irai – I will go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serai – I will be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visiterai – I will visit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voyagerai – I will travel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Il y aura – There will be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J’irais – I would go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serais – I would be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visiterais –I would visit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ferais – I would do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Il y aurait – There would be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changerais – I would change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Après avoir visité….. – After having visited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Après être allé(e)… - after having</a:t>
                      </a:r>
                      <a:r>
                        <a:rPr lang="en-GB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been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veux – I want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peux – I can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On peut – You can</a:t>
                      </a:r>
                      <a:endParaRPr sz="11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Connectives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Sequencers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Qualifiers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Comparisons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Pourtant – however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</a:t>
                      </a: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onc – so/therefore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Mais - but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</a:t>
                      </a: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uis– then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</a:t>
                      </a: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près – after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</a:t>
                      </a: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vant – before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Plus tard – later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</a:t>
                      </a: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ssez – quite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</a:t>
                      </a: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 peu– a little bit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</a:t>
                      </a: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rès – very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Pl</a:t>
                      </a: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us … que – more … than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</a:t>
                      </a: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oins … que – less … than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</a:t>
                      </a: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ussi… que – as … 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Negatives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Time Expressions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Opinions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Justifications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86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Ne…… plus – no longer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Ne…….jamais – never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Ne……. personne – no one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Ne ……… que – only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Ne …… aucun – not one</a:t>
                      </a:r>
                      <a:endParaRPr/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Hier – yesterday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L’année dernière – last year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Hier soir – last </a:t>
                      </a: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night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Le weekend – at the weekend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L’année prochaine – next year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J’aime – I like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déteste – I hate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ne peux pas supporter – I can’t stand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préfère – I prefer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 dirty="0" err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Parce</a:t>
                      </a:r>
                      <a:r>
                        <a:rPr lang="en-GB" sz="11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que </a:t>
                      </a:r>
                      <a:r>
                        <a:rPr lang="en-GB" sz="1100" u="none" strike="noStrike" cap="none" dirty="0" err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c’est</a:t>
                      </a:r>
                      <a:r>
                        <a:rPr lang="en-GB" sz="11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… - because it is …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Je le </a:t>
                      </a:r>
                      <a:r>
                        <a:rPr lang="en-GB" sz="1100" u="none" strike="noStrike" cap="none" dirty="0" err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trouve</a:t>
                      </a:r>
                      <a:r>
                        <a:rPr lang="en-GB" sz="11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-GB" sz="1100" u="none" strike="noStrike" cap="none" dirty="0" err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reposant</a:t>
                      </a:r>
                      <a:r>
                        <a:rPr lang="en-GB" sz="11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– I find it relaxing</a:t>
                      </a:r>
                      <a:endParaRPr sz="1100" u="none" strike="noStrike" cap="none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 dirty="0" err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C’est</a:t>
                      </a:r>
                      <a:r>
                        <a:rPr lang="en-GB" sz="11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-GB" sz="1100" u="none" strike="noStrike" cap="none" dirty="0" err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joli</a:t>
                      </a:r>
                      <a:r>
                        <a:rPr lang="en-GB" sz="11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/ </a:t>
                      </a:r>
                      <a:r>
                        <a:rPr lang="en-GB" sz="1100" u="none" strike="noStrike" cap="none" dirty="0" err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intéressant</a:t>
                      </a:r>
                      <a:r>
                        <a:rPr lang="en-GB" sz="11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/ </a:t>
                      </a:r>
                      <a:r>
                        <a:rPr lang="en-GB" sz="1100" u="none" strike="noStrike" cap="none" dirty="0" err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passionnant</a:t>
                      </a:r>
                      <a:r>
                        <a:rPr lang="en-GB" sz="11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– It is pretty/ interesting / exciting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00" marR="4350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10601325" y="6550359"/>
            <a:ext cx="14859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© We Teach MFL</a:t>
            </a:r>
            <a:endParaRPr/>
          </a:p>
        </p:txBody>
      </p:sp>
      <p:sp>
        <p:nvSpPr>
          <p:cNvPr id="98" name="Google Shape;98;p2"/>
          <p:cNvSpPr txBox="1"/>
          <p:nvPr/>
        </p:nvSpPr>
        <p:spPr>
          <a:xfrm>
            <a:off x="144586" y="85725"/>
            <a:ext cx="1162455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Limelight"/>
                <a:ea typeface="Limelight"/>
                <a:cs typeface="Limelight"/>
                <a:sym typeface="Limelight"/>
              </a:rPr>
              <a:t>Les Vacances</a:t>
            </a:r>
            <a:endParaRPr sz="1800">
              <a:solidFill>
                <a:schemeClr val="dk1"/>
              </a:solidFill>
              <a:latin typeface="Limelight"/>
              <a:ea typeface="Limelight"/>
              <a:cs typeface="Limelight"/>
              <a:sym typeface="Limelight"/>
            </a:endParaRPr>
          </a:p>
        </p:txBody>
      </p:sp>
      <p:grpSp>
        <p:nvGrpSpPr>
          <p:cNvPr id="99" name="Google Shape;99;p2"/>
          <p:cNvGrpSpPr/>
          <p:nvPr/>
        </p:nvGrpSpPr>
        <p:grpSpPr>
          <a:xfrm>
            <a:off x="6132253" y="484669"/>
            <a:ext cx="5700408" cy="6089674"/>
            <a:chOff x="279445" y="487725"/>
            <a:chExt cx="5700408" cy="6089674"/>
          </a:xfrm>
        </p:grpSpPr>
        <p:sp>
          <p:nvSpPr>
            <p:cNvPr id="100" name="Google Shape;100;p2"/>
            <p:cNvSpPr/>
            <p:nvPr/>
          </p:nvSpPr>
          <p:spPr>
            <a:xfrm>
              <a:off x="279445" y="487725"/>
              <a:ext cx="5700408" cy="6089674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2"/>
            <p:cNvSpPr txBox="1"/>
            <p:nvPr/>
          </p:nvSpPr>
          <p:spPr>
            <a:xfrm>
              <a:off x="379379" y="632298"/>
              <a:ext cx="5447489" cy="7386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Question: Où est-ce que tu préfères passer les vacances ?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Translate the question into English: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</p:txBody>
        </p:sp>
        <p:sp>
          <p:nvSpPr>
            <p:cNvPr id="102" name="Google Shape;102;p2"/>
            <p:cNvSpPr txBox="1"/>
            <p:nvPr/>
          </p:nvSpPr>
          <p:spPr>
            <a:xfrm>
              <a:off x="379378" y="1515535"/>
              <a:ext cx="5447489" cy="49064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Always aim to give 3 ideas for each answer. Write three quality sentences in response to the question.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1: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2: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3: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Teachers Comments: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</p:txBody>
        </p:sp>
      </p:grpSp>
      <p:grpSp>
        <p:nvGrpSpPr>
          <p:cNvPr id="103" name="Google Shape;103;p2"/>
          <p:cNvGrpSpPr/>
          <p:nvPr/>
        </p:nvGrpSpPr>
        <p:grpSpPr>
          <a:xfrm>
            <a:off x="278859" y="484669"/>
            <a:ext cx="5700408" cy="6089674"/>
            <a:chOff x="279445" y="487725"/>
            <a:chExt cx="5700408" cy="6089674"/>
          </a:xfrm>
        </p:grpSpPr>
        <p:sp>
          <p:nvSpPr>
            <p:cNvPr id="104" name="Google Shape;104;p2"/>
            <p:cNvSpPr/>
            <p:nvPr/>
          </p:nvSpPr>
          <p:spPr>
            <a:xfrm>
              <a:off x="279445" y="487725"/>
              <a:ext cx="5700408" cy="6089674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2"/>
            <p:cNvSpPr txBox="1"/>
            <p:nvPr/>
          </p:nvSpPr>
          <p:spPr>
            <a:xfrm>
              <a:off x="379379" y="632298"/>
              <a:ext cx="5447489" cy="7386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Question: Qu’est-ce que tu aimes faire en été?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Translate the question into English: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</p:txBody>
        </p:sp>
        <p:sp>
          <p:nvSpPr>
            <p:cNvPr id="106" name="Google Shape;106;p2"/>
            <p:cNvSpPr txBox="1"/>
            <p:nvPr/>
          </p:nvSpPr>
          <p:spPr>
            <a:xfrm>
              <a:off x="379378" y="1515535"/>
              <a:ext cx="5447489" cy="49064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Always aim to give 3 ideas for each answer. Write three quality sentences in response to the question.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1: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2: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3: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Teachers Comments: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 txBox="1"/>
          <p:nvPr/>
        </p:nvSpPr>
        <p:spPr>
          <a:xfrm>
            <a:off x="10601325" y="6550359"/>
            <a:ext cx="14859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© We Teach MFL</a:t>
            </a:r>
            <a:endParaRPr/>
          </a:p>
        </p:txBody>
      </p:sp>
      <p:sp>
        <p:nvSpPr>
          <p:cNvPr id="113" name="Google Shape;113;p3"/>
          <p:cNvSpPr txBox="1"/>
          <p:nvPr/>
        </p:nvSpPr>
        <p:spPr>
          <a:xfrm>
            <a:off x="144586" y="85725"/>
            <a:ext cx="1162455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Limelight"/>
                <a:ea typeface="Limelight"/>
                <a:cs typeface="Limelight"/>
                <a:sym typeface="Limelight"/>
              </a:rPr>
              <a:t>Les Vacances</a:t>
            </a:r>
            <a:endParaRPr sz="1800">
              <a:solidFill>
                <a:schemeClr val="dk1"/>
              </a:solidFill>
              <a:latin typeface="Limelight"/>
              <a:ea typeface="Limelight"/>
              <a:cs typeface="Limelight"/>
              <a:sym typeface="Limelight"/>
            </a:endParaRPr>
          </a:p>
        </p:txBody>
      </p:sp>
      <p:grpSp>
        <p:nvGrpSpPr>
          <p:cNvPr id="114" name="Google Shape;114;p3"/>
          <p:cNvGrpSpPr/>
          <p:nvPr/>
        </p:nvGrpSpPr>
        <p:grpSpPr>
          <a:xfrm>
            <a:off x="6132253" y="484669"/>
            <a:ext cx="5700408" cy="6089674"/>
            <a:chOff x="279445" y="487725"/>
            <a:chExt cx="5700408" cy="6089674"/>
          </a:xfrm>
        </p:grpSpPr>
        <p:sp>
          <p:nvSpPr>
            <p:cNvPr id="115" name="Google Shape;115;p3"/>
            <p:cNvSpPr/>
            <p:nvPr/>
          </p:nvSpPr>
          <p:spPr>
            <a:xfrm>
              <a:off x="279445" y="487725"/>
              <a:ext cx="5700408" cy="6089674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3"/>
            <p:cNvSpPr txBox="1"/>
            <p:nvPr/>
          </p:nvSpPr>
          <p:spPr>
            <a:xfrm>
              <a:off x="379379" y="632298"/>
              <a:ext cx="5447489" cy="7386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Question: Où es-tu resté?</a:t>
              </a: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Translate the question into English: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</p:txBody>
        </p:sp>
        <p:sp>
          <p:nvSpPr>
            <p:cNvPr id="117" name="Google Shape;117;p3"/>
            <p:cNvSpPr txBox="1"/>
            <p:nvPr/>
          </p:nvSpPr>
          <p:spPr>
            <a:xfrm>
              <a:off x="379378" y="1515535"/>
              <a:ext cx="5447489" cy="49064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Always aim to give 3 ideas for each answer. Write three quality sentences in response to the question.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1: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2: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3: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Teachers Comments: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</p:txBody>
        </p:sp>
      </p:grpSp>
      <p:grpSp>
        <p:nvGrpSpPr>
          <p:cNvPr id="118" name="Google Shape;118;p3"/>
          <p:cNvGrpSpPr/>
          <p:nvPr/>
        </p:nvGrpSpPr>
        <p:grpSpPr>
          <a:xfrm>
            <a:off x="278859" y="484669"/>
            <a:ext cx="5700408" cy="6089674"/>
            <a:chOff x="279445" y="487725"/>
            <a:chExt cx="5700408" cy="6089674"/>
          </a:xfrm>
        </p:grpSpPr>
        <p:sp>
          <p:nvSpPr>
            <p:cNvPr id="119" name="Google Shape;119;p3"/>
            <p:cNvSpPr/>
            <p:nvPr/>
          </p:nvSpPr>
          <p:spPr>
            <a:xfrm>
              <a:off x="279445" y="487725"/>
              <a:ext cx="5700408" cy="6089674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3"/>
            <p:cNvSpPr txBox="1"/>
            <p:nvPr/>
          </p:nvSpPr>
          <p:spPr>
            <a:xfrm>
              <a:off x="379379" y="632298"/>
              <a:ext cx="5447489" cy="7386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Question: Où es-tu allé l’année dernière?</a:t>
              </a: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Translate the question into English: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</p:txBody>
        </p:sp>
        <p:sp>
          <p:nvSpPr>
            <p:cNvPr id="121" name="Google Shape;121;p3"/>
            <p:cNvSpPr txBox="1"/>
            <p:nvPr/>
          </p:nvSpPr>
          <p:spPr>
            <a:xfrm>
              <a:off x="379378" y="1515535"/>
              <a:ext cx="5447489" cy="49064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Always aim to give 3 ideas for each answer. Write three quality sentences in response to the question.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1: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2: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3: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Teachers Comments: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"/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4"/>
          <p:cNvSpPr txBox="1"/>
          <p:nvPr/>
        </p:nvSpPr>
        <p:spPr>
          <a:xfrm>
            <a:off x="10601325" y="6550359"/>
            <a:ext cx="14859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© We Teach MFL</a:t>
            </a:r>
            <a:endParaRPr/>
          </a:p>
        </p:txBody>
      </p:sp>
      <p:sp>
        <p:nvSpPr>
          <p:cNvPr id="128" name="Google Shape;128;p4"/>
          <p:cNvSpPr txBox="1"/>
          <p:nvPr/>
        </p:nvSpPr>
        <p:spPr>
          <a:xfrm>
            <a:off x="144586" y="85725"/>
            <a:ext cx="1162455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Limelight"/>
                <a:ea typeface="Limelight"/>
                <a:cs typeface="Limelight"/>
                <a:sym typeface="Limelight"/>
              </a:rPr>
              <a:t>Les Vacances</a:t>
            </a:r>
            <a:endParaRPr sz="1800">
              <a:solidFill>
                <a:schemeClr val="dk1"/>
              </a:solidFill>
              <a:latin typeface="Limelight"/>
              <a:ea typeface="Limelight"/>
              <a:cs typeface="Limelight"/>
              <a:sym typeface="Limelight"/>
            </a:endParaRPr>
          </a:p>
        </p:txBody>
      </p:sp>
      <p:grpSp>
        <p:nvGrpSpPr>
          <p:cNvPr id="129" name="Google Shape;129;p4"/>
          <p:cNvGrpSpPr/>
          <p:nvPr/>
        </p:nvGrpSpPr>
        <p:grpSpPr>
          <a:xfrm>
            <a:off x="6132253" y="484669"/>
            <a:ext cx="5700408" cy="6089674"/>
            <a:chOff x="279445" y="487725"/>
            <a:chExt cx="5700408" cy="6089674"/>
          </a:xfrm>
        </p:grpSpPr>
        <p:sp>
          <p:nvSpPr>
            <p:cNvPr id="130" name="Google Shape;130;p4"/>
            <p:cNvSpPr/>
            <p:nvPr/>
          </p:nvSpPr>
          <p:spPr>
            <a:xfrm>
              <a:off x="279445" y="487725"/>
              <a:ext cx="5700408" cy="6089674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4"/>
            <p:cNvSpPr txBox="1"/>
            <p:nvPr/>
          </p:nvSpPr>
          <p:spPr>
            <a:xfrm>
              <a:off x="379379" y="632298"/>
              <a:ext cx="5447489" cy="7386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Question: Comment seraient tes vacances idéales?</a:t>
              </a: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Translate the question into English: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</p:txBody>
        </p:sp>
        <p:sp>
          <p:nvSpPr>
            <p:cNvPr id="132" name="Google Shape;132;p4"/>
            <p:cNvSpPr txBox="1"/>
            <p:nvPr/>
          </p:nvSpPr>
          <p:spPr>
            <a:xfrm>
              <a:off x="379378" y="1515535"/>
              <a:ext cx="5447489" cy="49064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Always aim to give 3 ideas for each answer. Write three quality sentences in response to the question.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1: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2: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3: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Teachers Comments: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</p:txBody>
        </p:sp>
      </p:grpSp>
      <p:grpSp>
        <p:nvGrpSpPr>
          <p:cNvPr id="133" name="Google Shape;133;p4"/>
          <p:cNvGrpSpPr/>
          <p:nvPr/>
        </p:nvGrpSpPr>
        <p:grpSpPr>
          <a:xfrm>
            <a:off x="278859" y="484669"/>
            <a:ext cx="5700408" cy="6089674"/>
            <a:chOff x="279445" y="487725"/>
            <a:chExt cx="5700408" cy="6089674"/>
          </a:xfrm>
        </p:grpSpPr>
        <p:sp>
          <p:nvSpPr>
            <p:cNvPr id="134" name="Google Shape;134;p4"/>
            <p:cNvSpPr/>
            <p:nvPr/>
          </p:nvSpPr>
          <p:spPr>
            <a:xfrm>
              <a:off x="279445" y="487725"/>
              <a:ext cx="5700408" cy="6089674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4"/>
            <p:cNvSpPr txBox="1"/>
            <p:nvPr/>
          </p:nvSpPr>
          <p:spPr>
            <a:xfrm>
              <a:off x="379379" y="632298"/>
              <a:ext cx="5447489" cy="7386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Question: Comment était la ville/le village où tu es resté?</a:t>
              </a: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Translate the question into English: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</p:txBody>
        </p:sp>
        <p:sp>
          <p:nvSpPr>
            <p:cNvPr id="136" name="Google Shape;136;p4"/>
            <p:cNvSpPr txBox="1"/>
            <p:nvPr/>
          </p:nvSpPr>
          <p:spPr>
            <a:xfrm>
              <a:off x="379378" y="1515535"/>
              <a:ext cx="5447489" cy="49064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Always aim to give 3 ideas for each answer. Write three quality sentences in response to the question.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1: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2: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3: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Teachers Comments: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"/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5"/>
          <p:cNvSpPr txBox="1"/>
          <p:nvPr/>
        </p:nvSpPr>
        <p:spPr>
          <a:xfrm>
            <a:off x="10601325" y="6550359"/>
            <a:ext cx="14859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© We Teach MFL</a:t>
            </a:r>
            <a:endParaRPr/>
          </a:p>
        </p:txBody>
      </p:sp>
      <p:sp>
        <p:nvSpPr>
          <p:cNvPr id="143" name="Google Shape;143;p5"/>
          <p:cNvSpPr txBox="1"/>
          <p:nvPr/>
        </p:nvSpPr>
        <p:spPr>
          <a:xfrm>
            <a:off x="144586" y="85725"/>
            <a:ext cx="1162455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Limelight"/>
                <a:ea typeface="Limelight"/>
                <a:cs typeface="Limelight"/>
                <a:sym typeface="Limelight"/>
              </a:rPr>
              <a:t>Les Vacances</a:t>
            </a:r>
            <a:endParaRPr sz="1800">
              <a:solidFill>
                <a:schemeClr val="dk1"/>
              </a:solidFill>
              <a:latin typeface="Limelight"/>
              <a:ea typeface="Limelight"/>
              <a:cs typeface="Limelight"/>
              <a:sym typeface="Limelight"/>
            </a:endParaRPr>
          </a:p>
        </p:txBody>
      </p:sp>
      <p:grpSp>
        <p:nvGrpSpPr>
          <p:cNvPr id="144" name="Google Shape;144;p5"/>
          <p:cNvGrpSpPr/>
          <p:nvPr/>
        </p:nvGrpSpPr>
        <p:grpSpPr>
          <a:xfrm>
            <a:off x="6132253" y="484669"/>
            <a:ext cx="5700408" cy="6089674"/>
            <a:chOff x="279445" y="487725"/>
            <a:chExt cx="5700408" cy="6089674"/>
          </a:xfrm>
        </p:grpSpPr>
        <p:sp>
          <p:nvSpPr>
            <p:cNvPr id="145" name="Google Shape;145;p5"/>
            <p:cNvSpPr/>
            <p:nvPr/>
          </p:nvSpPr>
          <p:spPr>
            <a:xfrm>
              <a:off x="279445" y="487725"/>
              <a:ext cx="5700408" cy="6089674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5"/>
            <p:cNvSpPr txBox="1"/>
            <p:nvPr/>
          </p:nvSpPr>
          <p:spPr>
            <a:xfrm>
              <a:off x="379379" y="632298"/>
              <a:ext cx="5447489" cy="7386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Question: Tu penses que les vacances sont importantes?</a:t>
              </a: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Translate the question into English: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</p:txBody>
        </p:sp>
        <p:sp>
          <p:nvSpPr>
            <p:cNvPr id="147" name="Google Shape;147;p5"/>
            <p:cNvSpPr txBox="1"/>
            <p:nvPr/>
          </p:nvSpPr>
          <p:spPr>
            <a:xfrm>
              <a:off x="379378" y="1515535"/>
              <a:ext cx="5447489" cy="49064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Always aim to give 3 ideas for each answer. Write three quality sentences in response to the question.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1: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2: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3: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Teachers Comments: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</p:txBody>
        </p:sp>
      </p:grpSp>
      <p:grpSp>
        <p:nvGrpSpPr>
          <p:cNvPr id="148" name="Google Shape;148;p5"/>
          <p:cNvGrpSpPr/>
          <p:nvPr/>
        </p:nvGrpSpPr>
        <p:grpSpPr>
          <a:xfrm>
            <a:off x="278859" y="484669"/>
            <a:ext cx="5700408" cy="6089674"/>
            <a:chOff x="279445" y="487725"/>
            <a:chExt cx="5700408" cy="6089674"/>
          </a:xfrm>
        </p:grpSpPr>
        <p:sp>
          <p:nvSpPr>
            <p:cNvPr id="149" name="Google Shape;149;p5"/>
            <p:cNvSpPr/>
            <p:nvPr/>
          </p:nvSpPr>
          <p:spPr>
            <a:xfrm>
              <a:off x="279445" y="487725"/>
              <a:ext cx="5700408" cy="6089674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5"/>
            <p:cNvSpPr txBox="1"/>
            <p:nvPr/>
          </p:nvSpPr>
          <p:spPr>
            <a:xfrm>
              <a:off x="379379" y="632298"/>
              <a:ext cx="5447489" cy="9541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Question: Comment est-ce que tu vas passer les grandes vacances l’année prochaine?</a:t>
              </a: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Translate the question into English: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</p:txBody>
        </p:sp>
        <p:sp>
          <p:nvSpPr>
            <p:cNvPr id="151" name="Google Shape;151;p5"/>
            <p:cNvSpPr txBox="1"/>
            <p:nvPr/>
          </p:nvSpPr>
          <p:spPr>
            <a:xfrm>
              <a:off x="379378" y="1515535"/>
              <a:ext cx="5447489" cy="49064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Always aim to give 3 ideas for each answer. Write three quality sentences in response to the question.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1: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2: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3: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Teachers Comments: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"/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6"/>
          <p:cNvSpPr txBox="1"/>
          <p:nvPr/>
        </p:nvSpPr>
        <p:spPr>
          <a:xfrm>
            <a:off x="10601325" y="6550359"/>
            <a:ext cx="14859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© We Teach MFL</a:t>
            </a:r>
            <a:endParaRPr/>
          </a:p>
        </p:txBody>
      </p:sp>
      <p:sp>
        <p:nvSpPr>
          <p:cNvPr id="158" name="Google Shape;158;p6"/>
          <p:cNvSpPr txBox="1"/>
          <p:nvPr/>
        </p:nvSpPr>
        <p:spPr>
          <a:xfrm>
            <a:off x="144586" y="85725"/>
            <a:ext cx="1162455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Limelight"/>
                <a:ea typeface="Limelight"/>
                <a:cs typeface="Limelight"/>
                <a:sym typeface="Limelight"/>
              </a:rPr>
              <a:t>Les Vacances</a:t>
            </a:r>
            <a:endParaRPr sz="1800">
              <a:solidFill>
                <a:schemeClr val="dk1"/>
              </a:solidFill>
              <a:latin typeface="Limelight"/>
              <a:ea typeface="Limelight"/>
              <a:cs typeface="Limelight"/>
              <a:sym typeface="Limelight"/>
            </a:endParaRPr>
          </a:p>
        </p:txBody>
      </p:sp>
      <p:grpSp>
        <p:nvGrpSpPr>
          <p:cNvPr id="159" name="Google Shape;159;p6"/>
          <p:cNvGrpSpPr/>
          <p:nvPr/>
        </p:nvGrpSpPr>
        <p:grpSpPr>
          <a:xfrm>
            <a:off x="6132253" y="484669"/>
            <a:ext cx="5700408" cy="6089674"/>
            <a:chOff x="279445" y="487725"/>
            <a:chExt cx="5700408" cy="6089674"/>
          </a:xfrm>
        </p:grpSpPr>
        <p:sp>
          <p:nvSpPr>
            <p:cNvPr id="160" name="Google Shape;160;p6"/>
            <p:cNvSpPr/>
            <p:nvPr/>
          </p:nvSpPr>
          <p:spPr>
            <a:xfrm>
              <a:off x="279445" y="487725"/>
              <a:ext cx="5700408" cy="6089674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6"/>
            <p:cNvSpPr txBox="1"/>
            <p:nvPr/>
          </p:nvSpPr>
          <p:spPr>
            <a:xfrm>
              <a:off x="379379" y="632298"/>
              <a:ext cx="54474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Question: Parle- moi d’un problème que tu as eu pendant les vacances.</a:t>
              </a: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Translate the question into English: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</p:txBody>
        </p:sp>
        <p:sp>
          <p:nvSpPr>
            <p:cNvPr id="162" name="Google Shape;162;p6"/>
            <p:cNvSpPr txBox="1"/>
            <p:nvPr/>
          </p:nvSpPr>
          <p:spPr>
            <a:xfrm>
              <a:off x="379378" y="1515535"/>
              <a:ext cx="5447489" cy="49064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Always aim to give 3 ideas for each answer. Write three quality sentences in response to the question.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1: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2: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3: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Teachers Comments: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</p:txBody>
        </p:sp>
      </p:grpSp>
      <p:grpSp>
        <p:nvGrpSpPr>
          <p:cNvPr id="163" name="Google Shape;163;p6"/>
          <p:cNvGrpSpPr/>
          <p:nvPr/>
        </p:nvGrpSpPr>
        <p:grpSpPr>
          <a:xfrm>
            <a:off x="278859" y="484669"/>
            <a:ext cx="5700408" cy="6089674"/>
            <a:chOff x="279445" y="487725"/>
            <a:chExt cx="5700408" cy="6089674"/>
          </a:xfrm>
        </p:grpSpPr>
        <p:sp>
          <p:nvSpPr>
            <p:cNvPr id="164" name="Google Shape;164;p6"/>
            <p:cNvSpPr/>
            <p:nvPr/>
          </p:nvSpPr>
          <p:spPr>
            <a:xfrm>
              <a:off x="279445" y="487725"/>
              <a:ext cx="5700408" cy="6089674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6"/>
            <p:cNvSpPr txBox="1"/>
            <p:nvPr/>
          </p:nvSpPr>
          <p:spPr>
            <a:xfrm>
              <a:off x="379379" y="632298"/>
              <a:ext cx="54474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Question: C’est quoi, ton moyen de transport </a:t>
              </a:r>
              <a:r>
                <a:rPr lang="en-GB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préféré</a:t>
              </a: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</a:t>
              </a: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Translate the question into English: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</p:txBody>
        </p:sp>
        <p:sp>
          <p:nvSpPr>
            <p:cNvPr id="166" name="Google Shape;166;p6"/>
            <p:cNvSpPr txBox="1"/>
            <p:nvPr/>
          </p:nvSpPr>
          <p:spPr>
            <a:xfrm>
              <a:off x="379378" y="1515535"/>
              <a:ext cx="5447489" cy="49064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Always aim to give 3 ideas for each answer. Write three quality sentences in response to the question.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1: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2: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Sentence 3: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Teachers Comments: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1091</Words>
  <Application>Microsoft Office PowerPoint</Application>
  <PresentationFormat>Widescreen</PresentationFormat>
  <Paragraphs>247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Limelight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2</cp:revision>
  <dcterms:created xsi:type="dcterms:W3CDTF">2021-01-05T10:02:37Z</dcterms:created>
  <dcterms:modified xsi:type="dcterms:W3CDTF">2021-11-08T15:37:09Z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0x0101006FCBE002CC380745B9748A55578EDD82</vt:lpwstr>
  </property>
</Properties>
</file>