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72236-7452-4167-9FFD-971918B1CD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B98C71-1144-465D-ABE0-82812C9EDD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83800F-7939-48E7-9319-CAF1307D6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1EDCC-CFD5-4CCF-9127-FE9AC7B96614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5B2FD-0761-43A4-A111-111019E1C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5CFF3-5FE0-4F2B-9292-D35E8441E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77E04-BEF5-41EE-9367-7C7EE14DBF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090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2203D-60F9-4AC1-BDD9-FA059C4E2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CF3F6B-8A08-4B3C-BC86-2834DFE433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E7F18E-0FAA-44DC-B790-5CD002280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1EDCC-CFD5-4CCF-9127-FE9AC7B96614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51D5B-6229-4494-824A-FDDEAE600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B82474-21E2-4F7F-B463-E55238A75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77E04-BEF5-41EE-9367-7C7EE14DBF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03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E185A8-77CA-4EEF-831F-E2005902B2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3B108E-EA9D-40DB-BE83-847979F158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F3D5DB-2DCF-4515-B376-8756C9CB2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1EDCC-CFD5-4CCF-9127-FE9AC7B96614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55D1E-AF9A-43CB-A632-C3AD28C12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505CF-BF2B-4B00-9668-136DF7670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77E04-BEF5-41EE-9367-7C7EE14DBF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33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13A09-B68A-4054-AC44-B3C5B414A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E15C4-F043-4BEE-904D-62C99EAEBD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6FCF3F-9DC2-4B3B-B32E-FBF2015AF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1EDCC-CFD5-4CCF-9127-FE9AC7B96614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3625A-DBA0-423F-B199-8D96CFC6E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55E38-C23C-49D4-830A-B5D86A6E8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77E04-BEF5-41EE-9367-7C7EE14DBF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88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EA3D6-65EE-4DE6-B0C5-8373A3F0B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2A06B2-88FA-4B1E-85A2-7415A321C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B938C-A5FD-48EA-BE9D-A17835C16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1EDCC-CFD5-4CCF-9127-FE9AC7B96614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93C5D-CF93-4D73-86A0-D80710AFB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1659A-AAC5-4122-847D-7B96222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77E04-BEF5-41EE-9367-7C7EE14DBF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6555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F65AB-80E8-42E7-954B-30E793AE2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9AECE-405D-4F65-B078-EA6A1029D2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B8ECA0-4306-40C4-8444-FD8EE77283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48122F-6966-4E14-A435-5D3D7A7A3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1EDCC-CFD5-4CCF-9127-FE9AC7B96614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BBB5D3-E06E-4F8E-8103-3C8815CFD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48A65F-9126-4482-9EC7-14EA69D4A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77E04-BEF5-41EE-9367-7C7EE14DBF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187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28C02-0B40-40E1-8B66-EBAA64744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DD31C0-20FA-426C-8B00-0E256E1C3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5F4A6B-FE9C-4660-A20D-BFC40B29D1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2F1D2-09B4-413D-9CF5-CDDD07950A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C5003D-D287-4A44-A051-9C87776B02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3FDDE0-739D-47C8-AE66-7219ADEA0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1EDCC-CFD5-4CCF-9127-FE9AC7B96614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6CFA4B-193A-4E9C-922C-D4BCAAD9F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131BE9-5DDD-4AFA-9353-BFF7BC6F9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77E04-BEF5-41EE-9367-7C7EE14DBF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691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DADFE-B752-4AE0-ABEF-83D16584D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A50595-704F-4816-9BFC-F7CDBCA92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1EDCC-CFD5-4CCF-9127-FE9AC7B96614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65BEF3-F991-42CB-8273-549800B75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458252-4949-4C15-BD4B-EDFE2C308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77E04-BEF5-41EE-9367-7C7EE14DBF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905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5A466C-649B-4D73-8770-25232BBD2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1EDCC-CFD5-4CCF-9127-FE9AC7B96614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FC48AF-39F2-49B3-8C4F-7DEC1C3D0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6B996-86D5-41AA-AFA8-A9726E9B9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77E04-BEF5-41EE-9367-7C7EE14DBF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584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A789F-EC97-40B4-9D5D-2A697A53F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24914-213A-4FBC-A711-A2C32E1CE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6591AF-E5DC-4075-A987-C48CAE4ED7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DE59F-B565-4797-BF55-0F3A864A4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1EDCC-CFD5-4CCF-9127-FE9AC7B96614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FC3BFB-684A-4D5C-9948-D4E8FBA07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581FE1-492C-40A2-A9A4-D33ED5BD0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77E04-BEF5-41EE-9367-7C7EE14DBF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485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CA46-E0C8-4F0E-A4EB-BEEB12676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4F5825-CC39-4741-8D33-3DBEC550ED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4B0E0F-DFF0-4A72-ADE1-2682231D3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B34A36-47D8-489C-AE58-4882249F5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1EDCC-CFD5-4CCF-9127-FE9AC7B96614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2D56E0-C961-4135-AB5B-626FB63AC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D45292-AD6A-4F4B-A880-7095AA6C8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77E04-BEF5-41EE-9367-7C7EE14DBF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103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E25848-BADC-477A-BE27-6FCE602FC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5CE2B-74C6-4276-9D57-C94CC02C40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B8B0E3-FBEC-493A-AEF7-8FF8F2F347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1EDCC-CFD5-4CCF-9127-FE9AC7B96614}" type="datetimeFigureOut">
              <a:rPr lang="en-GB" smtClean="0"/>
              <a:t>02/11/2021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2836A6-F63B-4301-BEA9-8A1B023E0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10E72-FA47-41F5-9ECD-7D89836253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77E04-BEF5-41EE-9367-7C7EE14DBF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19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9F43F79-C9FC-4DD3-B7F3-D76BCB51FDC2}"/>
              </a:ext>
            </a:extLst>
          </p:cNvPr>
          <p:cNvSpPr/>
          <p:nvPr/>
        </p:nvSpPr>
        <p:spPr>
          <a:xfrm>
            <a:off x="116721" y="136211"/>
            <a:ext cx="11915481" cy="662704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442697-5B82-4511-B61A-AD617EAC9285}"/>
              </a:ext>
            </a:extLst>
          </p:cNvPr>
          <p:cNvSpPr txBox="1"/>
          <p:nvPr/>
        </p:nvSpPr>
        <p:spPr>
          <a:xfrm>
            <a:off x="10528917" y="6401948"/>
            <a:ext cx="1503285" cy="306467"/>
          </a:xfrm>
          <a:prstGeom prst="round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GB" sz="1200" b="1" dirty="0">
                <a:latin typeface="Century Gothic" panose="020B0502020202020204" pitchFamily="34" charset="0"/>
              </a:rPr>
              <a:t>© WE TEACH MFL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4EA03B-2DB4-4869-8F95-2A01EDE8FF60}"/>
              </a:ext>
            </a:extLst>
          </p:cNvPr>
          <p:cNvSpPr txBox="1"/>
          <p:nvPr/>
        </p:nvSpPr>
        <p:spPr>
          <a:xfrm>
            <a:off x="1291902" y="121447"/>
            <a:ext cx="9988657" cy="1025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fr-FR" sz="2400" dirty="0">
                <a:latin typeface="Broadway" panose="04040905080B020205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Ecrivons</a:t>
            </a:r>
            <a:r>
              <a:rPr lang="es-ES" sz="2400" dirty="0">
                <a:latin typeface="Broadway" panose="04040905080B020205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! A LEVEL</a:t>
            </a:r>
          </a:p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GB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Write a </a:t>
            </a:r>
            <a:r>
              <a:rPr lang="en-GB" sz="1200" b="1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100-</a:t>
            </a: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word text on the topic of </a:t>
            </a:r>
            <a:r>
              <a:rPr lang="en-GB" sz="12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</a:t>
            </a:r>
            <a:r>
              <a:rPr lang="fr-FR" sz="12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Pourquoi être bénévole?</a:t>
            </a:r>
            <a:r>
              <a:rPr lang="en-GB" sz="12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’. </a:t>
            </a: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</a:t>
            </a:r>
            <a:r>
              <a:rPr lang="en-GB" sz="12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</a:t>
            </a: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include the words provided in the table on the left (do conjugate the infinitive verbs). You must also include a minimum of </a:t>
            </a:r>
            <a:r>
              <a:rPr lang="en-GB" sz="12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example </a:t>
            </a:r>
            <a:r>
              <a:rPr lang="en-GB" sz="12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any of the tenses which I have put a tick next to. </a:t>
            </a:r>
            <a:endParaRPr lang="en-GB" sz="1200" dirty="0"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84BA217F-0A15-48E9-9C9B-BDAD30A8A2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884594"/>
              </p:ext>
            </p:extLst>
          </p:nvPr>
        </p:nvGraphicFramePr>
        <p:xfrm>
          <a:off x="218091" y="1610230"/>
          <a:ext cx="3537078" cy="38429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6396">
                  <a:extLst>
                    <a:ext uri="{9D8B030D-6E8A-4147-A177-3AD203B41FA5}">
                      <a16:colId xmlns:a16="http://schemas.microsoft.com/office/drawing/2014/main" val="3394678502"/>
                    </a:ext>
                  </a:extLst>
                </a:gridCol>
                <a:gridCol w="1152939">
                  <a:extLst>
                    <a:ext uri="{9D8B030D-6E8A-4147-A177-3AD203B41FA5}">
                      <a16:colId xmlns:a16="http://schemas.microsoft.com/office/drawing/2014/main" val="3992955572"/>
                    </a:ext>
                  </a:extLst>
                </a:gridCol>
                <a:gridCol w="1157743">
                  <a:extLst>
                    <a:ext uri="{9D8B030D-6E8A-4147-A177-3AD203B41FA5}">
                      <a16:colId xmlns:a16="http://schemas.microsoft.com/office/drawing/2014/main" val="969809041"/>
                    </a:ext>
                  </a:extLst>
                </a:gridCol>
              </a:tblGrid>
              <a:tr h="1280993">
                <a:tc>
                  <a:txBody>
                    <a:bodyPr/>
                    <a:lstStyle/>
                    <a:p>
                      <a:pPr algn="ctr"/>
                      <a:r>
                        <a:rPr lang="fr-FR" sz="1200" noProof="0" dirty="0">
                          <a:latin typeface="Century Gothic" panose="020B0502020202020204" pitchFamily="34" charset="0"/>
                        </a:rPr>
                        <a:t>acquérir de nouvelles compétences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00" noProof="0" dirty="0">
                          <a:latin typeface="Century Gothic" panose="020B0502020202020204" pitchFamily="34" charset="0"/>
                        </a:rPr>
                        <a:t>la </a:t>
                      </a:r>
                      <a:r>
                        <a:rPr lang="fr-FR" sz="1300" noProof="0">
                          <a:latin typeface="Century Gothic" panose="020B0502020202020204" pitchFamily="34" charset="0"/>
                        </a:rPr>
                        <a:t>cohésion sociale</a:t>
                      </a:r>
                      <a:endParaRPr lang="fr-FR" sz="1300" noProof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00" noProof="0" dirty="0">
                          <a:latin typeface="Century Gothic" panose="020B0502020202020204" pitchFamily="34" charset="0"/>
                        </a:rPr>
                        <a:t>enrichissant (e)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72434"/>
                  </a:ext>
                </a:extLst>
              </a:tr>
              <a:tr h="1280993">
                <a:tc>
                  <a:txBody>
                    <a:bodyPr/>
                    <a:lstStyle/>
                    <a:p>
                      <a:pPr algn="ctr"/>
                      <a:r>
                        <a:rPr lang="fr-FR" sz="1400" noProof="0" dirty="0">
                          <a:latin typeface="Century Gothic" panose="020B0502020202020204" pitchFamily="34" charset="0"/>
                        </a:rPr>
                        <a:t>le citoyen actif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noProof="0" dirty="0">
                          <a:latin typeface="Century Gothic" panose="020B0502020202020204" pitchFamily="34" charset="0"/>
                        </a:rPr>
                        <a:t>s’impliquer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noProof="0" dirty="0">
                          <a:latin typeface="Century Gothic" panose="020B0502020202020204" pitchFamily="34" charset="0"/>
                        </a:rPr>
                        <a:t>au sein de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2196546"/>
                  </a:ext>
                </a:extLst>
              </a:tr>
              <a:tr h="128099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noProof="0" dirty="0">
                          <a:latin typeface="Century Gothic" panose="020B0502020202020204" pitchFamily="34" charset="0"/>
                        </a:rPr>
                        <a:t>gratifiant(e)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noProof="0" dirty="0">
                          <a:latin typeface="Century Gothic" panose="020B0502020202020204" pitchFamily="34" charset="0"/>
                        </a:rPr>
                        <a:t>la </a:t>
                      </a:r>
                      <a:r>
                        <a:rPr lang="fr-FR" sz="1200" noProof="0" dirty="0">
                          <a:latin typeface="Century Gothic" panose="020B0502020202020204" pitchFamily="34" charset="0"/>
                        </a:rPr>
                        <a:t>bienfaisance</a:t>
                      </a:r>
                      <a:endParaRPr lang="fr-FR" sz="1600" noProof="0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fr-FR" sz="1400" noProof="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300" noProof="0" dirty="0">
                          <a:latin typeface="Century Gothic" panose="020B0502020202020204" pitchFamily="34" charset="0"/>
                        </a:rPr>
                        <a:t>transformer des vies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277284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162CFA9-A59A-4570-BA35-2FA6501FC1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906364"/>
              </p:ext>
            </p:extLst>
          </p:nvPr>
        </p:nvGraphicFramePr>
        <p:xfrm>
          <a:off x="9578553" y="1166279"/>
          <a:ext cx="2294477" cy="52576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6018">
                  <a:extLst>
                    <a:ext uri="{9D8B030D-6E8A-4147-A177-3AD203B41FA5}">
                      <a16:colId xmlns:a16="http://schemas.microsoft.com/office/drawing/2014/main" val="3394678502"/>
                    </a:ext>
                  </a:extLst>
                </a:gridCol>
                <a:gridCol w="898459">
                  <a:extLst>
                    <a:ext uri="{9D8B030D-6E8A-4147-A177-3AD203B41FA5}">
                      <a16:colId xmlns:a16="http://schemas.microsoft.com/office/drawing/2014/main" val="3992955572"/>
                    </a:ext>
                  </a:extLst>
                </a:gridCol>
              </a:tblGrid>
              <a:tr h="876272"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Perfect</a:t>
                      </a:r>
                      <a:endParaRPr lang="en-GB" sz="1400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72434"/>
                  </a:ext>
                </a:extLst>
              </a:tr>
              <a:tr h="87627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imperfect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2196546"/>
                  </a:ext>
                </a:extLst>
              </a:tr>
              <a:tr h="87627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Present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277284"/>
                  </a:ext>
                </a:extLst>
              </a:tr>
              <a:tr h="87627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Future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6861081"/>
                  </a:ext>
                </a:extLst>
              </a:tr>
              <a:tr h="87627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Conditional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6823623"/>
                  </a:ext>
                </a:extLst>
              </a:tr>
              <a:tr h="87627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Subjunctive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774110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CE3CDAD-6ED2-4742-AD69-98F47AB47790}"/>
              </a:ext>
            </a:extLst>
          </p:cNvPr>
          <p:cNvSpPr txBox="1"/>
          <p:nvPr/>
        </p:nvSpPr>
        <p:spPr>
          <a:xfrm>
            <a:off x="3856538" y="1422706"/>
            <a:ext cx="5562843" cy="535531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pic>
        <p:nvPicPr>
          <p:cNvPr id="1026" name="Picture 2" descr="Bitmoji Image">
            <a:extLst>
              <a:ext uri="{FF2B5EF4-FFF2-40B4-BE49-F238E27FC236}">
                <a16:creationId xmlns:a16="http://schemas.microsoft.com/office/drawing/2014/main" id="{0C1E16BC-18FF-41EA-83D9-04CE2B4F0B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21" y="177017"/>
            <a:ext cx="1392407" cy="1392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6225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98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Broadway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Kirsty Peacock</dc:creator>
  <cp:lastModifiedBy>Kirsty Peacock</cp:lastModifiedBy>
  <cp:revision>12</cp:revision>
  <dcterms:created xsi:type="dcterms:W3CDTF">2021-09-03T10:25:32Z</dcterms:created>
  <dcterms:modified xsi:type="dcterms:W3CDTF">2021-11-02T16:02:47Z</dcterms:modified>
</cp:coreProperties>
</file>