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irsty Peacock" initials="KP" lastIdx="1" clrIdx="0">
    <p:extLst>
      <p:ext uri="{19B8F6BF-5375-455C-9EA6-DF929625EA0E}">
        <p15:presenceInfo xmlns:p15="http://schemas.microsoft.com/office/powerpoint/2012/main" userId="9dea5a7d5cb9f90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0A4F"/>
    <a:srgbClr val="FF0066"/>
    <a:srgbClr val="F6510A"/>
    <a:srgbClr val="435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632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84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CAAD8-77EF-4B90-B5E2-052E8E4930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F35B5D-900B-40B2-896E-6A8DED39A7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07B2C7-D3D5-4212-9FCB-2CC572FE6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21/08/2023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F679B-7C25-45DF-9FB3-34446E7BD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16FC8D-98BE-4491-A123-EFFD56CC8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074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67A7D-D62F-4D73-A346-631D2DDBA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DC4DE2-A787-41D7-A613-82FD01222F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3D9FC5-A93A-4530-9890-3B4F498CD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21/08/2023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BC846D-273A-4B30-83B6-18D920AD3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491563-7E0F-4844-B855-42CDEC189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797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546385-81FF-4B7F-A9E1-6F83D131C5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010B9C-EC97-4837-8C70-31F5C5D4B8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80906-F7D5-4812-8F34-612AC2F26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21/08/2023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715C07-66A6-4D4F-84A8-5BC26AC2D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E3DD2B-D11F-4088-B8BD-595940D3C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979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D91C6-6E4F-4B4C-9D0F-F1AD44DE7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B85757-3F44-4DD3-9276-1FE217DA4F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F4E488-2680-4D7E-8401-8A3BCE271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21/08/2023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219B3-B646-4D5E-8269-D791C4609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7AB68B-117B-4D7C-AE63-C7839E5DF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2995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6713C-845C-4527-9FD9-713A3B487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860E85-9B5A-425D-8536-1F71101041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04AD59-2F41-4ABD-AE80-C374597F0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21/08/2023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B4F03-5D77-4017-9942-AEA74EF65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EADBAC-F0E7-4030-9A69-6492E049F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76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71115-E5FC-4F8A-989B-C678A0967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C2A4CE-A7D1-4464-A96A-B54AFC502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929EC9-828C-4674-927F-0F70810147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616790-F00B-4237-9073-57BAA99DD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21/08/2023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824A5E-3D45-4276-A90F-C42E81FC6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B311E0-86F6-43E0-A068-57C4C67BB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21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752A7-6070-443B-84AF-0BAF86F06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3C1B80-828E-4619-8E04-9343EB985F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ECD79C-DD16-4672-8136-ABA3B37802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AE2710-6BEB-470F-8EEE-8CEB8EC823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D28FA1-8052-4B7D-9991-7EA1AC10B8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9C72E2-6AF6-47B1-BA3A-3199AF348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21/08/2023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306A26-B92F-4651-85B7-FB08F0373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0F838A-44BC-40FD-8871-33924A11B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641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27251-B84B-4757-B117-0DF2B05E5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6C2B9D-A880-454B-9BA7-AD6261D78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21/08/2023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327058-B96C-4439-B453-2CD51B78C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6E0105-B517-4870-8F52-54E0F53AD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52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32994D-04C9-44C3-AF72-9955FB4A0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21/08/2023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98AD14-59BA-4B33-9529-77DD831CC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643C7E-47D5-4D4D-A8D4-EE1CABE6A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012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93306-D7A2-4876-80B3-426349BF9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7760A2-110E-4846-BE63-A1802CD045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4B536E-33FE-474D-9210-551441F4E8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DD8BEA-FF1D-4767-A500-338BCF431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21/08/2023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A10142-71F6-4ABF-BECF-B234E6B61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8E55B7-8839-4CE9-86D3-C3BB17503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440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0469A-DE1A-4D1B-BBC8-D78CC8CCD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CEA81C-58BF-44DB-8204-41FF9EEF50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A0EA47-DA00-4A12-A726-732C597325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5123D2-D715-4F0A-B7AD-2A37E9EB5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E462-5F09-41FB-A416-DBC477B65A9D}" type="datetimeFigureOut">
              <a:rPr lang="en-GB" smtClean="0"/>
              <a:t>21/08/2023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ACE453-C5A2-48A0-AE36-AD4625801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7DECA1-052B-485D-BB23-213B7E56A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887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AD96D7-1B9F-4401-BDDF-2A7D440E6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35FF3-2FFE-43ED-8BAD-8EEFBE81FD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29F08F-229E-4C76-B68C-C79EDF0F75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4E462-5F09-41FB-A416-DBC477B65A9D}" type="datetimeFigureOut">
              <a:rPr lang="en-GB" smtClean="0"/>
              <a:t>21/08/2023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63B6F-5427-4D39-8E60-19062C3602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40847-9358-4829-95D9-1A426FEDCE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06D1B-875F-4B73-9C02-DFFC4B69A3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182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5296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83935436-B3B2-4D07-8E05-43E58BBBD4C9}"/>
              </a:ext>
            </a:extLst>
          </p:cNvPr>
          <p:cNvSpPr/>
          <p:nvPr/>
        </p:nvSpPr>
        <p:spPr>
          <a:xfrm>
            <a:off x="2868346" y="482806"/>
            <a:ext cx="6412230" cy="461665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10A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010A4F"/>
                </a:solidFill>
                <a:latin typeface="Broadway" panose="04040905080B02020502" pitchFamily="82" charset="0"/>
              </a:rPr>
              <a:t>Overview of the Edexcel GCSE Course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D2B1FF2-F1EF-4F41-B336-23FE36F98D5C}"/>
              </a:ext>
            </a:extLst>
          </p:cNvPr>
          <p:cNvSpPr txBox="1"/>
          <p:nvPr/>
        </p:nvSpPr>
        <p:spPr>
          <a:xfrm>
            <a:off x="680484" y="1775637"/>
            <a:ext cx="4316818" cy="194095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10A4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10A4F"/>
                </a:solidFill>
                <a:latin typeface="Century Gothic" panose="020B0502020202020204" pitchFamily="34" charset="0"/>
              </a:rPr>
              <a:t>Paper 1: Listening</a:t>
            </a:r>
          </a:p>
          <a:p>
            <a:endParaRPr lang="en-GB" dirty="0">
              <a:solidFill>
                <a:srgbClr val="010A4F"/>
              </a:solidFill>
              <a:latin typeface="Century Gothic" panose="020B0502020202020204" pitchFamily="34" charset="0"/>
            </a:endParaRPr>
          </a:p>
          <a:p>
            <a:r>
              <a:rPr lang="en-GB" dirty="0">
                <a:solidFill>
                  <a:srgbClr val="010A4F"/>
                </a:solidFill>
                <a:latin typeface="Century Gothic" panose="020B0502020202020204" pitchFamily="34" charset="0"/>
              </a:rPr>
              <a:t>Foundation – 35 minutes / 50 marks</a:t>
            </a:r>
          </a:p>
          <a:p>
            <a:r>
              <a:rPr lang="en-GB" dirty="0">
                <a:solidFill>
                  <a:srgbClr val="010A4F"/>
                </a:solidFill>
                <a:latin typeface="Century Gothic" panose="020B0502020202020204" pitchFamily="34" charset="0"/>
              </a:rPr>
              <a:t>Higher – 45 minutes / 50 marks</a:t>
            </a:r>
          </a:p>
          <a:p>
            <a:endParaRPr lang="en-GB" dirty="0">
              <a:solidFill>
                <a:srgbClr val="010A4F"/>
              </a:solidFill>
              <a:latin typeface="Century Gothic" panose="020B0502020202020204" pitchFamily="34" charset="0"/>
            </a:endParaRPr>
          </a:p>
          <a:p>
            <a:r>
              <a:rPr lang="en-GB" b="1" dirty="0">
                <a:solidFill>
                  <a:srgbClr val="010A4F"/>
                </a:solidFill>
                <a:latin typeface="Century Gothic" panose="020B0502020202020204" pitchFamily="34" charset="0"/>
              </a:rPr>
              <a:t>25% GCSE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2EE38FB-312D-446D-A77F-C593DDE67A48}"/>
              </a:ext>
            </a:extLst>
          </p:cNvPr>
          <p:cNvSpPr txBox="1"/>
          <p:nvPr/>
        </p:nvSpPr>
        <p:spPr>
          <a:xfrm>
            <a:off x="680484" y="4203404"/>
            <a:ext cx="4316818" cy="194095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10A4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10A4F"/>
                </a:solidFill>
                <a:latin typeface="Century Gothic" panose="020B0502020202020204" pitchFamily="34" charset="0"/>
              </a:rPr>
              <a:t>Paper 2: Speaking</a:t>
            </a:r>
          </a:p>
          <a:p>
            <a:endParaRPr lang="en-GB" dirty="0">
              <a:solidFill>
                <a:srgbClr val="010A4F"/>
              </a:solidFill>
              <a:latin typeface="Century Gothic" panose="020B0502020202020204" pitchFamily="34" charset="0"/>
            </a:endParaRPr>
          </a:p>
          <a:p>
            <a:r>
              <a:rPr lang="en-GB" dirty="0">
                <a:solidFill>
                  <a:srgbClr val="010A4F"/>
                </a:solidFill>
                <a:latin typeface="Century Gothic" panose="020B0502020202020204" pitchFamily="34" charset="0"/>
              </a:rPr>
              <a:t>Foundation – 7 - 9 mins / 70 marks</a:t>
            </a:r>
          </a:p>
          <a:p>
            <a:r>
              <a:rPr lang="en-GB" dirty="0">
                <a:solidFill>
                  <a:srgbClr val="010A4F"/>
                </a:solidFill>
                <a:latin typeface="Century Gothic" panose="020B0502020202020204" pitchFamily="34" charset="0"/>
              </a:rPr>
              <a:t>Higher – 10 -12 mins / 70 marks</a:t>
            </a:r>
          </a:p>
          <a:p>
            <a:endParaRPr lang="en-GB" dirty="0">
              <a:solidFill>
                <a:srgbClr val="010A4F"/>
              </a:solidFill>
              <a:latin typeface="Century Gothic" panose="020B0502020202020204" pitchFamily="34" charset="0"/>
            </a:endParaRPr>
          </a:p>
          <a:p>
            <a:r>
              <a:rPr lang="en-GB" b="1" dirty="0">
                <a:solidFill>
                  <a:srgbClr val="010A4F"/>
                </a:solidFill>
                <a:latin typeface="Century Gothic" panose="020B0502020202020204" pitchFamily="34" charset="0"/>
              </a:rPr>
              <a:t>25% GCSE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C397ADA-04DD-46D8-A8E9-515F842EDA84}"/>
              </a:ext>
            </a:extLst>
          </p:cNvPr>
          <p:cNvSpPr txBox="1"/>
          <p:nvPr/>
        </p:nvSpPr>
        <p:spPr>
          <a:xfrm>
            <a:off x="6712689" y="1775637"/>
            <a:ext cx="4316818" cy="194095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10A4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10A4F"/>
                </a:solidFill>
                <a:latin typeface="Century Gothic" panose="020B0502020202020204" pitchFamily="34" charset="0"/>
              </a:rPr>
              <a:t>Paper 3: Reading</a:t>
            </a:r>
          </a:p>
          <a:p>
            <a:endParaRPr lang="en-GB" dirty="0">
              <a:solidFill>
                <a:srgbClr val="010A4F"/>
              </a:solidFill>
              <a:latin typeface="Century Gothic" panose="020B0502020202020204" pitchFamily="34" charset="0"/>
            </a:endParaRPr>
          </a:p>
          <a:p>
            <a:r>
              <a:rPr lang="en-GB" dirty="0">
                <a:solidFill>
                  <a:srgbClr val="010A4F"/>
                </a:solidFill>
                <a:latin typeface="Century Gothic" panose="020B0502020202020204" pitchFamily="34" charset="0"/>
              </a:rPr>
              <a:t>Foundation – 45 mins / 50 marks</a:t>
            </a:r>
          </a:p>
          <a:p>
            <a:r>
              <a:rPr lang="en-GB" dirty="0">
                <a:solidFill>
                  <a:srgbClr val="010A4F"/>
                </a:solidFill>
                <a:latin typeface="Century Gothic" panose="020B0502020202020204" pitchFamily="34" charset="0"/>
              </a:rPr>
              <a:t>Higher – 60 mins / 50 marks</a:t>
            </a:r>
          </a:p>
          <a:p>
            <a:endParaRPr lang="en-GB" dirty="0">
              <a:solidFill>
                <a:srgbClr val="010A4F"/>
              </a:solidFill>
              <a:latin typeface="Century Gothic" panose="020B0502020202020204" pitchFamily="34" charset="0"/>
            </a:endParaRPr>
          </a:p>
          <a:p>
            <a:r>
              <a:rPr lang="en-GB" b="1" dirty="0">
                <a:solidFill>
                  <a:srgbClr val="010A4F"/>
                </a:solidFill>
                <a:latin typeface="Century Gothic" panose="020B0502020202020204" pitchFamily="34" charset="0"/>
              </a:rPr>
              <a:t>25% GCSE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0796489-8D1D-41D8-BEEE-1815D773EEA2}"/>
              </a:ext>
            </a:extLst>
          </p:cNvPr>
          <p:cNvSpPr txBox="1"/>
          <p:nvPr/>
        </p:nvSpPr>
        <p:spPr>
          <a:xfrm>
            <a:off x="6673703" y="4203403"/>
            <a:ext cx="4316818" cy="194095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10A4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10A4F"/>
                </a:solidFill>
                <a:latin typeface="Century Gothic" panose="020B0502020202020204" pitchFamily="34" charset="0"/>
              </a:rPr>
              <a:t>Paper 4: Writing</a:t>
            </a:r>
          </a:p>
          <a:p>
            <a:endParaRPr lang="en-GB" dirty="0">
              <a:solidFill>
                <a:srgbClr val="010A4F"/>
              </a:solidFill>
              <a:latin typeface="Century Gothic" panose="020B0502020202020204" pitchFamily="34" charset="0"/>
            </a:endParaRPr>
          </a:p>
          <a:p>
            <a:r>
              <a:rPr lang="en-GB" dirty="0">
                <a:solidFill>
                  <a:srgbClr val="010A4F"/>
                </a:solidFill>
                <a:latin typeface="Century Gothic" panose="020B0502020202020204" pitchFamily="34" charset="0"/>
              </a:rPr>
              <a:t>Foundation – 1 hour 10 / 60 marks</a:t>
            </a:r>
          </a:p>
          <a:p>
            <a:r>
              <a:rPr lang="en-GB" dirty="0">
                <a:solidFill>
                  <a:srgbClr val="010A4F"/>
                </a:solidFill>
                <a:latin typeface="Century Gothic" panose="020B0502020202020204" pitchFamily="34" charset="0"/>
              </a:rPr>
              <a:t>Higher – 1 hour 20 / 60 marks</a:t>
            </a:r>
          </a:p>
          <a:p>
            <a:endParaRPr lang="en-GB" dirty="0">
              <a:solidFill>
                <a:srgbClr val="010A4F"/>
              </a:solidFill>
              <a:latin typeface="Century Gothic" panose="020B0502020202020204" pitchFamily="34" charset="0"/>
            </a:endParaRPr>
          </a:p>
          <a:p>
            <a:r>
              <a:rPr lang="en-GB" b="1" dirty="0">
                <a:solidFill>
                  <a:srgbClr val="010A4F"/>
                </a:solidFill>
                <a:latin typeface="Century Gothic" panose="020B0502020202020204" pitchFamily="34" charset="0"/>
              </a:rPr>
              <a:t>25% GCSE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8A2D528-7006-4EE3-9166-C75956501F91}"/>
              </a:ext>
            </a:extLst>
          </p:cNvPr>
          <p:cNvSpPr/>
          <p:nvPr/>
        </p:nvSpPr>
        <p:spPr>
          <a:xfrm>
            <a:off x="116721" y="149585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8404268-7172-4582-B3B1-4C010F0BCF31}"/>
              </a:ext>
            </a:extLst>
          </p:cNvPr>
          <p:cNvSpPr txBox="1"/>
          <p:nvPr/>
        </p:nvSpPr>
        <p:spPr>
          <a:xfrm>
            <a:off x="10528917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</p:spTree>
    <p:extLst>
      <p:ext uri="{BB962C8B-B14F-4D97-AF65-F5344CB8AC3E}">
        <p14:creationId xmlns:p14="http://schemas.microsoft.com/office/powerpoint/2010/main" val="360295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11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D2B1FF2-F1EF-4F41-B336-23FE36F98D5C}"/>
              </a:ext>
            </a:extLst>
          </p:cNvPr>
          <p:cNvSpPr txBox="1"/>
          <p:nvPr/>
        </p:nvSpPr>
        <p:spPr>
          <a:xfrm>
            <a:off x="539683" y="931346"/>
            <a:ext cx="11069556" cy="4832092"/>
          </a:xfrm>
          <a:prstGeom prst="rect">
            <a:avLst/>
          </a:prstGeom>
          <a:solidFill>
            <a:schemeClr val="bg1"/>
          </a:solidFill>
          <a:ln w="28575">
            <a:solidFill>
              <a:srgbClr val="010A4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010A4F"/>
                </a:solidFill>
                <a:latin typeface="Broadway" panose="04040905080B02020502" pitchFamily="82" charset="0"/>
              </a:rPr>
              <a:t>Speaking Exam</a:t>
            </a:r>
          </a:p>
          <a:p>
            <a:pPr algn="ctr"/>
            <a:endParaRPr lang="en-GB" b="1" dirty="0">
              <a:solidFill>
                <a:srgbClr val="010A4F"/>
              </a:solidFill>
              <a:latin typeface="Century Gothic" panose="020B0502020202020204" pitchFamily="34" charset="0"/>
            </a:endParaRPr>
          </a:p>
          <a:p>
            <a:r>
              <a:rPr lang="en-GB" b="1" dirty="0">
                <a:solidFill>
                  <a:srgbClr val="010A4F"/>
                </a:solidFill>
                <a:latin typeface="Century Gothic" panose="020B0502020202020204" pitchFamily="34" charset="0"/>
              </a:rPr>
              <a:t>Foundation</a:t>
            </a:r>
            <a:r>
              <a:rPr lang="en-GB" dirty="0">
                <a:solidFill>
                  <a:srgbClr val="010A4F"/>
                </a:solidFill>
                <a:latin typeface="Century Gothic" panose="020B0502020202020204" pitchFamily="34" charset="0"/>
              </a:rPr>
              <a:t>: 7 – 9 minutes + preparation time</a:t>
            </a:r>
          </a:p>
          <a:p>
            <a:r>
              <a:rPr lang="en-GB" b="1" dirty="0">
                <a:solidFill>
                  <a:srgbClr val="010A4F"/>
                </a:solidFill>
                <a:latin typeface="Century Gothic" panose="020B0502020202020204" pitchFamily="34" charset="0"/>
              </a:rPr>
              <a:t>Higher: </a:t>
            </a:r>
            <a:r>
              <a:rPr lang="en-GB" dirty="0">
                <a:solidFill>
                  <a:srgbClr val="010A4F"/>
                </a:solidFill>
                <a:latin typeface="Century Gothic" panose="020B0502020202020204" pitchFamily="34" charset="0"/>
              </a:rPr>
              <a:t>10 – 12 minutes + preparation time</a:t>
            </a:r>
          </a:p>
          <a:p>
            <a:endParaRPr lang="en-GB" dirty="0">
              <a:solidFill>
                <a:srgbClr val="010A4F"/>
              </a:solidFill>
              <a:latin typeface="Century Gothic" panose="020B0502020202020204" pitchFamily="34" charset="0"/>
            </a:endParaRPr>
          </a:p>
          <a:p>
            <a:r>
              <a:rPr lang="en-GB" dirty="0">
                <a:solidFill>
                  <a:srgbClr val="010A4F"/>
                </a:solidFill>
                <a:latin typeface="Century Gothic" panose="020B0502020202020204" pitchFamily="34" charset="0"/>
              </a:rPr>
              <a:t>Format is the same for both tiers but with different stimulus and timings</a:t>
            </a:r>
          </a:p>
          <a:p>
            <a:endParaRPr lang="en-GB" dirty="0">
              <a:solidFill>
                <a:srgbClr val="010A4F"/>
              </a:solidFill>
              <a:latin typeface="Century Gothic" panose="020B0502020202020204" pitchFamily="34" charset="0"/>
            </a:endParaRPr>
          </a:p>
          <a:p>
            <a:r>
              <a:rPr lang="en-GB" b="1" dirty="0">
                <a:solidFill>
                  <a:srgbClr val="010A4F"/>
                </a:solidFill>
                <a:latin typeface="Century Gothic" panose="020B0502020202020204" pitchFamily="34" charset="0"/>
              </a:rPr>
              <a:t>Part 1: Role Play</a:t>
            </a:r>
          </a:p>
          <a:p>
            <a:r>
              <a:rPr lang="en-GB" dirty="0">
                <a:solidFill>
                  <a:srgbClr val="010A4F"/>
                </a:solidFill>
                <a:latin typeface="Century Gothic" panose="020B0502020202020204" pitchFamily="34" charset="0"/>
              </a:rPr>
              <a:t>10 Marks (Foundation: 1 – 1.5 minutes &amp; Higher 2 -2.5 minutes)</a:t>
            </a:r>
          </a:p>
          <a:p>
            <a:endParaRPr lang="en-GB" dirty="0">
              <a:solidFill>
                <a:srgbClr val="010A4F"/>
              </a:solidFill>
              <a:latin typeface="Century Gothic" panose="020B0502020202020204" pitchFamily="34" charset="0"/>
            </a:endParaRPr>
          </a:p>
          <a:p>
            <a:r>
              <a:rPr lang="en-GB" b="1" dirty="0">
                <a:solidFill>
                  <a:srgbClr val="010A4F"/>
                </a:solidFill>
                <a:latin typeface="Century Gothic" panose="020B0502020202020204" pitchFamily="34" charset="0"/>
              </a:rPr>
              <a:t>Part 2: Photo Card</a:t>
            </a:r>
          </a:p>
          <a:p>
            <a:r>
              <a:rPr lang="en-GB" dirty="0">
                <a:solidFill>
                  <a:srgbClr val="010A4F"/>
                </a:solidFill>
                <a:latin typeface="Century Gothic" panose="020B0502020202020204" pitchFamily="34" charset="0"/>
              </a:rPr>
              <a:t>24 Marks (Foundation: 2.5 - 3 minutes, Higher: 3.5 - 4 minutes)</a:t>
            </a:r>
          </a:p>
          <a:p>
            <a:endParaRPr lang="en-GB" dirty="0">
              <a:solidFill>
                <a:srgbClr val="010A4F"/>
              </a:solidFill>
              <a:latin typeface="Century Gothic" panose="020B0502020202020204" pitchFamily="34" charset="0"/>
            </a:endParaRPr>
          </a:p>
          <a:p>
            <a:r>
              <a:rPr lang="en-GB" b="1" dirty="0">
                <a:solidFill>
                  <a:srgbClr val="010A4F"/>
                </a:solidFill>
                <a:latin typeface="Century Gothic" panose="020B0502020202020204" pitchFamily="34" charset="0"/>
              </a:rPr>
              <a:t>Part 3: General Conversation</a:t>
            </a:r>
          </a:p>
          <a:p>
            <a:r>
              <a:rPr lang="en-GB" dirty="0">
                <a:solidFill>
                  <a:srgbClr val="010A4F"/>
                </a:solidFill>
                <a:latin typeface="Century Gothic" panose="020B0502020202020204" pitchFamily="34" charset="0"/>
              </a:rPr>
              <a:t>36 marks (Foundation: 3.5 – 4.5 minutes, Higher: 5-6 minutes) Student selects one topic for the first part of the examination. The second part will cover a different theme as chosen by Edexcel.</a:t>
            </a:r>
          </a:p>
          <a:p>
            <a:endParaRPr lang="en-GB" dirty="0">
              <a:solidFill>
                <a:srgbClr val="010A4F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41B0C47-4C49-4585-A4E1-6C8C9208B476}"/>
              </a:ext>
            </a:extLst>
          </p:cNvPr>
          <p:cNvSpPr/>
          <p:nvPr/>
        </p:nvSpPr>
        <p:spPr>
          <a:xfrm>
            <a:off x="116721" y="149585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45094FA-20DE-4442-81EB-312BA24E752B}"/>
              </a:ext>
            </a:extLst>
          </p:cNvPr>
          <p:cNvSpPr txBox="1"/>
          <p:nvPr/>
        </p:nvSpPr>
        <p:spPr>
          <a:xfrm>
            <a:off x="10149032" y="5535173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</p:spTree>
    <p:extLst>
      <p:ext uri="{BB962C8B-B14F-4D97-AF65-F5344CB8AC3E}">
        <p14:creationId xmlns:p14="http://schemas.microsoft.com/office/powerpoint/2010/main" val="627158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D2B1FF2-F1EF-4F41-B336-23FE36F98D5C}"/>
              </a:ext>
            </a:extLst>
          </p:cNvPr>
          <p:cNvSpPr txBox="1"/>
          <p:nvPr/>
        </p:nvSpPr>
        <p:spPr>
          <a:xfrm>
            <a:off x="517865" y="662339"/>
            <a:ext cx="5415516" cy="5601533"/>
          </a:xfrm>
          <a:prstGeom prst="rect">
            <a:avLst/>
          </a:prstGeom>
          <a:solidFill>
            <a:schemeClr val="bg1"/>
          </a:solidFill>
          <a:ln w="28575">
            <a:solidFill>
              <a:srgbClr val="010A4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010A4F"/>
                </a:solidFill>
                <a:latin typeface="Broadway" panose="04040905080B02020502" pitchFamily="82" charset="0"/>
              </a:rPr>
              <a:t>Foundation</a:t>
            </a:r>
          </a:p>
          <a:p>
            <a:pPr algn="ctr"/>
            <a:endParaRPr lang="en-GB" b="1" dirty="0">
              <a:solidFill>
                <a:srgbClr val="010A4F"/>
              </a:solidFill>
              <a:latin typeface="Century Gothic" panose="020B0502020202020204" pitchFamily="34" charset="0"/>
            </a:endParaRPr>
          </a:p>
          <a:p>
            <a:pPr fontAlgn="base"/>
            <a:r>
              <a:rPr lang="en-GB" sz="1600" b="1" dirty="0">
                <a:solidFill>
                  <a:srgbClr val="010A4F"/>
                </a:solidFill>
                <a:latin typeface="Century Gothic" panose="020B0502020202020204" pitchFamily="34" charset="0"/>
              </a:rPr>
              <a:t>Question 1: Photo Card</a:t>
            </a:r>
          </a:p>
          <a:p>
            <a:pPr fontAlgn="base"/>
            <a:r>
              <a:rPr lang="en-GB" sz="1600" dirty="0">
                <a:solidFill>
                  <a:srgbClr val="010A4F"/>
                </a:solidFill>
                <a:latin typeface="Century Gothic" panose="020B0502020202020204" pitchFamily="34" charset="0"/>
              </a:rPr>
              <a:t>Write 30 -40 words in response to a photo </a:t>
            </a:r>
          </a:p>
          <a:p>
            <a:pPr fontAlgn="base"/>
            <a:r>
              <a:rPr lang="en-GB" sz="1600" b="1" dirty="0">
                <a:solidFill>
                  <a:srgbClr val="010A4F"/>
                </a:solidFill>
                <a:latin typeface="Century Gothic" panose="020B0502020202020204" pitchFamily="34" charset="0"/>
              </a:rPr>
              <a:t>12 marks</a:t>
            </a:r>
          </a:p>
          <a:p>
            <a:pPr fontAlgn="base"/>
            <a:endParaRPr lang="en-GB" sz="1600" dirty="0">
              <a:solidFill>
                <a:srgbClr val="010A4F"/>
              </a:solidFill>
              <a:latin typeface="Century Gothic" panose="020B0502020202020204" pitchFamily="34" charset="0"/>
            </a:endParaRPr>
          </a:p>
          <a:p>
            <a:pPr fontAlgn="base"/>
            <a:r>
              <a:rPr lang="en-GB" sz="1600" b="1" dirty="0">
                <a:solidFill>
                  <a:srgbClr val="010A4F"/>
                </a:solidFill>
                <a:latin typeface="Century Gothic" panose="020B0502020202020204" pitchFamily="34" charset="0"/>
              </a:rPr>
              <a:t>Question 2: Short passage </a:t>
            </a:r>
          </a:p>
          <a:p>
            <a:pPr fontAlgn="base"/>
            <a:r>
              <a:rPr lang="en-GB" sz="1600" dirty="0">
                <a:solidFill>
                  <a:srgbClr val="010A4F"/>
                </a:solidFill>
                <a:latin typeface="Century Gothic" panose="020B0502020202020204" pitchFamily="34" charset="0"/>
              </a:rPr>
              <a:t>Write 40 - 50 words in response to four brief bullet points</a:t>
            </a:r>
          </a:p>
          <a:p>
            <a:pPr fontAlgn="base"/>
            <a:r>
              <a:rPr lang="en-GB" sz="1600" b="1" dirty="0">
                <a:solidFill>
                  <a:srgbClr val="010A4F"/>
                </a:solidFill>
                <a:latin typeface="Century Gothic" panose="020B0502020202020204" pitchFamily="34" charset="0"/>
              </a:rPr>
              <a:t>16 marks</a:t>
            </a:r>
          </a:p>
          <a:p>
            <a:pPr fontAlgn="base"/>
            <a:endParaRPr lang="en-GB" sz="1600" dirty="0">
              <a:solidFill>
                <a:srgbClr val="010A4F"/>
              </a:solidFill>
              <a:latin typeface="Century Gothic" panose="020B0502020202020204" pitchFamily="34" charset="0"/>
            </a:endParaRPr>
          </a:p>
          <a:p>
            <a:pPr fontAlgn="base"/>
            <a:r>
              <a:rPr lang="en-GB" sz="1600" b="1" dirty="0">
                <a:solidFill>
                  <a:srgbClr val="010A4F"/>
                </a:solidFill>
                <a:latin typeface="Century Gothic" panose="020B0502020202020204" pitchFamily="34" charset="0"/>
              </a:rPr>
              <a:t>Question 3: Writing Task </a:t>
            </a:r>
          </a:p>
          <a:p>
            <a:pPr fontAlgn="base"/>
            <a:r>
              <a:rPr lang="en-GB" sz="1600" dirty="0">
                <a:solidFill>
                  <a:srgbClr val="010A4F"/>
                </a:solidFill>
                <a:latin typeface="Century Gothic" panose="020B0502020202020204" pitchFamily="34" charset="0"/>
              </a:rPr>
              <a:t>Write approximately 80 - 90 words in response to four detailed bullet points. There is a choice from two questions </a:t>
            </a:r>
          </a:p>
          <a:p>
            <a:pPr fontAlgn="base"/>
            <a:r>
              <a:rPr lang="en-GB" sz="1600" b="1" dirty="0">
                <a:solidFill>
                  <a:srgbClr val="010A4F"/>
                </a:solidFill>
                <a:latin typeface="Century Gothic" panose="020B0502020202020204" pitchFamily="34" charset="0"/>
              </a:rPr>
              <a:t>20 marks</a:t>
            </a:r>
          </a:p>
          <a:p>
            <a:pPr fontAlgn="base"/>
            <a:endParaRPr lang="en-GB" sz="1600" b="1" dirty="0">
              <a:solidFill>
                <a:srgbClr val="010A4F"/>
              </a:solidFill>
              <a:latin typeface="Century Gothic" panose="020B0502020202020204" pitchFamily="34" charset="0"/>
            </a:endParaRPr>
          </a:p>
          <a:p>
            <a:pPr fontAlgn="base"/>
            <a:r>
              <a:rPr lang="en-GB" sz="1600" b="1" dirty="0">
                <a:solidFill>
                  <a:srgbClr val="010A4F"/>
                </a:solidFill>
                <a:latin typeface="Century Gothic" panose="020B0502020202020204" pitchFamily="34" charset="0"/>
              </a:rPr>
              <a:t>Question 4: Translation from English into Target Language </a:t>
            </a:r>
          </a:p>
          <a:p>
            <a:pPr fontAlgn="base"/>
            <a:r>
              <a:rPr lang="en-GB" sz="1600" dirty="0">
                <a:solidFill>
                  <a:srgbClr val="010A4F"/>
                </a:solidFill>
                <a:latin typeface="Century Gothic" panose="020B0502020202020204" pitchFamily="34" charset="0"/>
              </a:rPr>
              <a:t>5 sentences to be translated </a:t>
            </a:r>
          </a:p>
          <a:p>
            <a:pPr fontAlgn="base"/>
            <a:r>
              <a:rPr lang="en-GB" sz="1600" b="1" dirty="0">
                <a:solidFill>
                  <a:srgbClr val="010A4F"/>
                </a:solidFill>
                <a:latin typeface="Century Gothic" panose="020B0502020202020204" pitchFamily="34" charset="0"/>
              </a:rPr>
              <a:t>12 marks</a:t>
            </a:r>
          </a:p>
          <a:p>
            <a:pPr fontAlgn="base"/>
            <a:endParaRPr lang="en-GB" sz="1600" dirty="0">
              <a:solidFill>
                <a:srgbClr val="010A4F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A9C2BD6-6764-4F56-B0B5-3E4030877087}"/>
              </a:ext>
            </a:extLst>
          </p:cNvPr>
          <p:cNvSpPr txBox="1"/>
          <p:nvPr/>
        </p:nvSpPr>
        <p:spPr>
          <a:xfrm>
            <a:off x="6258619" y="982176"/>
            <a:ext cx="5415516" cy="4893647"/>
          </a:xfrm>
          <a:prstGeom prst="rect">
            <a:avLst/>
          </a:prstGeom>
          <a:solidFill>
            <a:schemeClr val="bg1"/>
          </a:solidFill>
          <a:ln w="28575">
            <a:solidFill>
              <a:srgbClr val="010A4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rgbClr val="010A4F"/>
                </a:solidFill>
                <a:latin typeface="Broadway" panose="04040905080B02020502" pitchFamily="82" charset="0"/>
              </a:rPr>
              <a:t>Higher</a:t>
            </a:r>
          </a:p>
          <a:p>
            <a:pPr algn="ctr"/>
            <a:endParaRPr lang="en-GB" b="1" dirty="0">
              <a:solidFill>
                <a:srgbClr val="010A4F"/>
              </a:solidFill>
              <a:latin typeface="Century Gothic" panose="020B0502020202020204" pitchFamily="34" charset="0"/>
            </a:endParaRPr>
          </a:p>
          <a:p>
            <a:pPr fontAlgn="base"/>
            <a:r>
              <a:rPr lang="en-GB" sz="1600" b="1" dirty="0">
                <a:solidFill>
                  <a:srgbClr val="010A4F"/>
                </a:solidFill>
                <a:latin typeface="Century Gothic" panose="020B0502020202020204" pitchFamily="34" charset="0"/>
              </a:rPr>
              <a:t>Question 1: Writing Task </a:t>
            </a:r>
          </a:p>
          <a:p>
            <a:pPr fontAlgn="base"/>
            <a:r>
              <a:rPr lang="en-GB" sz="1600" dirty="0">
                <a:solidFill>
                  <a:srgbClr val="010A4F"/>
                </a:solidFill>
                <a:latin typeface="Century Gothic" panose="020B0502020202020204" pitchFamily="34" charset="0"/>
              </a:rPr>
              <a:t>Write approximately 80 - 90 words in response to four detailed bullet points. There is a choice from two questions </a:t>
            </a:r>
          </a:p>
          <a:p>
            <a:pPr fontAlgn="base"/>
            <a:r>
              <a:rPr lang="en-GB" sz="1600" b="1" dirty="0">
                <a:solidFill>
                  <a:srgbClr val="010A4F"/>
                </a:solidFill>
                <a:latin typeface="Century Gothic" panose="020B0502020202020204" pitchFamily="34" charset="0"/>
              </a:rPr>
              <a:t>20 marks</a:t>
            </a:r>
          </a:p>
          <a:p>
            <a:pPr fontAlgn="base"/>
            <a:endParaRPr lang="en-GB" sz="1600" dirty="0">
              <a:solidFill>
                <a:srgbClr val="010A4F"/>
              </a:solidFill>
              <a:latin typeface="Century Gothic" panose="020B0502020202020204" pitchFamily="34" charset="0"/>
            </a:endParaRPr>
          </a:p>
          <a:p>
            <a:pPr fontAlgn="base"/>
            <a:r>
              <a:rPr lang="en-GB" sz="1600" b="1" dirty="0">
                <a:solidFill>
                  <a:srgbClr val="010A4F"/>
                </a:solidFill>
                <a:latin typeface="Century Gothic" panose="020B0502020202020204" pitchFamily="34" charset="0"/>
              </a:rPr>
              <a:t>Question 2: Open Ended Writing Task </a:t>
            </a:r>
          </a:p>
          <a:p>
            <a:pPr fontAlgn="base"/>
            <a:r>
              <a:rPr lang="en-GB" sz="1600" dirty="0">
                <a:solidFill>
                  <a:srgbClr val="010A4F"/>
                </a:solidFill>
                <a:latin typeface="Century Gothic" panose="020B0502020202020204" pitchFamily="34" charset="0"/>
              </a:rPr>
              <a:t>Write 130 -150 words in response to four detailed bullet points. There is a choice from two questions </a:t>
            </a:r>
          </a:p>
          <a:p>
            <a:pPr fontAlgn="base"/>
            <a:r>
              <a:rPr lang="en-GB" sz="1600" b="1" dirty="0">
                <a:solidFill>
                  <a:srgbClr val="010A4F"/>
                </a:solidFill>
                <a:latin typeface="Century Gothic" panose="020B0502020202020204" pitchFamily="34" charset="0"/>
              </a:rPr>
              <a:t>28 marks</a:t>
            </a:r>
          </a:p>
          <a:p>
            <a:pPr fontAlgn="base"/>
            <a:endParaRPr lang="en-GB" sz="1600" dirty="0">
              <a:solidFill>
                <a:srgbClr val="010A4F"/>
              </a:solidFill>
              <a:latin typeface="Century Gothic" panose="020B0502020202020204" pitchFamily="34" charset="0"/>
            </a:endParaRPr>
          </a:p>
          <a:p>
            <a:pPr fontAlgn="base"/>
            <a:r>
              <a:rPr lang="en-GB" sz="1600" b="1" dirty="0">
                <a:solidFill>
                  <a:srgbClr val="010A4F"/>
                </a:solidFill>
                <a:latin typeface="Century Gothic" panose="020B0502020202020204" pitchFamily="34" charset="0"/>
              </a:rPr>
              <a:t>Question 3: Translation from English into Target Language</a:t>
            </a:r>
          </a:p>
          <a:p>
            <a:pPr fontAlgn="base"/>
            <a:r>
              <a:rPr lang="en-GB" sz="1600" dirty="0">
                <a:solidFill>
                  <a:srgbClr val="010A4F"/>
                </a:solidFill>
                <a:latin typeface="Century Gothic" panose="020B0502020202020204" pitchFamily="34" charset="0"/>
              </a:rPr>
              <a:t>Translate a short passage into the target language.</a:t>
            </a:r>
          </a:p>
          <a:p>
            <a:pPr fontAlgn="base"/>
            <a:r>
              <a:rPr lang="en-GB" sz="1600" b="1" dirty="0">
                <a:solidFill>
                  <a:srgbClr val="010A4F"/>
                </a:solidFill>
                <a:latin typeface="Century Gothic" panose="020B0502020202020204" pitchFamily="34" charset="0"/>
              </a:rPr>
              <a:t>12 marks</a:t>
            </a:r>
          </a:p>
          <a:p>
            <a:pPr fontAlgn="base"/>
            <a:endParaRPr lang="en-GB" sz="1600" dirty="0">
              <a:solidFill>
                <a:srgbClr val="010A4F"/>
              </a:solidFill>
              <a:latin typeface="Century Gothic" panose="020B0502020202020204" pitchFamily="34" charset="0"/>
            </a:endParaRPr>
          </a:p>
          <a:p>
            <a:endParaRPr lang="en-GB" dirty="0">
              <a:solidFill>
                <a:srgbClr val="010A4F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9BAA99-1475-4872-B8F1-4867ABA0B646}"/>
              </a:ext>
            </a:extLst>
          </p:cNvPr>
          <p:cNvSpPr/>
          <p:nvPr/>
        </p:nvSpPr>
        <p:spPr>
          <a:xfrm>
            <a:off x="116721" y="149585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C4CA8D8-E2C8-4C0A-AF56-6BF02A8BCD7B}"/>
              </a:ext>
            </a:extLst>
          </p:cNvPr>
          <p:cNvSpPr txBox="1"/>
          <p:nvPr/>
        </p:nvSpPr>
        <p:spPr>
          <a:xfrm>
            <a:off x="10167335" y="5569356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</p:spTree>
    <p:extLst>
      <p:ext uri="{BB962C8B-B14F-4D97-AF65-F5344CB8AC3E}">
        <p14:creationId xmlns:p14="http://schemas.microsoft.com/office/powerpoint/2010/main" val="4144957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83935436-B3B2-4D07-8E05-43E58BBBD4C9}"/>
              </a:ext>
            </a:extLst>
          </p:cNvPr>
          <p:cNvSpPr/>
          <p:nvPr/>
        </p:nvSpPr>
        <p:spPr>
          <a:xfrm>
            <a:off x="4375075" y="365646"/>
            <a:ext cx="3441849" cy="461665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10A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Broadway" panose="04040905080B02020502" pitchFamily="82" charset="0"/>
              </a:rPr>
              <a:t>Course Content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D2B1FF2-F1EF-4F41-B336-23FE36F98D5C}"/>
              </a:ext>
            </a:extLst>
          </p:cNvPr>
          <p:cNvSpPr txBox="1"/>
          <p:nvPr/>
        </p:nvSpPr>
        <p:spPr>
          <a:xfrm>
            <a:off x="680484" y="1110472"/>
            <a:ext cx="4625162" cy="1477328"/>
          </a:xfrm>
          <a:prstGeom prst="rect">
            <a:avLst/>
          </a:prstGeom>
          <a:solidFill>
            <a:schemeClr val="bg1"/>
          </a:solidFill>
          <a:ln w="28575">
            <a:solidFill>
              <a:srgbClr val="010A4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10A4F"/>
                </a:solidFill>
                <a:latin typeface="Century Gothic" panose="020B0502020202020204" pitchFamily="34" charset="0"/>
              </a:rPr>
              <a:t>Theme 1: Identity &amp; Culture</a:t>
            </a:r>
          </a:p>
          <a:p>
            <a:pPr algn="ctr"/>
            <a:endParaRPr lang="en-GB" b="1" dirty="0">
              <a:solidFill>
                <a:srgbClr val="010A4F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10A4F"/>
                </a:solidFill>
                <a:latin typeface="Century Gothic" panose="020B0502020202020204" pitchFamily="34" charset="0"/>
              </a:rPr>
              <a:t>Family &amp; Relationships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10A4F"/>
                </a:solidFill>
                <a:latin typeface="Century Gothic" panose="020B0502020202020204" pitchFamily="34" charset="0"/>
              </a:rPr>
              <a:t>Daily life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10A4F"/>
                </a:solidFill>
                <a:latin typeface="Century Gothic" panose="020B0502020202020204" pitchFamily="34" charset="0"/>
              </a:rPr>
              <a:t>Cultural life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2EE38FB-312D-446D-A77F-C593DDE67A48}"/>
              </a:ext>
            </a:extLst>
          </p:cNvPr>
          <p:cNvSpPr txBox="1"/>
          <p:nvPr/>
        </p:nvSpPr>
        <p:spPr>
          <a:xfrm>
            <a:off x="680483" y="2941325"/>
            <a:ext cx="4625163" cy="1477328"/>
          </a:xfrm>
          <a:prstGeom prst="rect">
            <a:avLst/>
          </a:prstGeom>
          <a:solidFill>
            <a:schemeClr val="bg1"/>
          </a:solidFill>
          <a:ln w="28575">
            <a:solidFill>
              <a:srgbClr val="010A4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10A4F"/>
                </a:solidFill>
                <a:latin typeface="Century Gothic" panose="020B0502020202020204" pitchFamily="34" charset="0"/>
              </a:rPr>
              <a:t>Theme 2: Local area, holiday &amp; travel</a:t>
            </a:r>
          </a:p>
          <a:p>
            <a:pPr algn="ctr"/>
            <a:endParaRPr lang="en-GB" b="1" dirty="0">
              <a:solidFill>
                <a:srgbClr val="010A4F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10A4F"/>
                </a:solidFill>
                <a:latin typeface="Century Gothic" panose="020B0502020202020204" pitchFamily="34" charset="0"/>
              </a:rPr>
              <a:t>Holidays &amp; Travel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10A4F"/>
                </a:solidFill>
                <a:latin typeface="Century Gothic" panose="020B0502020202020204" pitchFamily="34" charset="0"/>
              </a:rPr>
              <a:t>Travel &amp; Tourist Transactions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10A4F"/>
                </a:solidFill>
                <a:latin typeface="Century Gothic" panose="020B0502020202020204" pitchFamily="34" charset="0"/>
              </a:rPr>
              <a:t>Town, Region &amp; Country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C397ADA-04DD-46D8-A8E9-515F842EDA84}"/>
              </a:ext>
            </a:extLst>
          </p:cNvPr>
          <p:cNvSpPr txBox="1"/>
          <p:nvPr/>
        </p:nvSpPr>
        <p:spPr>
          <a:xfrm>
            <a:off x="680483" y="4772178"/>
            <a:ext cx="4625162" cy="1200329"/>
          </a:xfrm>
          <a:prstGeom prst="rect">
            <a:avLst/>
          </a:prstGeom>
          <a:solidFill>
            <a:schemeClr val="bg1"/>
          </a:solidFill>
          <a:ln w="28575">
            <a:solidFill>
              <a:srgbClr val="010A4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10A4F"/>
                </a:solidFill>
                <a:latin typeface="Century Gothic" panose="020B0502020202020204" pitchFamily="34" charset="0"/>
              </a:rPr>
              <a:t>Theme 3: School </a:t>
            </a:r>
          </a:p>
          <a:p>
            <a:endParaRPr lang="en-GB" dirty="0">
              <a:solidFill>
                <a:srgbClr val="010A4F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10A4F"/>
                </a:solidFill>
                <a:latin typeface="Century Gothic" panose="020B0502020202020204" pitchFamily="34" charset="0"/>
              </a:rPr>
              <a:t>What school is like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10A4F"/>
                </a:solidFill>
                <a:latin typeface="Century Gothic" panose="020B0502020202020204" pitchFamily="34" charset="0"/>
              </a:rPr>
              <a:t>School life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46236D2-AA36-4E36-88BE-4B19A197B075}"/>
              </a:ext>
            </a:extLst>
          </p:cNvPr>
          <p:cNvSpPr txBox="1"/>
          <p:nvPr/>
        </p:nvSpPr>
        <p:spPr>
          <a:xfrm>
            <a:off x="6074461" y="1115184"/>
            <a:ext cx="4625161" cy="2031325"/>
          </a:xfrm>
          <a:prstGeom prst="rect">
            <a:avLst/>
          </a:prstGeom>
          <a:solidFill>
            <a:schemeClr val="bg1"/>
          </a:solidFill>
          <a:ln w="28575">
            <a:solidFill>
              <a:srgbClr val="010A4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10A4F"/>
                </a:solidFill>
                <a:latin typeface="Century Gothic" panose="020B0502020202020204" pitchFamily="34" charset="0"/>
              </a:rPr>
              <a:t>Theme 4: Future aspirations, study &amp; work</a:t>
            </a:r>
          </a:p>
          <a:p>
            <a:endParaRPr lang="en-GB" dirty="0">
              <a:solidFill>
                <a:srgbClr val="010A4F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10A4F"/>
                </a:solidFill>
                <a:latin typeface="Century Gothic" panose="020B0502020202020204" pitchFamily="34" charset="0"/>
              </a:rPr>
              <a:t>Using languages beyond the classroom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10A4F"/>
                </a:solidFill>
                <a:latin typeface="Century Gothic" panose="020B0502020202020204" pitchFamily="34" charset="0"/>
              </a:rPr>
              <a:t>Ambitions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10A4F"/>
                </a:solidFill>
                <a:latin typeface="Century Gothic" panose="020B0502020202020204" pitchFamily="34" charset="0"/>
              </a:rPr>
              <a:t>Work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83E48DD-DF6E-4BAC-87D7-9CBA0F47D28D}"/>
              </a:ext>
            </a:extLst>
          </p:cNvPr>
          <p:cNvSpPr txBox="1"/>
          <p:nvPr/>
        </p:nvSpPr>
        <p:spPr>
          <a:xfrm>
            <a:off x="6074460" y="3813176"/>
            <a:ext cx="4625161" cy="1477328"/>
          </a:xfrm>
          <a:prstGeom prst="rect">
            <a:avLst/>
          </a:prstGeom>
          <a:solidFill>
            <a:schemeClr val="bg1"/>
          </a:solidFill>
          <a:ln w="28575">
            <a:solidFill>
              <a:srgbClr val="010A4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10A4F"/>
                </a:solidFill>
                <a:latin typeface="Century Gothic" panose="020B0502020202020204" pitchFamily="34" charset="0"/>
              </a:rPr>
              <a:t>Theme 5: International &amp; global dimension</a:t>
            </a:r>
          </a:p>
          <a:p>
            <a:endParaRPr lang="en-GB" dirty="0">
              <a:solidFill>
                <a:srgbClr val="010A4F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10A4F"/>
                </a:solidFill>
                <a:latin typeface="Century Gothic" panose="020B0502020202020204" pitchFamily="34" charset="0"/>
              </a:rPr>
              <a:t>Bringing the world together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10A4F"/>
                </a:solidFill>
                <a:latin typeface="Century Gothic" panose="020B0502020202020204" pitchFamily="34" charset="0"/>
              </a:rPr>
              <a:t>Environmental issues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BC86343-E18A-431F-9738-5A1F8F2F5E9B}"/>
              </a:ext>
            </a:extLst>
          </p:cNvPr>
          <p:cNvSpPr/>
          <p:nvPr/>
        </p:nvSpPr>
        <p:spPr>
          <a:xfrm>
            <a:off x="116721" y="149585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A50DADF-967E-4997-B0FE-59413BB69394}"/>
              </a:ext>
            </a:extLst>
          </p:cNvPr>
          <p:cNvSpPr txBox="1"/>
          <p:nvPr/>
        </p:nvSpPr>
        <p:spPr>
          <a:xfrm>
            <a:off x="10528917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</p:spTree>
    <p:extLst>
      <p:ext uri="{BB962C8B-B14F-4D97-AF65-F5344CB8AC3E}">
        <p14:creationId xmlns:p14="http://schemas.microsoft.com/office/powerpoint/2010/main" val="1438090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11" grpId="0" animBg="1"/>
      <p:bldP spid="13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83935436-B3B2-4D07-8E05-43E58BBBD4C9}"/>
              </a:ext>
            </a:extLst>
          </p:cNvPr>
          <p:cNvSpPr/>
          <p:nvPr/>
        </p:nvSpPr>
        <p:spPr>
          <a:xfrm>
            <a:off x="4205178" y="381527"/>
            <a:ext cx="3738566" cy="461665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010A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rgbClr val="010A4F"/>
                </a:solidFill>
                <a:latin typeface="Broadway" panose="04040905080B02020502" pitchFamily="82" charset="0"/>
              </a:rPr>
              <a:t>Get Into Good Habits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D2B1FF2-F1EF-4F41-B336-23FE36F98D5C}"/>
              </a:ext>
            </a:extLst>
          </p:cNvPr>
          <p:cNvSpPr txBox="1"/>
          <p:nvPr/>
        </p:nvSpPr>
        <p:spPr>
          <a:xfrm>
            <a:off x="301256" y="1001478"/>
            <a:ext cx="11589488" cy="5672002"/>
          </a:xfrm>
          <a:prstGeom prst="rect">
            <a:avLst/>
          </a:prstGeom>
          <a:solidFill>
            <a:schemeClr val="bg1"/>
          </a:solidFill>
          <a:ln w="28575">
            <a:solidFill>
              <a:srgbClr val="010A4F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600" dirty="0">
                <a:solidFill>
                  <a:srgbClr val="010A4F"/>
                </a:solidFill>
                <a:latin typeface="Century Gothic" panose="020B0502020202020204" pitchFamily="34" charset="0"/>
              </a:rPr>
              <a:t>The key to been a successful language learner is to practice it little and often. Start doing these things today to ensure you get the grade you want at the end of your GCSE.</a:t>
            </a:r>
          </a:p>
          <a:p>
            <a:pPr>
              <a:lnSpc>
                <a:spcPct val="150000"/>
              </a:lnSpc>
            </a:pPr>
            <a:endParaRPr lang="en-GB" sz="1600" dirty="0">
              <a:solidFill>
                <a:srgbClr val="010A4F"/>
              </a:solidFill>
              <a:latin typeface="Century Gothic" panose="020B0502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rgbClr val="010A4F"/>
                </a:solidFill>
                <a:latin typeface="Century Gothic" panose="020B0502020202020204" pitchFamily="34" charset="0"/>
              </a:rPr>
              <a:t>Practice vocabulary: </a:t>
            </a:r>
            <a:r>
              <a:rPr lang="en-GB" sz="1600" dirty="0">
                <a:solidFill>
                  <a:srgbClr val="010A4F"/>
                </a:solidFill>
                <a:latin typeface="Century Gothic" panose="020B0502020202020204" pitchFamily="34" charset="0"/>
              </a:rPr>
              <a:t>keep a vocabulary book, start making vocabulary flashcards or practice online using </a:t>
            </a:r>
            <a:r>
              <a:rPr lang="en-GB" sz="1600" dirty="0" err="1">
                <a:solidFill>
                  <a:srgbClr val="010A4F"/>
                </a:solidFill>
                <a:latin typeface="Century Gothic" panose="020B0502020202020204" pitchFamily="34" charset="0"/>
              </a:rPr>
              <a:t>memrise</a:t>
            </a:r>
            <a:r>
              <a:rPr lang="en-GB" sz="1600" dirty="0">
                <a:solidFill>
                  <a:srgbClr val="010A4F"/>
                </a:solidFill>
                <a:latin typeface="Century Gothic" panose="020B0502020202020204" pitchFamily="34" charset="0"/>
              </a:rPr>
              <a:t> or </a:t>
            </a:r>
            <a:r>
              <a:rPr lang="en-GB" sz="1600" dirty="0" err="1">
                <a:solidFill>
                  <a:srgbClr val="010A4F"/>
                </a:solidFill>
                <a:latin typeface="Century Gothic" panose="020B0502020202020204" pitchFamily="34" charset="0"/>
              </a:rPr>
              <a:t>quizlet</a:t>
            </a:r>
            <a:r>
              <a:rPr lang="en-GB" sz="1600" dirty="0">
                <a:solidFill>
                  <a:srgbClr val="010A4F"/>
                </a:solidFill>
                <a:latin typeface="Century Gothic" panose="020B0502020202020204" pitchFamily="34" charset="0"/>
              </a:rPr>
              <a:t>. It doesn’t matter which method you decide to use, just start doing it now! It is impossible to cram for a language exam. Aim to do 10 minutes of vocabulary 2 or 3 times a week to ensure you are confident for the exam.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rgbClr val="010A4F"/>
                </a:solidFill>
                <a:latin typeface="Century Gothic" panose="020B0502020202020204" pitchFamily="34" charset="0"/>
              </a:rPr>
              <a:t>Grammar: </a:t>
            </a:r>
            <a:r>
              <a:rPr lang="en-GB" sz="1600" dirty="0">
                <a:solidFill>
                  <a:srgbClr val="010A4F"/>
                </a:solidFill>
                <a:latin typeface="Century Gothic" panose="020B0502020202020204" pitchFamily="34" charset="0"/>
              </a:rPr>
              <a:t>learn your verb endings. Test yourself weekly. Again you could make flashcards or go online to practice. Grammar is key to been able to communicate in the writing &amp; speaking exams.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rgbClr val="010A4F"/>
                </a:solidFill>
                <a:latin typeface="Century Gothic" panose="020B0502020202020204" pitchFamily="34" charset="0"/>
              </a:rPr>
              <a:t>Make revision notes: </a:t>
            </a:r>
            <a:r>
              <a:rPr lang="en-GB" sz="1600" dirty="0">
                <a:solidFill>
                  <a:srgbClr val="010A4F"/>
                </a:solidFill>
                <a:latin typeface="Century Gothic" panose="020B0502020202020204" pitchFamily="34" charset="0"/>
              </a:rPr>
              <a:t>when you finish a unit make a mind map of language/phrases you could use in your writing &amp; speaking exams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rgbClr val="010A4F"/>
                </a:solidFill>
                <a:latin typeface="Century Gothic" panose="020B0502020202020204" pitchFamily="34" charset="0"/>
              </a:rPr>
              <a:t>Be organised: </a:t>
            </a:r>
            <a:r>
              <a:rPr lang="en-GB" sz="1600" dirty="0">
                <a:solidFill>
                  <a:srgbClr val="010A4F"/>
                </a:solidFill>
                <a:latin typeface="Century Gothic" panose="020B0502020202020204" pitchFamily="34" charset="0"/>
              </a:rPr>
              <a:t>Keep your books tidy and any handouts organised into a folder. This will make your life much easier when it comes to revision time.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rgbClr val="010A4F"/>
                </a:solidFill>
                <a:latin typeface="Century Gothic" panose="020B0502020202020204" pitchFamily="34" charset="0"/>
              </a:rPr>
              <a:t>Use the language: </a:t>
            </a:r>
            <a:r>
              <a:rPr lang="en-GB" sz="1600" dirty="0">
                <a:solidFill>
                  <a:srgbClr val="010A4F"/>
                </a:solidFill>
                <a:latin typeface="Century Gothic" panose="020B0502020202020204" pitchFamily="34" charset="0"/>
              </a:rPr>
              <a:t>Read newspapers/magazines online. Listen to music. Watch films. Speak it. You can only get better at a language by practicing it!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721EB83-75D6-498B-9B2A-46D5A86B01A6}"/>
              </a:ext>
            </a:extLst>
          </p:cNvPr>
          <p:cNvSpPr/>
          <p:nvPr/>
        </p:nvSpPr>
        <p:spPr>
          <a:xfrm>
            <a:off x="116721" y="149585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4F20D2-2C3A-42C4-A424-8FB5CB6B9010}"/>
              </a:ext>
            </a:extLst>
          </p:cNvPr>
          <p:cNvSpPr txBox="1"/>
          <p:nvPr/>
        </p:nvSpPr>
        <p:spPr>
          <a:xfrm>
            <a:off x="10387459" y="640194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</p:spTree>
    <p:extLst>
      <p:ext uri="{BB962C8B-B14F-4D97-AF65-F5344CB8AC3E}">
        <p14:creationId xmlns:p14="http://schemas.microsoft.com/office/powerpoint/2010/main" val="2094043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703</Words>
  <Application>Microsoft Office PowerPoint</Application>
  <PresentationFormat>Widescreen</PresentationFormat>
  <Paragraphs>107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Broadway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 1: Identity &amp; Culture Leer es un placer By the end of the lesson I will be able to: Talk about my reading preferences Use a wide range of connectives</dc:title>
  <dc:creator>Kirsty Peacock</dc:creator>
  <cp:lastModifiedBy>Kirsty Peacock</cp:lastModifiedBy>
  <cp:revision>40</cp:revision>
  <cp:lastPrinted>2018-08-14T15:32:18Z</cp:lastPrinted>
  <dcterms:created xsi:type="dcterms:W3CDTF">2018-04-30T12:53:34Z</dcterms:created>
  <dcterms:modified xsi:type="dcterms:W3CDTF">2023-08-21T16:20:47Z</dcterms:modified>
</cp:coreProperties>
</file>