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2" r:id="rId4"/>
    <p:sldId id="261" r:id="rId5"/>
    <p:sldId id="265" r:id="rId6"/>
    <p:sldId id="264" r:id="rId7"/>
    <p:sldId id="263" r:id="rId8"/>
    <p:sldId id="26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6510A"/>
    <a:srgbClr val="435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7BA8-9C9E-4A11-9A65-46BA25C8B19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430DE-40F8-44B1-9468-8A2620269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6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430DE-40F8-44B1-9468-8A26202691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8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430DE-40F8-44B1-9468-8A26202691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6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430DE-40F8-44B1-9468-8A26202691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7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430DE-40F8-44B1-9468-8A26202691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7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430DE-40F8-44B1-9468-8A26202691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3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3439-310C-DA1E-0DED-82F897397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28C20-02EA-AE38-E21D-5F09902C3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B3DF-3993-5C8C-C573-B73E4346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17BF-1A99-C1FF-D50E-4FC492A3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4C45-2C9C-2EDE-BE79-5E027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52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0030-A547-3401-1FAC-B210AE3A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DA72D-AEAF-9C45-5275-0FC284CF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1BA2B-04B3-CBEE-0B9D-4C062ABE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357B-114E-9F8F-BDE8-C26A4097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2E0EE-A270-9146-FE61-73494A86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2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D9AFC-42E0-9D8A-58FA-861D7F089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F4BF7-9273-5617-3D72-949D3944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99C6-159F-66B4-946E-DAF526C7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C82AD-B9FA-B0EC-97A1-D2902141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D415-9358-1372-7B1D-B8379769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4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C5A0-FAFF-3FDD-5DF5-C7DA7501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629-2354-003D-6DA4-97E45957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04B0-2BBF-FC3A-25EB-23B18920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49BA-87D5-6A88-5FD3-E748D41D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83C65-011F-3B5C-3426-30CD7A02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3C27-EC90-7BD9-5504-13B6E794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D6F37-0BF7-CBFA-A0E5-66C77258C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4696F-23FB-7369-4399-4B7B0982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20A6F-1668-8E4B-1B14-1423A2EE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2A06-6B01-A4FC-DFAB-0341866B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2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DA4F-2326-9DFE-2F47-A54B2BA0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94E11-6EA3-81F2-F08D-B429952A1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D9262-AE14-A61A-1872-1C926CE97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9D232-C4A9-D965-5641-D7C99217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3D82D-2009-0E5D-F6E9-C4A74F29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AB58C-CD54-B939-8BCE-150C539E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7C6D-82D3-B610-3B6C-42E9CC3B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7EADB-4FF8-A3E3-BD63-9000B79C8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4F361-3C10-0752-9567-5E77236C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F116F-C000-C64F-6C28-6ECEFB359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8ADE0-ACBE-362A-3283-3AB9932C5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748FC3-79AD-DDA2-E842-FEC162C6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78167-78D7-543F-24CE-0911EC66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66D47-DF28-B914-8244-6CFFDDB3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8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95E3-C7F0-3087-2F81-B923B226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950EF-F0CF-BE76-5C6E-B749C1C6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B56A3-5783-C58A-6933-38A95BBA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4E239-0EF1-5FAB-B5C9-824279C2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6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5FE14-2756-D480-84FC-33EE82AA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2B77D-FB39-EEBA-EE7D-799915BD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DFFFC-4E8A-AC5A-984B-20BA47AE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4FEF-1FAB-73E4-5202-5F9ACECA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CFCF-13BB-B9A1-B94F-EFE93315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BD4BA-03D0-59E3-6F11-7AB6FBEBF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EBBAB-4131-ED5D-2CF8-FB4A6879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8F152-0FA9-28DF-D27D-725A159C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E09F0-1787-26D3-BF18-32D0DA6A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7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0622-7F5B-2D27-7E80-D63847E6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B0F1-BE69-1A39-B459-A9BB601D7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A9725-285C-88BF-0C85-423AA4256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C2444-3481-3E5F-63CD-C7AADE40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8414-05EF-CEC5-D1B1-7115EA74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7515A-14AF-9EA2-581B-733CF374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2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9292B-7DBC-C168-C2F4-775340E3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20E8A-D351-7668-0779-2DF10DA6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C0ABB-5E41-E635-F457-8FDCBE691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8DC3-E238-4643-9E95-91D1EDE5F4A6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D5F80-FE56-42F2-5FD3-5830110BD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EBF58-AB06-736E-1CDA-52A26682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1530-C8F6-41C5-91A8-6BA7CD062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4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CBBC-423C-5C02-F546-C8EFEABA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29" y="662472"/>
            <a:ext cx="9836539" cy="5533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B9B8BE-9F29-811A-D0B3-655F86C0250F}"/>
              </a:ext>
            </a:extLst>
          </p:cNvPr>
          <p:cNvSpPr txBox="1"/>
          <p:nvPr/>
        </p:nvSpPr>
        <p:spPr>
          <a:xfrm>
            <a:off x="5393605" y="3806984"/>
            <a:ext cx="1664922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La raqueta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933D0-4DAC-B081-0AD0-BD36DA01B612}"/>
              </a:ext>
            </a:extLst>
          </p:cNvPr>
          <p:cNvSpPr txBox="1"/>
          <p:nvPr/>
        </p:nvSpPr>
        <p:spPr>
          <a:xfrm>
            <a:off x="9219647" y="5243156"/>
            <a:ext cx="1664922" cy="715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La pista de tenis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79DCB-8945-AF79-EC51-3F74E443E285}"/>
              </a:ext>
            </a:extLst>
          </p:cNvPr>
          <p:cNvSpPr txBox="1"/>
          <p:nvPr/>
        </p:nvSpPr>
        <p:spPr>
          <a:xfrm>
            <a:off x="7238447" y="3020375"/>
            <a:ext cx="1178408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La red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7404A-0DA9-AE13-650E-2AAA98A768BF}"/>
              </a:ext>
            </a:extLst>
          </p:cNvPr>
          <p:cNvSpPr txBox="1"/>
          <p:nvPr/>
        </p:nvSpPr>
        <p:spPr>
          <a:xfrm>
            <a:off x="1936531" y="1536482"/>
            <a:ext cx="2186290" cy="715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el juez / la jueza de silla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B2559C-82A1-07A9-1D81-43385C46F8E5}"/>
              </a:ext>
            </a:extLst>
          </p:cNvPr>
          <p:cNvSpPr txBox="1"/>
          <p:nvPr/>
        </p:nvSpPr>
        <p:spPr>
          <a:xfrm>
            <a:off x="8660945" y="3806984"/>
            <a:ext cx="2186290" cy="715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El/la recogepelotas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11A8B4-4A07-FE22-EDA4-0E0C51712100}"/>
              </a:ext>
            </a:extLst>
          </p:cNvPr>
          <p:cNvSpPr txBox="1"/>
          <p:nvPr/>
        </p:nvSpPr>
        <p:spPr>
          <a:xfrm>
            <a:off x="2524839" y="5243155"/>
            <a:ext cx="2186290" cy="715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La zapatilla de deporte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2CE6AC-3572-BEB6-F38B-AE714965771B}"/>
              </a:ext>
            </a:extLst>
          </p:cNvPr>
          <p:cNvSpPr txBox="1"/>
          <p:nvPr/>
        </p:nvSpPr>
        <p:spPr>
          <a:xfrm>
            <a:off x="5750599" y="4528066"/>
            <a:ext cx="2186290" cy="715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La línea de saque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B7502E-7680-16D4-B329-13E78DAF5DDB}"/>
              </a:ext>
            </a:extLst>
          </p:cNvPr>
          <p:cNvSpPr txBox="1"/>
          <p:nvPr/>
        </p:nvSpPr>
        <p:spPr>
          <a:xfrm>
            <a:off x="5413105" y="1826105"/>
            <a:ext cx="2186290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El marcador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pic>
        <p:nvPicPr>
          <p:cNvPr id="2050" name="Picture 2" descr="Wimbledon 2022 Day 4 LIVE Updates: Nick Kyrgios, Rafael Nadal and Iga  Swiatek headline second round - India Today">
            <a:extLst>
              <a:ext uri="{FF2B5EF4-FFF2-40B4-BE49-F238E27FC236}">
                <a16:creationId xmlns:a16="http://schemas.microsoft.com/office/drawing/2014/main" id="{3E5D2567-A842-51A9-E2AF-EDC1DBE6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2095465"/>
            <a:ext cx="7334250" cy="4124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9EB4F-246C-30FB-4A28-509C5D61AF32}"/>
              </a:ext>
            </a:extLst>
          </p:cNvPr>
          <p:cNvSpPr txBox="1"/>
          <p:nvPr/>
        </p:nvSpPr>
        <p:spPr>
          <a:xfrm>
            <a:off x="2544923" y="412974"/>
            <a:ext cx="7102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roadway" panose="04040905080B02020502" pitchFamily="82" charset="0"/>
              </a:rPr>
              <a:t>Photo Card</a:t>
            </a:r>
          </a:p>
          <a:p>
            <a:pPr algn="ctr"/>
            <a:endParaRPr lang="en-GB" sz="1400" dirty="0">
              <a:latin typeface="Broadway" panose="04040905080B02020502" pitchFamily="82" charset="0"/>
            </a:endParaRP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Describe the image below. Remember to talk about the following: What can you see? What is he doing? What is he wearing? What is his mood? Finish with an opinion.</a:t>
            </a:r>
          </a:p>
        </p:txBody>
      </p:sp>
    </p:spTree>
    <p:extLst>
      <p:ext uri="{BB962C8B-B14F-4D97-AF65-F5344CB8AC3E}">
        <p14:creationId xmlns:p14="http://schemas.microsoft.com/office/powerpoint/2010/main" val="260578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7404A-0DA9-AE13-650E-2AAA98A768BF}"/>
              </a:ext>
            </a:extLst>
          </p:cNvPr>
          <p:cNvSpPr txBox="1"/>
          <p:nvPr/>
        </p:nvSpPr>
        <p:spPr>
          <a:xfrm>
            <a:off x="355553" y="316764"/>
            <a:ext cx="11578299" cy="622447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400" b="1" dirty="0" err="1">
                <a:latin typeface="Century Gothic" panose="020B0502020202020204" pitchFamily="34" charset="0"/>
              </a:rPr>
              <a:t>Hide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this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screen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from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students</a:t>
            </a:r>
            <a:r>
              <a:rPr lang="es-ES" sz="1400" b="1" dirty="0">
                <a:latin typeface="Century Gothic" panose="020B0502020202020204" pitchFamily="34" charset="0"/>
              </a:rPr>
              <a:t>. Hand </a:t>
            </a:r>
            <a:r>
              <a:rPr lang="es-ES" sz="1400" b="1" dirty="0" err="1">
                <a:latin typeface="Century Gothic" panose="020B0502020202020204" pitchFamily="34" charset="0"/>
              </a:rPr>
              <a:t>out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worksheet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on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next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slide</a:t>
            </a:r>
            <a:r>
              <a:rPr lang="es-ES" sz="1400" b="1" dirty="0">
                <a:latin typeface="Century Gothic" panose="020B0502020202020204" pitchFamily="34" charset="0"/>
              </a:rPr>
              <a:t>. </a:t>
            </a:r>
            <a:r>
              <a:rPr lang="es-ES" sz="1400" b="1" dirty="0" err="1">
                <a:latin typeface="Century Gothic" panose="020B0502020202020204" pitchFamily="34" charset="0"/>
              </a:rPr>
              <a:t>Go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through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text</a:t>
            </a:r>
            <a:r>
              <a:rPr lang="es-ES" sz="1400" b="1" dirty="0">
                <a:latin typeface="Century Gothic" panose="020B0502020202020204" pitchFamily="34" charset="0"/>
              </a:rPr>
              <a:t>, </a:t>
            </a:r>
            <a:r>
              <a:rPr lang="es-ES" sz="1400" b="1" dirty="0" err="1">
                <a:latin typeface="Century Gothic" panose="020B0502020202020204" pitchFamily="34" charset="0"/>
              </a:rPr>
              <a:t>reading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each</a:t>
            </a:r>
            <a:r>
              <a:rPr lang="es-ES" sz="1400" b="1" dirty="0">
                <a:latin typeface="Century Gothic" panose="020B0502020202020204" pitchFamily="34" charset="0"/>
              </a:rPr>
              <a:t> line </a:t>
            </a:r>
            <a:r>
              <a:rPr lang="es-ES" sz="1400" b="1" dirty="0" err="1">
                <a:latin typeface="Century Gothic" panose="020B0502020202020204" pitchFamily="34" charset="0"/>
              </a:rPr>
              <a:t>out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one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by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one</a:t>
            </a:r>
            <a:r>
              <a:rPr lang="es-ES" sz="1400" b="1" dirty="0">
                <a:latin typeface="Century Gothic" panose="020B0502020202020204" pitchFamily="34" charset="0"/>
              </a:rPr>
              <a:t>. </a:t>
            </a:r>
            <a:r>
              <a:rPr lang="es-ES" sz="1400" b="1" dirty="0" err="1">
                <a:latin typeface="Century Gothic" panose="020B0502020202020204" pitchFamily="34" charset="0"/>
              </a:rPr>
              <a:t>Student’s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must</a:t>
            </a:r>
            <a:r>
              <a:rPr lang="es-ES" sz="1400" b="1" dirty="0">
                <a:latin typeface="Century Gothic" panose="020B0502020202020204" pitchFamily="34" charset="0"/>
              </a:rPr>
              <a:t> complete </a:t>
            </a:r>
            <a:r>
              <a:rPr lang="es-ES" sz="1400" b="1" dirty="0" err="1">
                <a:latin typeface="Century Gothic" panose="020B0502020202020204" pitchFamily="34" charset="0"/>
              </a:rPr>
              <a:t>their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worksheet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with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order</a:t>
            </a:r>
            <a:r>
              <a:rPr lang="es-ES" sz="1400" b="1" dirty="0">
                <a:latin typeface="Century Gothic" panose="020B0502020202020204" pitchFamily="34" charset="0"/>
              </a:rPr>
              <a:t> in </a:t>
            </a:r>
            <a:r>
              <a:rPr lang="es-ES" sz="1400" b="1" dirty="0" err="1">
                <a:latin typeface="Century Gothic" panose="020B0502020202020204" pitchFamily="34" charset="0"/>
              </a:rPr>
              <a:t>which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they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hear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Spanish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translations</a:t>
            </a:r>
            <a:r>
              <a:rPr lang="es-ES" sz="1400" b="1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1. A Rafael le encanta el tenis. A la edad de 7 años le regalaron su primera raqueta y sus primeras zapatillas de deporte.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2. Hoy está un poco nervioso porque tiene que jugar un partido muy importante. 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3. Por suerte puede realizar el primer saque. Mientras se posiciona en la línea de saque, respira profundamente una vez más. 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4. El juez de silla permanece sentado y concentrado. 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5. La tribuna del público situada alrededor de la pista de tenis está abarrotada. Todas las miradas se dirigen a Rafa. 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6. Pero por culpa del nerviosismo falla el saque.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7. La primera pelota de tenis que recibe, llega con mucha energía. Golpea la pelota con un revés pero lamentablemente va a parar contra la red. 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8. Inmediatamente el recogepelotas corre a recoger la pelota para poder continuar el juego.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9. El juego está muy ajustado hasta el último minuto. Los espectadores miran con gran expectación el marcador. 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10. Al final gana Rafa en cinco sets. ¡Vamos Rafa! </a:t>
            </a:r>
          </a:p>
        </p:txBody>
      </p:sp>
    </p:spTree>
    <p:extLst>
      <p:ext uri="{BB962C8B-B14F-4D97-AF65-F5344CB8AC3E}">
        <p14:creationId xmlns:p14="http://schemas.microsoft.com/office/powerpoint/2010/main" val="24210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EFD58C-C167-FC98-413F-EAA7708BD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07462"/>
              </p:ext>
            </p:extLst>
          </p:nvPr>
        </p:nvGraphicFramePr>
        <p:xfrm>
          <a:off x="832475" y="1501139"/>
          <a:ext cx="10527047" cy="385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6158">
                  <a:extLst>
                    <a:ext uri="{9D8B030D-6E8A-4147-A177-3AD203B41FA5}">
                      <a16:colId xmlns:a16="http://schemas.microsoft.com/office/drawing/2014/main" val="2535699869"/>
                    </a:ext>
                  </a:extLst>
                </a:gridCol>
                <a:gridCol w="1520889">
                  <a:extLst>
                    <a:ext uri="{9D8B030D-6E8A-4147-A177-3AD203B41FA5}">
                      <a16:colId xmlns:a16="http://schemas.microsoft.com/office/drawing/2014/main" val="261907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Luckily, he gets to serve first. As he positions himself on the service line, he takes one deep breath.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Immediately the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ballboy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runs to collect the ball so the match can continue.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0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Rafael loves tennis. At the age of 7 he was given his first racquet and his first trainers.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6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The first tennis ball that he receives comes with a lot of power. He hits the ball with a backhand but unfortunately it hits the net.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8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But because of his nerves he makes a fault on his serve.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7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But in the end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wins in five sets. Lets go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The umpire remains seated and concentrates.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5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The game is very tight until the last minute. The spectators look expectantly at the scoreboard.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0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The stands that are situated all around the court are jam-packed. All gazes are directed at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7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Today he is a bit nervous because he has to play a very important match.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108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428CE1-3D58-05B8-E502-43AF693A19C9}"/>
              </a:ext>
            </a:extLst>
          </p:cNvPr>
          <p:cNvSpPr txBox="1"/>
          <p:nvPr/>
        </p:nvSpPr>
        <p:spPr>
          <a:xfrm>
            <a:off x="746448" y="622089"/>
            <a:ext cx="7968343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Listen to the text been read aloud in Spanish. Note down the order in which you hear the English translations below.</a:t>
            </a:r>
          </a:p>
        </p:txBody>
      </p:sp>
    </p:spTree>
    <p:extLst>
      <p:ext uri="{BB962C8B-B14F-4D97-AF65-F5344CB8AC3E}">
        <p14:creationId xmlns:p14="http://schemas.microsoft.com/office/powerpoint/2010/main" val="173382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EFD58C-C167-FC98-413F-EAA7708BD9A5}"/>
              </a:ext>
            </a:extLst>
          </p:cNvPr>
          <p:cNvGraphicFramePr>
            <a:graphicFrameLocks noGrp="1"/>
          </p:cNvGraphicFramePr>
          <p:nvPr/>
        </p:nvGraphicFramePr>
        <p:xfrm>
          <a:off x="832475" y="1501139"/>
          <a:ext cx="10527047" cy="385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6158">
                  <a:extLst>
                    <a:ext uri="{9D8B030D-6E8A-4147-A177-3AD203B41FA5}">
                      <a16:colId xmlns:a16="http://schemas.microsoft.com/office/drawing/2014/main" val="2535699869"/>
                    </a:ext>
                  </a:extLst>
                </a:gridCol>
                <a:gridCol w="1520889">
                  <a:extLst>
                    <a:ext uri="{9D8B030D-6E8A-4147-A177-3AD203B41FA5}">
                      <a16:colId xmlns:a16="http://schemas.microsoft.com/office/drawing/2014/main" val="261907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Luckily, he gets to serve first. As he positions himself on the service line, he takes one deep breath.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Immediately the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ballboy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runs to collect the ball so the match can continue.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0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Rafael loves tennis. At the age of 7 he was given his first racquet and his first trainers.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6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The first tennis ball that he receives comes with a lot of power. He hits the ball with a backhand but unfortunately it hits the net.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8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But because of his nerves he makes a fault on his serve.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7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But in the end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wins in five sets. Lets go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The umpire remains seated and concentrates.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5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The game is very tight until the last minute. The spectators look expectantly at the scoreboard.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0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The stands that are situated all around the court are jam-packed. All gazes are directed at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7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Today he is a bit nervous because he has to play a very important match.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108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428CE1-3D58-05B8-E502-43AF693A19C9}"/>
              </a:ext>
            </a:extLst>
          </p:cNvPr>
          <p:cNvSpPr txBox="1"/>
          <p:nvPr/>
        </p:nvSpPr>
        <p:spPr>
          <a:xfrm>
            <a:off x="746448" y="622089"/>
            <a:ext cx="7968343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Listen to the text been read aloud in Spanish. Note down the order in which you hear the English translations below.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4759C-5E89-C44B-2564-382F175BB8A0}"/>
              </a:ext>
            </a:extLst>
          </p:cNvPr>
          <p:cNvSpPr txBox="1"/>
          <p:nvPr/>
        </p:nvSpPr>
        <p:spPr>
          <a:xfrm>
            <a:off x="10432026" y="2271251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358F4-143F-E076-9774-804896EFF150}"/>
              </a:ext>
            </a:extLst>
          </p:cNvPr>
          <p:cNvSpPr txBox="1"/>
          <p:nvPr/>
        </p:nvSpPr>
        <p:spPr>
          <a:xfrm>
            <a:off x="10413994" y="4987527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CDF40-BF19-6EB2-F79E-23210CC44A8E}"/>
              </a:ext>
            </a:extLst>
          </p:cNvPr>
          <p:cNvSpPr txBox="1"/>
          <p:nvPr/>
        </p:nvSpPr>
        <p:spPr>
          <a:xfrm>
            <a:off x="10413994" y="1516863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092CD-50C2-242A-F35E-E79EAB3B91ED}"/>
              </a:ext>
            </a:extLst>
          </p:cNvPr>
          <p:cNvSpPr txBox="1"/>
          <p:nvPr/>
        </p:nvSpPr>
        <p:spPr>
          <a:xfrm>
            <a:off x="10404161" y="3863807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BFACA-51C1-3066-18E3-E31381DC77FA}"/>
              </a:ext>
            </a:extLst>
          </p:cNvPr>
          <p:cNvSpPr txBox="1"/>
          <p:nvPr/>
        </p:nvSpPr>
        <p:spPr>
          <a:xfrm>
            <a:off x="10405794" y="4588070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02AD4-D174-B4FA-4475-9182B0F3C124}"/>
              </a:ext>
            </a:extLst>
          </p:cNvPr>
          <p:cNvSpPr txBox="1"/>
          <p:nvPr/>
        </p:nvSpPr>
        <p:spPr>
          <a:xfrm>
            <a:off x="10404160" y="3132344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04AC0-02AC-0E8B-7CC9-D8C1FA163FBA}"/>
              </a:ext>
            </a:extLst>
          </p:cNvPr>
          <p:cNvSpPr txBox="1"/>
          <p:nvPr/>
        </p:nvSpPr>
        <p:spPr>
          <a:xfrm>
            <a:off x="10404160" y="2732193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AB4702-3244-E34D-DA2A-D37BBEBC5D09}"/>
              </a:ext>
            </a:extLst>
          </p:cNvPr>
          <p:cNvSpPr txBox="1"/>
          <p:nvPr/>
        </p:nvSpPr>
        <p:spPr>
          <a:xfrm>
            <a:off x="10432025" y="1882096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BD3FE2-D889-D49E-F8A4-0FE2FB4160E0}"/>
              </a:ext>
            </a:extLst>
          </p:cNvPr>
          <p:cNvSpPr txBox="1"/>
          <p:nvPr/>
        </p:nvSpPr>
        <p:spPr>
          <a:xfrm>
            <a:off x="10404159" y="4241001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8086D7-040E-AFB0-7EE7-0197351098B0}"/>
              </a:ext>
            </a:extLst>
          </p:cNvPr>
          <p:cNvSpPr txBox="1"/>
          <p:nvPr/>
        </p:nvSpPr>
        <p:spPr>
          <a:xfrm>
            <a:off x="10401693" y="3494475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386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7404A-0DA9-AE13-650E-2AAA98A768BF}"/>
              </a:ext>
            </a:extLst>
          </p:cNvPr>
          <p:cNvSpPr txBox="1"/>
          <p:nvPr/>
        </p:nvSpPr>
        <p:spPr>
          <a:xfrm>
            <a:off x="355553" y="316764"/>
            <a:ext cx="11578299" cy="4317565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400" b="1" dirty="0">
                <a:latin typeface="Century Gothic" panose="020B0502020202020204" pitchFamily="34" charset="0"/>
              </a:rPr>
              <a:t>Listen </a:t>
            </a:r>
            <a:r>
              <a:rPr lang="es-ES" sz="1400" b="1" dirty="0" err="1">
                <a:latin typeface="Century Gothic" panose="020B0502020202020204" pitchFamily="34" charset="0"/>
              </a:rPr>
              <a:t>to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text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again</a:t>
            </a:r>
            <a:r>
              <a:rPr lang="es-ES" sz="1400" b="1" dirty="0">
                <a:latin typeface="Century Gothic" panose="020B0502020202020204" pitchFamily="34" charset="0"/>
              </a:rPr>
              <a:t> and </a:t>
            </a:r>
            <a:r>
              <a:rPr lang="es-ES" sz="1400" b="1" dirty="0" err="1">
                <a:latin typeface="Century Gothic" panose="020B0502020202020204" pitchFamily="34" charset="0"/>
              </a:rPr>
              <a:t>fill</a:t>
            </a:r>
            <a:r>
              <a:rPr lang="es-ES" sz="1400" b="1" dirty="0">
                <a:latin typeface="Century Gothic" panose="020B0502020202020204" pitchFamily="34" charset="0"/>
              </a:rPr>
              <a:t> in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gaps </a:t>
            </a:r>
            <a:r>
              <a:rPr lang="es-ES" sz="1400" b="1" dirty="0" err="1">
                <a:latin typeface="Century Gothic" panose="020B0502020202020204" pitchFamily="34" charset="0"/>
              </a:rPr>
              <a:t>with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words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you</a:t>
            </a:r>
            <a:r>
              <a:rPr lang="es-ES" sz="1400" b="1" dirty="0"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latin typeface="Century Gothic" panose="020B0502020202020204" pitchFamily="34" charset="0"/>
              </a:rPr>
              <a:t>hear</a:t>
            </a:r>
            <a:r>
              <a:rPr lang="es-ES" sz="1400" b="1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A Rafael ______________ el tenis. A la edad de 7 años le regalaron su primera ___________ y sus primeras zapatillas de deporte. Hoy está un poco _________ porque tiene que jugar un partido muy importante. Por suerte puede realizar el primer saque. Mientras se posiciona en la ____________ de saque, respira profundamente una vez más. El ___________ de silla permanece sentado y concentrado. La tribuna del público situada alrededor de la __________ de tenis está abarrotada. Todas las miradas se dirigen a Rafa. Pero por culpa del nerviosismo falla el saque. La primera ___________ de tenis que recibe, llega con mucha energía. Golpea la pelota con un revés pero lamentablemente va a parar contra la _________. Inmediatamente el recogepelotas corre a recoger la pelota para poder continuar el__________. El juego está muy ajustado hasta el último minuto. Los espectadores miran con gran expectación el _____________. Al final gana Rafa en cinco sets. ¡Vamos Rafa!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055BD-8CA9-5CC8-AAC4-7520D5BA4511}"/>
              </a:ext>
            </a:extLst>
          </p:cNvPr>
          <p:cNvSpPr txBox="1"/>
          <p:nvPr/>
        </p:nvSpPr>
        <p:spPr>
          <a:xfrm>
            <a:off x="1022195" y="4835615"/>
            <a:ext cx="10245013" cy="7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>
                <a:latin typeface="Century Gothic" panose="020B0502020202020204" pitchFamily="34" charset="0"/>
              </a:rPr>
              <a:t>pista 		juego 		pelota  		nervioso 		le encanta 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latin typeface="Century Gothic" panose="020B0502020202020204" pitchFamily="34" charset="0"/>
              </a:rPr>
              <a:t>línea 		marcador 	raqueta 		juez 		red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1440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C2D58F-56F5-9FEA-6ECD-023239602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04979"/>
              </p:ext>
            </p:extLst>
          </p:nvPr>
        </p:nvGraphicFramePr>
        <p:xfrm>
          <a:off x="613747" y="1186196"/>
          <a:ext cx="283677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385">
                  <a:extLst>
                    <a:ext uri="{9D8B030D-6E8A-4147-A177-3AD203B41FA5}">
                      <a16:colId xmlns:a16="http://schemas.microsoft.com/office/drawing/2014/main" val="3770248416"/>
                    </a:ext>
                  </a:extLst>
                </a:gridCol>
                <a:gridCol w="1418385">
                  <a:extLst>
                    <a:ext uri="{9D8B030D-6E8A-4147-A177-3AD203B41FA5}">
                      <a16:colId xmlns:a16="http://schemas.microsoft.com/office/drawing/2014/main" val="943257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valiente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lphaLcPeriod"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successful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3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2. fuerte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b. talented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74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3. guapo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c. good looking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27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4. atlético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d. brave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90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5. joven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e. friendly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18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6. exitoso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f. calm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9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7. amable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g. strong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76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8. tranquilo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h. athletic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08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>
                          <a:latin typeface="Century Gothic" panose="020B0502020202020204" pitchFamily="34" charset="0"/>
                        </a:rPr>
                        <a:t>9. agresivo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AutoNum type="romanLcPeriod"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young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91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noProof="0" dirty="0">
                          <a:latin typeface="Century Gothic" panose="020B0502020202020204" pitchFamily="34" charset="0"/>
                        </a:rPr>
                        <a:t>10. talentoso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j. aggressive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9827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0A978F-44AF-DC66-A2AA-8736ABCF5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70500"/>
              </p:ext>
            </p:extLst>
          </p:nvPr>
        </p:nvGraphicFramePr>
        <p:xfrm>
          <a:off x="3667968" y="1186196"/>
          <a:ext cx="1488017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918">
                  <a:extLst>
                    <a:ext uri="{9D8B030D-6E8A-4147-A177-3AD203B41FA5}">
                      <a16:colId xmlns:a16="http://schemas.microsoft.com/office/drawing/2014/main" val="3770248416"/>
                    </a:ext>
                  </a:extLst>
                </a:gridCol>
                <a:gridCol w="1005099">
                  <a:extLst>
                    <a:ext uri="{9D8B030D-6E8A-4147-A177-3AD203B41FA5}">
                      <a16:colId xmlns:a16="http://schemas.microsoft.com/office/drawing/2014/main" val="943257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lphaLcPeriod"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3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2.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74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3.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27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4.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90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5.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18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6.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9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7.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76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8.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08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9.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AutoNum type="romanLcPeriod"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91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200" b="1" noProof="0" dirty="0">
                          <a:latin typeface="Century Gothic" panose="020B0502020202020204" pitchFamily="34" charset="0"/>
                        </a:rPr>
                        <a:t>10.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982721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719276-2AB1-6382-C8EC-BADE4C2CD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84362"/>
              </p:ext>
            </p:extLst>
          </p:nvPr>
        </p:nvGraphicFramePr>
        <p:xfrm>
          <a:off x="5445967" y="975067"/>
          <a:ext cx="6132286" cy="4907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143">
                  <a:extLst>
                    <a:ext uri="{9D8B030D-6E8A-4147-A177-3AD203B41FA5}">
                      <a16:colId xmlns:a16="http://schemas.microsoft.com/office/drawing/2014/main" val="3852689690"/>
                    </a:ext>
                  </a:extLst>
                </a:gridCol>
                <a:gridCol w="3066143">
                  <a:extLst>
                    <a:ext uri="{9D8B030D-6E8A-4147-A177-3AD203B41FA5}">
                      <a16:colId xmlns:a16="http://schemas.microsoft.com/office/drawing/2014/main" val="3966536961"/>
                    </a:ext>
                  </a:extLst>
                </a:gridCol>
              </a:tblGrid>
              <a:tr h="8959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1. ___________ _____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muy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exitoso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1. I would say that 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____ ________ _________________.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143759"/>
                  </a:ext>
                </a:extLst>
              </a:tr>
              <a:tr h="8959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2. Mi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madre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piensa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que ____ ________ _____________.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2. ____ _________ ____________ _______ he is very good looking.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37960"/>
                  </a:ext>
                </a:extLst>
              </a:tr>
              <a:tr h="1324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3. ____ ______ ____________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más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____________ que Andy Murray.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3. In my opinion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Rafa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_____ ____________ talented _________ Andy Murray.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51732"/>
                  </a:ext>
                </a:extLst>
              </a:tr>
              <a:tr h="8959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4.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Aunque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no es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joven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_____ __________ ____________.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4. ____________ _____ ________ __________ he is very strong.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247651"/>
                  </a:ext>
                </a:extLst>
              </a:tr>
              <a:tr h="8959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5. ___________ _______ _____________, es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persona </a:t>
                      </a:r>
                      <a:r>
                        <a:rPr lang="en-GB" sz="1200" dirty="0" err="1">
                          <a:latin typeface="Century Gothic" panose="020B0502020202020204" pitchFamily="34" charset="0"/>
                        </a:rPr>
                        <a:t>muy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______________.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5. He is never aggressive, ____ _____ ____ ___________ calm _______________.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2934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6F4D61-4DFB-88D5-DE42-9ED66D9733DF}"/>
              </a:ext>
            </a:extLst>
          </p:cNvPr>
          <p:cNvSpPr txBox="1"/>
          <p:nvPr/>
        </p:nvSpPr>
        <p:spPr>
          <a:xfrm>
            <a:off x="511110" y="736985"/>
            <a:ext cx="430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6510A"/>
                </a:solidFill>
                <a:latin typeface="Century Gothic" panose="020B0502020202020204" pitchFamily="34" charset="0"/>
              </a:rPr>
              <a:t>Actividad</a:t>
            </a:r>
            <a:r>
              <a:rPr lang="en-GB" sz="14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 1 </a:t>
            </a:r>
            <a:r>
              <a:rPr lang="en-GB" sz="1400" b="1" dirty="0">
                <a:latin typeface="Century Gothic" panose="020B0502020202020204" pitchFamily="34" charset="0"/>
              </a:rPr>
              <a:t>Match the Spanish to the English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E39A9-961F-D13A-B26B-A6758B5AB68C}"/>
              </a:ext>
            </a:extLst>
          </p:cNvPr>
          <p:cNvSpPr txBox="1"/>
          <p:nvPr/>
        </p:nvSpPr>
        <p:spPr>
          <a:xfrm>
            <a:off x="5347477" y="583096"/>
            <a:ext cx="496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6510A"/>
                </a:solidFill>
                <a:latin typeface="Century Gothic" panose="020B0502020202020204" pitchFamily="34" charset="0"/>
              </a:rPr>
              <a:t>Actividad</a:t>
            </a:r>
            <a:r>
              <a:rPr lang="en-GB" sz="14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 2 </a:t>
            </a:r>
            <a:r>
              <a:rPr lang="en-GB" sz="1400" b="1" dirty="0">
                <a:latin typeface="Century Gothic" panose="020B0502020202020204" pitchFamily="34" charset="0"/>
              </a:rPr>
              <a:t>Complete the Ping Pong translations</a:t>
            </a:r>
          </a:p>
        </p:txBody>
      </p:sp>
    </p:spTree>
    <p:extLst>
      <p:ext uri="{BB962C8B-B14F-4D97-AF65-F5344CB8AC3E}">
        <p14:creationId xmlns:p14="http://schemas.microsoft.com/office/powerpoint/2010/main" val="384378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F4D61-4DFB-88D5-DE42-9ED66D9733DF}"/>
              </a:ext>
            </a:extLst>
          </p:cNvPr>
          <p:cNvSpPr txBox="1"/>
          <p:nvPr/>
        </p:nvSpPr>
        <p:spPr>
          <a:xfrm>
            <a:off x="511109" y="736985"/>
            <a:ext cx="1089430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6510A"/>
                </a:solidFill>
                <a:latin typeface="Century Gothic" panose="020B0502020202020204" pitchFamily="34" charset="0"/>
              </a:rPr>
              <a:t>Actividad</a:t>
            </a:r>
            <a:r>
              <a:rPr lang="en-GB" sz="14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 3 </a:t>
            </a:r>
            <a:r>
              <a:rPr lang="en-GB" sz="1400" b="1" dirty="0">
                <a:latin typeface="Century Gothic" panose="020B0502020202020204" pitchFamily="34" charset="0"/>
              </a:rPr>
              <a:t>Translate the statements into English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400" dirty="0">
                <a:latin typeface="Century Gothic" panose="020B0502020202020204" pitchFamily="34" charset="0"/>
              </a:rPr>
              <a:t>Mi modelo a seguir es Rafael Nadal ya que es muy talentoso.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_________________________________________________________________________________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2. Nunca es ni agresivo ni perezoso.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__________________________________________________________________________________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3. Ha tenido mucho éxito y ha ganado muchas medallas.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__________________________________________________________________________________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4. Además, usa su fama para ayudar a otros.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__________________________________________________________________________________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5. Apoya a las organizaciones benéficas y ayuda a los niños desfavorecidos en España.</a:t>
            </a:r>
          </a:p>
          <a:p>
            <a:pPr>
              <a:lnSpc>
                <a:spcPct val="2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__________________________________________________________________________________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218D5-C42A-394C-7B37-FA4FB0B39AED}"/>
              </a:ext>
            </a:extLst>
          </p:cNvPr>
          <p:cNvSpPr/>
          <p:nvPr/>
        </p:nvSpPr>
        <p:spPr>
          <a:xfrm>
            <a:off x="13825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68B7A-6D8A-2C61-1F70-A1A92F13E785}"/>
              </a:ext>
            </a:extLst>
          </p:cNvPr>
          <p:cNvSpPr txBox="1"/>
          <p:nvPr/>
        </p:nvSpPr>
        <p:spPr>
          <a:xfrm>
            <a:off x="10550455" y="6436054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pic>
        <p:nvPicPr>
          <p:cNvPr id="1026" name="Picture 2" descr="Rafael Nadal: News and Photos about the famed tennis player - HELLO!">
            <a:extLst>
              <a:ext uri="{FF2B5EF4-FFF2-40B4-BE49-F238E27FC236}">
                <a16:creationId xmlns:a16="http://schemas.microsoft.com/office/drawing/2014/main" id="{91C4C9BB-F389-7A72-B425-CFDA0D3F7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2" r="10253"/>
          <a:stretch/>
        </p:blipFill>
        <p:spPr bwMode="auto">
          <a:xfrm>
            <a:off x="2583023" y="2686057"/>
            <a:ext cx="1838131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1BBCC-6F04-2C6E-738E-F1F2B3D6F176}"/>
              </a:ext>
            </a:extLst>
          </p:cNvPr>
          <p:cNvSpPr txBox="1"/>
          <p:nvPr/>
        </p:nvSpPr>
        <p:spPr>
          <a:xfrm>
            <a:off x="4045253" y="430289"/>
            <a:ext cx="2430192" cy="1940957"/>
          </a:xfrm>
          <a:prstGeom prst="wedgeRoundRectCallout">
            <a:avLst>
              <a:gd name="adj1" fmla="val -27159"/>
              <a:gd name="adj2" fmla="val 61876"/>
              <a:gd name="adj3" fmla="val 16667"/>
            </a:avLst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“Siempre trabajo con un objetivo, y el objetivo es mejorar como jugador y como persona.”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D7BA9-43D3-87A3-DFB0-6A9D069AEAB5}"/>
              </a:ext>
            </a:extLst>
          </p:cNvPr>
          <p:cNvSpPr txBox="1"/>
          <p:nvPr/>
        </p:nvSpPr>
        <p:spPr>
          <a:xfrm>
            <a:off x="276173" y="309804"/>
            <a:ext cx="2847394" cy="1634490"/>
          </a:xfrm>
          <a:prstGeom prst="wedgeRoundRectCallout">
            <a:avLst>
              <a:gd name="adj1" fmla="val 30782"/>
              <a:gd name="adj2" fmla="val 83736"/>
              <a:gd name="adj3" fmla="val 16667"/>
            </a:avLst>
          </a:prstGeom>
          <a:noFill/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“Si no pierdes, no puedes disfrutar las victorias. Así que acepto las dos cosas cuando vienen.”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9C4F2-9955-6126-53E8-EE150AFD5E55}"/>
              </a:ext>
            </a:extLst>
          </p:cNvPr>
          <p:cNvSpPr txBox="1"/>
          <p:nvPr/>
        </p:nvSpPr>
        <p:spPr>
          <a:xfrm>
            <a:off x="313987" y="4386534"/>
            <a:ext cx="2166259" cy="1328023"/>
          </a:xfrm>
          <a:prstGeom prst="wedgeRoundRectCallout">
            <a:avLst>
              <a:gd name="adj1" fmla="val 44984"/>
              <a:gd name="adj2" fmla="val -87855"/>
              <a:gd name="adj3" fmla="val 16667"/>
            </a:avLst>
          </a:prstGeom>
          <a:noFill/>
          <a:ln w="19050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“Mi inspiración es la pasión por todo lo que hago.”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902DF-D089-A596-B089-B285FD143188}"/>
              </a:ext>
            </a:extLst>
          </p:cNvPr>
          <p:cNvSpPr txBox="1"/>
          <p:nvPr/>
        </p:nvSpPr>
        <p:spPr>
          <a:xfrm>
            <a:off x="2984242" y="4852211"/>
            <a:ext cx="3491203" cy="1634490"/>
          </a:xfrm>
          <a:prstGeom prst="wedgeRoundRectCallout">
            <a:avLst>
              <a:gd name="adj1" fmla="val -34110"/>
              <a:gd name="adj2" fmla="val -74049"/>
              <a:gd name="adj3" fmla="val 16667"/>
            </a:avLst>
          </a:prstGeom>
          <a:noFill/>
          <a:ln w="19050">
            <a:solidFill>
              <a:srgbClr val="43548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“Siempre he tenido la teoría que lo más importante en la vida es ser feliz, disfrutar de lo que haces y estar fresco mentalmente.”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26BB7-9C8E-2026-F510-D2E0BF7120D4}"/>
              </a:ext>
            </a:extLst>
          </p:cNvPr>
          <p:cNvSpPr txBox="1"/>
          <p:nvPr/>
        </p:nvSpPr>
        <p:spPr>
          <a:xfrm>
            <a:off x="6777196" y="613938"/>
            <a:ext cx="5088464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Read some of Nadal's most inspiring quotes and complete the translations into English.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1. I have ___________ ______ the theory that _____ ________________ _________ in _______ is to be __________, ____________ what ________ _____ and be ______________ fresh.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2. My ______________ is the _______________ for everything that ___ ________.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3. If you don’t ___________, you __________ enjoy the ___________. So __ ______________ the ______ things when they come.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4. I ___________ _________ with an objective, and that objective is to _____________ as a ____________ and as a _______________.</a:t>
            </a:r>
          </a:p>
          <a:p>
            <a:pPr marL="342900" indent="-342900">
              <a:buAutoNum type="arabicPeriod"/>
            </a:pPr>
            <a:endParaRPr lang="en-GB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6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27804</TotalTime>
  <Words>1417</Words>
  <Application>Microsoft Office PowerPoint</Application>
  <PresentationFormat>Widescreen</PresentationFormat>
  <Paragraphs>143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Broadway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Kirsty Peacock</cp:lastModifiedBy>
  <cp:revision>8</cp:revision>
  <dcterms:created xsi:type="dcterms:W3CDTF">2022-06-08T18:02:52Z</dcterms:created>
  <dcterms:modified xsi:type="dcterms:W3CDTF">2022-07-06T21:11:48Z</dcterms:modified>
</cp:coreProperties>
</file>