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7" r:id="rId13"/>
    <p:sldId id="270" r:id="rId14"/>
    <p:sldId id="272" r:id="rId15"/>
    <p:sldId id="258" r:id="rId16"/>
    <p:sldId id="275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6E16A-1AC8-46C9-B605-288CC4CC2354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61F4A-B24C-4379-BE37-8CCD79677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743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861F4A-B24C-4379-BE37-8CCD79677CC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847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E7C8F-E02E-4363-9C9F-4F44944F8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CC47C7-40A3-4981-AC0A-6C65B9FEC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D5CDD-129C-4618-8AE2-FD2DBCAA3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F64E9-0A14-4B11-BDFD-2AF498A04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8DA5E-0762-484F-848D-0FC8DE38E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09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CD983-67C0-41E4-BCAA-15EB86118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CC79B-EC5E-4D25-9D36-F4D6C7D84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3C498-C654-4FD0-A259-0FAD339C5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759BB-71EC-4102-A377-4772E93AE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8A446-F886-41A7-9FA0-3E08A1D5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17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36BEAE-E272-4EFC-A9D5-0505D173B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3D7737-414E-4815-96FB-DF31CDCE9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33076-4029-4730-9C1C-B9EB08172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4717B-E18C-4EB8-8E1A-B1117E5EF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92BD7-D214-4628-A25F-996A009A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60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F53B1-7FD9-47B1-8836-1B52F0E49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7DDBA-139E-4175-AC69-3E17A6D7C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CBE1F-A390-4810-8443-875B5AD56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DD184-7386-4B7D-AF1B-8F43CE4B4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4521C-F370-4985-87B3-EB36C99CF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524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0F391-B8C9-4294-BEB3-4F4AE47D3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29253-4D35-4804-ACB9-913B5AEC5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2D7E6-B4F5-4626-9F80-4CB9AE409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70F22-8C12-4617-B174-78807945F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9F559-D96D-461F-B6E5-261A0A9D1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78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FBE5F-D77D-43E0-BC8D-A2C732BBD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1AA2A-0207-4E16-8DBE-383DFE043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645780-7AEB-4238-BD4E-E25615D32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CEED9A-3D6E-4D90-9FE0-096893FDE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94173-95BF-4649-A3DC-DE0C224E8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FEE896-94A5-4421-8D63-E8AD66817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98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5E54-6F58-43E7-B1A0-07FBF9FEF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02BB6-A3A0-40BD-867F-1518440D3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2CED7-E897-4B96-9408-EBD4B5EF5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626A01-EB64-41F7-81EE-E8052B7099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A4C94E-8F00-46FE-8CEB-0FCCF15EEB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F7E639-C43E-4EF1-AD65-98838989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A3CE04-EABA-47E0-8262-523B8A218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6E093D-BFA2-4C24-9D67-B871F4F34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7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AE871-68E9-4999-8367-4A297EE8E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FEDD4C-93BF-4B42-9E41-81C9A6818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D0A6A-E3F9-4F41-92F7-EAA85C4EF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6C9AB0-6597-420C-A551-CCF22A07A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5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961AAC-D9EB-4525-9A92-E5E37C128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A54160-3A73-4C07-BBAD-FC37039B1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910E9-BE95-4782-808F-48B51E70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82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129AA-DE21-44D0-B49C-87BD318A6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3B90E-C49E-4524-968D-1CA78FA7E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5754C7-DB0B-4159-8336-339DC18C03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64819-2DC4-4FCA-A9CB-1EC9F874C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39662-576E-4BCB-BFC4-59F91A6A9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4DC2B-BBD3-4465-9AB3-FD6873622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7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2E527-A6EA-4509-9B3D-9E7168059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371E5E-DAAC-4DB5-97DC-0B43D70FDC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BCCF2-C04C-4C33-B56B-A25C2EBDF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6B7A2-9B92-4E9D-9BF2-BCBD850D2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1032-242F-4532-90C0-BEF69C73EE24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14F02-AF9C-4FCA-A81E-FAAAE4A02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53FCE-85D5-4841-A93F-33E866CD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4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6E3EF2-BCB8-4BB2-8FE4-1C69125C2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89BBE-1D35-4A19-B729-072BB65DC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3F034-8B51-4859-8AD5-5BB08FDE95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01032-242F-4532-90C0-BEF69C73EE24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AD5AE-ACA2-4F2F-88B9-25E3DD46FC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955B1-180D-4DA1-9213-5D11C54FA5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094C7-9A33-4830-BBC4-FD3AEEE18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80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75" y="747616"/>
            <a:ext cx="2301438" cy="204958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B323E537-6DBB-4058-A59B-AEF239466ECD}"/>
              </a:ext>
            </a:extLst>
          </p:cNvPr>
          <p:cNvSpPr txBox="1"/>
          <p:nvPr/>
        </p:nvSpPr>
        <p:spPr>
          <a:xfrm>
            <a:off x="386040" y="2797199"/>
            <a:ext cx="1772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Broadway" panose="04040905080B02020502" pitchFamily="82" charset="0"/>
              </a:rPr>
              <a:t>Un </a:t>
            </a:r>
            <a:r>
              <a:rPr lang="es-ES" sz="1600" dirty="0" err="1">
                <a:latin typeface="Broadway" panose="04040905080B02020502" pitchFamily="82" charset="0"/>
              </a:rPr>
              <a:t>rendez-vous</a:t>
            </a:r>
            <a:endParaRPr lang="es-ES" sz="1600" dirty="0">
              <a:latin typeface="Broadway" panose="04040905080B02020502" pitchFamily="82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440" y="815480"/>
            <a:ext cx="2090245" cy="191385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FEE93452-0363-4F9D-ABA4-E895F73759B8}"/>
              </a:ext>
            </a:extLst>
          </p:cNvPr>
          <p:cNvSpPr txBox="1"/>
          <p:nvPr/>
        </p:nvSpPr>
        <p:spPr>
          <a:xfrm>
            <a:off x="2945153" y="2797199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Broadway" panose="04040905080B02020502" pitchFamily="82" charset="0"/>
              </a:rPr>
              <a:t>Des fleurs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3327" y="815480"/>
            <a:ext cx="2301439" cy="1722269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39826D2-3DB4-4BB2-BE38-C7C7290FE7E8}"/>
              </a:ext>
            </a:extLst>
          </p:cNvPr>
          <p:cNvSpPr txBox="1"/>
          <p:nvPr/>
        </p:nvSpPr>
        <p:spPr>
          <a:xfrm>
            <a:off x="5118010" y="2797199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Broadway" panose="04040905080B02020502" pitchFamily="82" charset="0"/>
              </a:rPr>
              <a:t>Des chocolats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3A6333CF-FBA0-43C2-8627-94A8421F3E43}"/>
              </a:ext>
            </a:extLst>
          </p:cNvPr>
          <p:cNvSpPr txBox="1"/>
          <p:nvPr/>
        </p:nvSpPr>
        <p:spPr>
          <a:xfrm>
            <a:off x="386039" y="5585716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>
                <a:latin typeface="Broadway" panose="04040905080B02020502" pitchFamily="82" charset="0"/>
              </a:rPr>
              <a:t>un cœur</a:t>
            </a:r>
            <a:endParaRPr lang="fr-FR" sz="1600" dirty="0">
              <a:latin typeface="Broadway" panose="04040905080B02020502" pitchFamily="82" charset="0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1133" y="915081"/>
            <a:ext cx="1226926" cy="1714649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B1007711-0F2E-4BE0-9DF8-8C7AB8959AE0}"/>
              </a:ext>
            </a:extLst>
          </p:cNvPr>
          <p:cNvSpPr txBox="1"/>
          <p:nvPr/>
        </p:nvSpPr>
        <p:spPr>
          <a:xfrm>
            <a:off x="7738187" y="2796540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Broadway" panose="04040905080B02020502" pitchFamily="82" charset="0"/>
              </a:rPr>
              <a:t>Une bague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69254" y="915081"/>
            <a:ext cx="1531753" cy="1767993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B9A102C1-42BD-4FE3-82CD-6AB742A0410F}"/>
              </a:ext>
            </a:extLst>
          </p:cNvPr>
          <p:cNvSpPr txBox="1"/>
          <p:nvPr/>
        </p:nvSpPr>
        <p:spPr>
          <a:xfrm>
            <a:off x="9794194" y="2790673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Broadway" panose="04040905080B02020502" pitchFamily="82" charset="0"/>
              </a:rPr>
              <a:t>un cadeau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BB875F3-2EFB-475C-A0AA-9B8CBD63C8B7}"/>
              </a:ext>
            </a:extLst>
          </p:cNvPr>
          <p:cNvSpPr txBox="1"/>
          <p:nvPr/>
        </p:nvSpPr>
        <p:spPr>
          <a:xfrm>
            <a:off x="2966616" y="5585716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Broadway" panose="04040905080B02020502" pitchFamily="82" charset="0"/>
              </a:rPr>
              <a:t>Une carte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989155AB-676D-4C07-BFB4-4D92A53E3BAF}"/>
              </a:ext>
            </a:extLst>
          </p:cNvPr>
          <p:cNvSpPr txBox="1"/>
          <p:nvPr/>
        </p:nvSpPr>
        <p:spPr>
          <a:xfrm>
            <a:off x="5209590" y="5585716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Broadway" panose="04040905080B02020502" pitchFamily="82" charset="0"/>
              </a:rPr>
              <a:t>Faire un bisou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27FA4FE-449E-4C6D-B92C-772AF987A786}"/>
              </a:ext>
            </a:extLst>
          </p:cNvPr>
          <p:cNvSpPr txBox="1"/>
          <p:nvPr/>
        </p:nvSpPr>
        <p:spPr>
          <a:xfrm>
            <a:off x="7738187" y="5585716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Broadway" panose="04040905080B02020502" pitchFamily="82" charset="0"/>
              </a:rPr>
              <a:t>faire un câlin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075D9E94-41B5-4FCB-ACC1-28F8E39405DC}"/>
              </a:ext>
            </a:extLst>
          </p:cNvPr>
          <p:cNvSpPr txBox="1"/>
          <p:nvPr/>
        </p:nvSpPr>
        <p:spPr>
          <a:xfrm>
            <a:off x="9928822" y="5582155"/>
            <a:ext cx="177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Broadway" panose="04040905080B02020502" pitchFamily="82" charset="0"/>
              </a:rPr>
              <a:t>aimer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4248772" y="258168"/>
            <a:ext cx="3651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>
                <a:latin typeface="Broadway" panose="04040905080B02020502" pitchFamily="82" charset="0"/>
              </a:rPr>
              <a:t>Vocabulaire</a:t>
            </a:r>
            <a:r>
              <a:rPr lang="es-ES" sz="2800" dirty="0">
                <a:latin typeface="Broadway" panose="04040905080B02020502" pitchFamily="8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424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3" grpId="0"/>
      <p:bldP spid="36" grpId="0"/>
      <p:bldP spid="39" grpId="0"/>
      <p:bldP spid="42" grpId="0"/>
      <p:bldP spid="45" grpId="0"/>
      <p:bldP spid="48" grpId="0"/>
      <p:bldP spid="51" grpId="0"/>
      <p:bldP spid="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49289" y="1004643"/>
            <a:ext cx="2364544" cy="203004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8EF2F9B-9C8C-4E36-9F62-F8D767012435}"/>
              </a:ext>
            </a:extLst>
          </p:cNvPr>
          <p:cNvSpPr txBox="1"/>
          <p:nvPr/>
        </p:nvSpPr>
        <p:spPr>
          <a:xfrm>
            <a:off x="2966616" y="258168"/>
            <a:ext cx="4933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Broadway" panose="04040905080B02020502" pitchFamily="82" charset="0"/>
              </a:rPr>
              <a:t>Qu’est-ce qui manque ?</a:t>
            </a:r>
          </a:p>
        </p:txBody>
      </p:sp>
    </p:spTree>
    <p:extLst>
      <p:ext uri="{BB962C8B-B14F-4D97-AF65-F5344CB8AC3E}">
        <p14:creationId xmlns:p14="http://schemas.microsoft.com/office/powerpoint/2010/main" val="2940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46645" y="905040"/>
            <a:ext cx="2364544" cy="203004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5D233A1-0103-4B45-8682-D9A5BE89FB31}"/>
              </a:ext>
            </a:extLst>
          </p:cNvPr>
          <p:cNvSpPr txBox="1"/>
          <p:nvPr/>
        </p:nvSpPr>
        <p:spPr>
          <a:xfrm>
            <a:off x="2966616" y="258168"/>
            <a:ext cx="4933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Broadway" panose="04040905080B02020502" pitchFamily="82" charset="0"/>
              </a:rPr>
              <a:t>Qu’est-ce qui manque ?</a:t>
            </a:r>
          </a:p>
        </p:txBody>
      </p:sp>
    </p:spTree>
    <p:extLst>
      <p:ext uri="{BB962C8B-B14F-4D97-AF65-F5344CB8AC3E}">
        <p14:creationId xmlns:p14="http://schemas.microsoft.com/office/powerpoint/2010/main" val="265837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>
            <a:extLst>
              <a:ext uri="{FF2B5EF4-FFF2-40B4-BE49-F238E27FC236}">
                <a16:creationId xmlns:a16="http://schemas.microsoft.com/office/drawing/2014/main" id="{558AF86B-2090-4A24-80AB-120B7312ADFB}"/>
              </a:ext>
            </a:extLst>
          </p:cNvPr>
          <p:cNvSpPr txBox="1"/>
          <p:nvPr/>
        </p:nvSpPr>
        <p:spPr>
          <a:xfrm>
            <a:off x="6382548" y="4506686"/>
            <a:ext cx="5523722" cy="1165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200" dirty="0">
                <a:latin typeface="Century Gothic" panose="020B0502020202020204" pitchFamily="34" charset="0"/>
              </a:rPr>
              <a:t>7. </a:t>
            </a:r>
            <a:r>
              <a:rPr lang="es-ES" sz="1200" dirty="0" err="1">
                <a:latin typeface="Century Gothic" panose="020B0502020202020204" pitchFamily="34" charset="0"/>
              </a:rPr>
              <a:t>J’</a:t>
            </a:r>
            <a:r>
              <a:rPr lang="es-ES" sz="12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ai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 </a:t>
            </a:r>
            <a:r>
              <a:rPr lang="es-ES" sz="12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eu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 </a:t>
            </a:r>
            <a:r>
              <a:rPr lang="es-ES" sz="1200" dirty="0">
                <a:latin typeface="Century Gothic" panose="020B0502020202020204" pitchFamily="34" charset="0"/>
              </a:rPr>
              <a:t> (</a:t>
            </a:r>
            <a:r>
              <a:rPr lang="es-ES" sz="1200" dirty="0" err="1">
                <a:latin typeface="Century Gothic" panose="020B0502020202020204" pitchFamily="34" charset="0"/>
              </a:rPr>
              <a:t>avoir</a:t>
            </a:r>
            <a:r>
              <a:rPr lang="es-ES" sz="1200" dirty="0">
                <a:latin typeface="Century Gothic" panose="020B0502020202020204" pitchFamily="34" charset="0"/>
              </a:rPr>
              <a:t>) des </a:t>
            </a:r>
            <a:r>
              <a:rPr lang="es-ES" sz="1200" dirty="0" err="1">
                <a:latin typeface="Century Gothic" panose="020B0502020202020204" pitchFamily="34" charset="0"/>
              </a:rPr>
              <a:t>papillons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latin typeface="Century Gothic" panose="020B0502020202020204" pitchFamily="34" charset="0"/>
              </a:rPr>
              <a:t>dans</a:t>
            </a:r>
            <a:r>
              <a:rPr lang="es-ES" sz="1200" dirty="0">
                <a:latin typeface="Century Gothic" panose="020B0502020202020204" pitchFamily="34" charset="0"/>
              </a:rPr>
              <a:t> le </a:t>
            </a:r>
            <a:r>
              <a:rPr lang="es-ES" sz="1200" dirty="0" err="1">
                <a:latin typeface="Century Gothic" panose="020B0502020202020204" pitchFamily="34" charset="0"/>
              </a:rPr>
              <a:t>ventre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latin typeface="Century Gothic" panose="020B0502020202020204" pitchFamily="34" charset="0"/>
              </a:rPr>
              <a:t>quand</a:t>
            </a:r>
            <a:r>
              <a:rPr lang="es-ES" sz="1200" dirty="0">
                <a:latin typeface="Century Gothic" panose="020B0502020202020204" pitchFamily="34" charset="0"/>
              </a:rPr>
              <a:t> je t’ </a:t>
            </a:r>
            <a:r>
              <a:rPr lang="es-ES" sz="12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ai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 </a:t>
            </a:r>
            <a:r>
              <a:rPr lang="es-ES" sz="12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vu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(e)</a:t>
            </a:r>
            <a:r>
              <a:rPr lang="es-ES" sz="1200" dirty="0">
                <a:latin typeface="Century Gothic" panose="020B0502020202020204" pitchFamily="34" charset="0"/>
              </a:rPr>
              <a:t> (</a:t>
            </a:r>
            <a:r>
              <a:rPr lang="es-ES" sz="1200" dirty="0" err="1">
                <a:latin typeface="Century Gothic" panose="020B0502020202020204" pitchFamily="34" charset="0"/>
              </a:rPr>
              <a:t>voir</a:t>
            </a:r>
            <a:r>
              <a:rPr lang="es-ES" sz="1200" dirty="0">
                <a:latin typeface="Century Gothic" panose="020B0502020202020204" pitchFamily="34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s-ES" sz="1200" dirty="0">
                <a:latin typeface="Century Gothic" panose="020B0502020202020204" pitchFamily="34" charset="0"/>
              </a:rPr>
              <a:t>8. </a:t>
            </a:r>
            <a:r>
              <a:rPr lang="es-ES" sz="1200" dirty="0" err="1">
                <a:latin typeface="Century Gothic" panose="020B0502020202020204" pitchFamily="34" charset="0"/>
              </a:rPr>
              <a:t>Mon</a:t>
            </a:r>
            <a:r>
              <a:rPr lang="es-ES" sz="1200" dirty="0">
                <a:latin typeface="Century Gothic" panose="020B0502020202020204" pitchFamily="34" charset="0"/>
              </a:rPr>
              <a:t> mari 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a </a:t>
            </a:r>
            <a:r>
              <a:rPr lang="es-ES" sz="12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préparé</a:t>
            </a:r>
            <a:r>
              <a:rPr lang="es-ES" sz="1200" dirty="0">
                <a:latin typeface="Century Gothic" panose="020B0502020202020204" pitchFamily="34" charset="0"/>
              </a:rPr>
              <a:t> (</a:t>
            </a:r>
            <a:r>
              <a:rPr lang="es-ES" sz="1200" dirty="0" err="1">
                <a:latin typeface="Century Gothic" panose="020B0502020202020204" pitchFamily="34" charset="0"/>
              </a:rPr>
              <a:t>préparer</a:t>
            </a:r>
            <a:r>
              <a:rPr lang="es-ES" sz="1200" dirty="0">
                <a:latin typeface="Century Gothic" panose="020B0502020202020204" pitchFamily="34" charset="0"/>
              </a:rPr>
              <a:t>) un repas </a:t>
            </a:r>
            <a:r>
              <a:rPr lang="es-ES" sz="1200" dirty="0" err="1">
                <a:latin typeface="Century Gothic" panose="020B0502020202020204" pitchFamily="34" charset="0"/>
              </a:rPr>
              <a:t>spécial</a:t>
            </a:r>
            <a:r>
              <a:rPr lang="es-ES" sz="1200" dirty="0">
                <a:latin typeface="Century Gothic" panose="020B0502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s-ES" sz="1200" dirty="0">
                <a:latin typeface="Century Gothic" panose="020B0502020202020204" pitchFamily="34" charset="0"/>
              </a:rPr>
              <a:t>9. </a:t>
            </a:r>
            <a:r>
              <a:rPr lang="es-ES" sz="1200" dirty="0" err="1">
                <a:latin typeface="Century Gothic" panose="020B0502020202020204" pitchFamily="34" charset="0"/>
              </a:rPr>
              <a:t>Comme</a:t>
            </a:r>
            <a:r>
              <a:rPr lang="es-ES" sz="1200" dirty="0">
                <a:latin typeface="Century Gothic" panose="020B0502020202020204" pitchFamily="34" charset="0"/>
              </a:rPr>
              <a:t> je </a:t>
            </a:r>
            <a:r>
              <a:rPr lang="es-ES" sz="1200" dirty="0" err="1">
                <a:latin typeface="Century Gothic" panose="020B0502020202020204" pitchFamily="34" charset="0"/>
              </a:rPr>
              <a:t>suis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latin typeface="Century Gothic" panose="020B0502020202020204" pitchFamily="34" charset="0"/>
              </a:rPr>
              <a:t>célibataire</a:t>
            </a:r>
            <a:r>
              <a:rPr lang="es-ES" sz="1200" dirty="0">
                <a:latin typeface="Century Gothic" panose="020B0502020202020204" pitchFamily="34" charset="0"/>
              </a:rPr>
              <a:t>, je </a:t>
            </a:r>
            <a:r>
              <a:rPr lang="es-ES" sz="12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suis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 </a:t>
            </a:r>
            <a:r>
              <a:rPr lang="es-ES" sz="12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sortie</a:t>
            </a:r>
            <a:r>
              <a:rPr lang="es-ES" sz="1200" dirty="0">
                <a:latin typeface="Century Gothic" panose="020B0502020202020204" pitchFamily="34" charset="0"/>
              </a:rPr>
              <a:t> (</a:t>
            </a:r>
            <a:r>
              <a:rPr lang="es-ES" sz="1200" dirty="0" err="1">
                <a:latin typeface="Century Gothic" panose="020B0502020202020204" pitchFamily="34" charset="0"/>
              </a:rPr>
              <a:t>sortir</a:t>
            </a:r>
            <a:r>
              <a:rPr lang="es-ES" sz="1200" dirty="0">
                <a:latin typeface="Century Gothic" panose="020B0502020202020204" pitchFamily="34" charset="0"/>
              </a:rPr>
              <a:t>) </a:t>
            </a:r>
            <a:r>
              <a:rPr lang="es-ES" sz="1200" dirty="0" err="1">
                <a:latin typeface="Century Gothic" panose="020B0502020202020204" pitchFamily="34" charset="0"/>
              </a:rPr>
              <a:t>avec</a:t>
            </a:r>
            <a:r>
              <a:rPr lang="es-ES" sz="1200" dirty="0">
                <a:latin typeface="Century Gothic" panose="020B0502020202020204" pitchFamily="34" charset="0"/>
              </a:rPr>
              <a:t> mes </a:t>
            </a:r>
            <a:r>
              <a:rPr lang="es-ES" sz="1200" dirty="0" err="1">
                <a:latin typeface="Century Gothic" panose="020B0502020202020204" pitchFamily="34" charset="0"/>
              </a:rPr>
              <a:t>amis</a:t>
            </a:r>
            <a:r>
              <a:rPr lang="es-ES" sz="1200" dirty="0">
                <a:latin typeface="Century Gothic" panose="020B0502020202020204" pitchFamily="34" charset="0"/>
              </a:rPr>
              <a:t> et </a:t>
            </a:r>
            <a:r>
              <a:rPr lang="es-ES" sz="1200" dirty="0" err="1">
                <a:latin typeface="Century Gothic" panose="020B0502020202020204" pitchFamily="34" charset="0"/>
              </a:rPr>
              <a:t>nous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  <a:r>
              <a:rPr lang="es-ES" sz="12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avons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 </a:t>
            </a:r>
            <a:r>
              <a:rPr lang="es-ES" sz="12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dansé</a:t>
            </a:r>
            <a:r>
              <a:rPr lang="es-ES" sz="1200" dirty="0">
                <a:latin typeface="Century Gothic" panose="020B0502020202020204" pitchFamily="34" charset="0"/>
              </a:rPr>
              <a:t> (</a:t>
            </a:r>
            <a:r>
              <a:rPr lang="es-ES" sz="1200" dirty="0" err="1">
                <a:latin typeface="Century Gothic" panose="020B0502020202020204" pitchFamily="34" charset="0"/>
              </a:rPr>
              <a:t>danser</a:t>
            </a:r>
            <a:r>
              <a:rPr lang="es-ES" sz="1200" dirty="0">
                <a:latin typeface="Century Gothic" panose="020B0502020202020204" pitchFamily="34" charset="0"/>
              </a:rPr>
              <a:t>).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07CF80D-54EB-488B-AD03-1D642122E3A2}"/>
              </a:ext>
            </a:extLst>
          </p:cNvPr>
          <p:cNvSpPr txBox="1"/>
          <p:nvPr/>
        </p:nvSpPr>
        <p:spPr>
          <a:xfrm>
            <a:off x="410547" y="4506686"/>
            <a:ext cx="5523722" cy="1996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200" dirty="0" err="1">
                <a:latin typeface="Century Gothic" panose="020B0502020202020204" pitchFamily="34" charset="0"/>
              </a:rPr>
              <a:t>J’</a:t>
            </a:r>
            <a:r>
              <a:rPr lang="es-ES" sz="12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ai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 </a:t>
            </a:r>
            <a:r>
              <a:rPr lang="es-ES" sz="12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acheté</a:t>
            </a:r>
            <a:r>
              <a:rPr lang="es-ES" sz="1200" dirty="0">
                <a:latin typeface="Century Gothic" panose="020B0502020202020204" pitchFamily="34" charset="0"/>
              </a:rPr>
              <a:t> (</a:t>
            </a:r>
            <a:r>
              <a:rPr lang="es-ES" sz="1200" dirty="0" err="1">
                <a:latin typeface="Century Gothic" panose="020B0502020202020204" pitchFamily="34" charset="0"/>
              </a:rPr>
              <a:t>acheter</a:t>
            </a:r>
            <a:r>
              <a:rPr lang="es-ES" sz="1200" dirty="0">
                <a:latin typeface="Century Gothic" panose="020B0502020202020204" pitchFamily="34" charset="0"/>
              </a:rPr>
              <a:t>) un </a:t>
            </a:r>
            <a:r>
              <a:rPr lang="es-ES" sz="1200" dirty="0" err="1">
                <a:latin typeface="Century Gothic" panose="020B0502020202020204" pitchFamily="34" charset="0"/>
              </a:rPr>
              <a:t>cadeau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latin typeface="Century Gothic" panose="020B0502020202020204" pitchFamily="34" charset="0"/>
              </a:rPr>
              <a:t>pour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latin typeface="Century Gothic" panose="020B0502020202020204" pitchFamily="34" charset="0"/>
              </a:rPr>
              <a:t>ma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latin typeface="Century Gothic" panose="020B0502020202020204" pitchFamily="34" charset="0"/>
              </a:rPr>
              <a:t>petite-amie</a:t>
            </a:r>
            <a:r>
              <a:rPr lang="es-ES" sz="1200" dirty="0">
                <a:latin typeface="Century Gothic" panose="020B0502020202020204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200" dirty="0" err="1">
                <a:latin typeface="Century Gothic" panose="020B0502020202020204" pitchFamily="34" charset="0"/>
              </a:rPr>
              <a:t>Mon</a:t>
            </a:r>
            <a:r>
              <a:rPr lang="es-ES" sz="1200" dirty="0">
                <a:latin typeface="Century Gothic" panose="020B0502020202020204" pitchFamily="34" charset="0"/>
              </a:rPr>
              <a:t> mari et </a:t>
            </a:r>
            <a:r>
              <a:rPr lang="es-ES" sz="1200" dirty="0" err="1">
                <a:latin typeface="Century Gothic" panose="020B0502020202020204" pitchFamily="34" charset="0"/>
              </a:rPr>
              <a:t>moi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  <a:r>
              <a:rPr lang="es-ES" sz="12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sommes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  <a:r>
              <a:rPr lang="es-ES" sz="12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allés</a:t>
            </a:r>
            <a:r>
              <a:rPr lang="es-ES" sz="1200" dirty="0">
                <a:latin typeface="Century Gothic" panose="020B0502020202020204" pitchFamily="34" charset="0"/>
              </a:rPr>
              <a:t> (</a:t>
            </a:r>
            <a:r>
              <a:rPr lang="es-ES" sz="1200" dirty="0" err="1">
                <a:latin typeface="Century Gothic" panose="020B0502020202020204" pitchFamily="34" charset="0"/>
              </a:rPr>
              <a:t>aller</a:t>
            </a:r>
            <a:r>
              <a:rPr lang="es-ES" sz="1200" dirty="0">
                <a:latin typeface="Century Gothic" panose="020B0502020202020204" pitchFamily="34" charset="0"/>
              </a:rPr>
              <a:t>) </a:t>
            </a:r>
            <a:r>
              <a:rPr lang="es-ES" sz="1200" dirty="0" err="1">
                <a:latin typeface="Century Gothic" panose="020B0502020202020204" pitchFamily="34" charset="0"/>
              </a:rPr>
              <a:t>au</a:t>
            </a:r>
            <a:r>
              <a:rPr lang="es-ES" sz="1200" dirty="0">
                <a:latin typeface="Century Gothic" panose="020B0502020202020204" pitchFamily="34" charset="0"/>
              </a:rPr>
              <a:t> restaurant et </a:t>
            </a:r>
            <a:r>
              <a:rPr lang="es-ES" sz="1200" dirty="0" err="1">
                <a:latin typeface="Century Gothic" panose="020B0502020202020204" pitchFamily="34" charset="0"/>
              </a:rPr>
              <a:t>nous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  <a:r>
              <a:rPr lang="es-ES" sz="12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avons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 </a:t>
            </a:r>
            <a:r>
              <a:rPr lang="es-ES" sz="12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mangé</a:t>
            </a:r>
            <a:r>
              <a:rPr lang="es-ES" sz="1200" dirty="0">
                <a:latin typeface="Century Gothic" panose="020B0502020202020204" pitchFamily="34" charset="0"/>
              </a:rPr>
              <a:t> (</a:t>
            </a:r>
            <a:r>
              <a:rPr lang="es-ES" sz="1200" dirty="0" err="1">
                <a:latin typeface="Century Gothic" panose="020B0502020202020204" pitchFamily="34" charset="0"/>
              </a:rPr>
              <a:t>manger</a:t>
            </a:r>
            <a:r>
              <a:rPr lang="es-ES" sz="1200" dirty="0">
                <a:latin typeface="Century Gothic" panose="020B0502020202020204" pitchFamily="34" charset="0"/>
              </a:rPr>
              <a:t>) des pizzas.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As-tu </a:t>
            </a:r>
            <a:r>
              <a:rPr lang="es-ES" sz="12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envoyé</a:t>
            </a:r>
            <a:r>
              <a:rPr lang="es-ES" sz="1200" dirty="0">
                <a:latin typeface="Century Gothic" panose="020B0502020202020204" pitchFamily="34" charset="0"/>
              </a:rPr>
              <a:t> (</a:t>
            </a:r>
            <a:r>
              <a:rPr lang="es-ES" sz="1200" dirty="0" err="1">
                <a:latin typeface="Century Gothic" panose="020B0502020202020204" pitchFamily="34" charset="0"/>
              </a:rPr>
              <a:t>envoyer</a:t>
            </a:r>
            <a:r>
              <a:rPr lang="es-ES" sz="1200" dirty="0">
                <a:latin typeface="Century Gothic" panose="020B0502020202020204" pitchFamily="34" charset="0"/>
              </a:rPr>
              <a:t>) une </a:t>
            </a:r>
            <a:r>
              <a:rPr lang="es-ES" sz="1200" dirty="0" err="1">
                <a:latin typeface="Century Gothic" panose="020B0502020202020204" pitchFamily="34" charset="0"/>
              </a:rPr>
              <a:t>carte</a:t>
            </a:r>
            <a:r>
              <a:rPr lang="es-ES" sz="1200" dirty="0">
                <a:latin typeface="Century Gothic" panose="020B0502020202020204" pitchFamily="34" charset="0"/>
              </a:rPr>
              <a:t> à ton </a:t>
            </a:r>
            <a:r>
              <a:rPr lang="es-ES" sz="1200" dirty="0" err="1">
                <a:latin typeface="Century Gothic" panose="020B0502020202020204" pitchFamily="34" charset="0"/>
              </a:rPr>
              <a:t>petit-ami</a:t>
            </a:r>
            <a:r>
              <a:rPr lang="es-ES" sz="1200" dirty="0">
                <a:latin typeface="Century Gothic" panose="020B0502020202020204" pitchFamily="34" charset="0"/>
              </a:rPr>
              <a:t>?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200" dirty="0" err="1">
                <a:latin typeface="Century Gothic" panose="020B0502020202020204" pitchFamily="34" charset="0"/>
              </a:rPr>
              <a:t>Hier</a:t>
            </a:r>
            <a:r>
              <a:rPr lang="es-ES" sz="1200" dirty="0">
                <a:latin typeface="Century Gothic" panose="020B0502020202020204" pitchFamily="34" charset="0"/>
              </a:rPr>
              <a:t>, </a:t>
            </a:r>
            <a:r>
              <a:rPr lang="es-ES" sz="1200" dirty="0" err="1">
                <a:latin typeface="Century Gothic" panose="020B0502020202020204" pitchFamily="34" charset="0"/>
              </a:rPr>
              <a:t>j’</a:t>
            </a:r>
            <a:r>
              <a:rPr lang="es-ES" sz="12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ai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rencontré</a:t>
            </a:r>
            <a:r>
              <a:rPr lang="es-ES" sz="1200" dirty="0">
                <a:latin typeface="Century Gothic" panose="020B0502020202020204" pitchFamily="34" charset="0"/>
              </a:rPr>
              <a:t> (</a:t>
            </a:r>
            <a:r>
              <a:rPr lang="es-ES" sz="1200" dirty="0" err="1">
                <a:latin typeface="Century Gothic" panose="020B0502020202020204" pitchFamily="34" charset="0"/>
              </a:rPr>
              <a:t>rencontrer</a:t>
            </a:r>
            <a:r>
              <a:rPr lang="es-ES" sz="1200" dirty="0">
                <a:latin typeface="Century Gothic" panose="020B0502020202020204" pitchFamily="34" charset="0"/>
              </a:rPr>
              <a:t>) un </a:t>
            </a:r>
            <a:r>
              <a:rPr lang="es-ES" sz="1200" dirty="0" err="1">
                <a:latin typeface="Century Gothic" panose="020B0502020202020204" pitchFamily="34" charset="0"/>
              </a:rPr>
              <a:t>garçon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latin typeface="Century Gothic" panose="020B0502020202020204" pitchFamily="34" charset="0"/>
              </a:rPr>
              <a:t>très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  <a:r>
              <a:rPr lang="es-ES" sz="1200" dirty="0" err="1">
                <a:latin typeface="Century Gothic" panose="020B0502020202020204" pitchFamily="34" charset="0"/>
              </a:rPr>
              <a:t>mignon</a:t>
            </a:r>
            <a:r>
              <a:rPr lang="es-ES" sz="1200" dirty="0">
                <a:latin typeface="Century Gothic" panose="020B0502020202020204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Ma </a:t>
            </a:r>
            <a:r>
              <a:rPr lang="es-ES" sz="1200" dirty="0" err="1">
                <a:latin typeface="Century Gothic" panose="020B0502020202020204" pitchFamily="34" charset="0"/>
              </a:rPr>
              <a:t>petite-amie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a porté</a:t>
            </a:r>
            <a:r>
              <a:rPr lang="es-ES" sz="1200" dirty="0">
                <a:latin typeface="Century Gothic" panose="020B0502020202020204" pitchFamily="34" charset="0"/>
              </a:rPr>
              <a:t> (</a:t>
            </a:r>
            <a:r>
              <a:rPr lang="es-ES" sz="1200" dirty="0" err="1">
                <a:latin typeface="Century Gothic" panose="020B0502020202020204" pitchFamily="34" charset="0"/>
              </a:rPr>
              <a:t>porter</a:t>
            </a:r>
            <a:r>
              <a:rPr lang="es-ES" sz="1200" dirty="0">
                <a:latin typeface="Century Gothic" panose="020B0502020202020204" pitchFamily="34" charset="0"/>
              </a:rPr>
              <a:t>) une robe </a:t>
            </a:r>
            <a:r>
              <a:rPr lang="es-ES" sz="1200" dirty="0" err="1">
                <a:latin typeface="Century Gothic" panose="020B0502020202020204" pitchFamily="34" charset="0"/>
              </a:rPr>
              <a:t>noire</a:t>
            </a:r>
            <a:r>
              <a:rPr lang="es-ES" sz="1200" dirty="0">
                <a:latin typeface="Century Gothic" panose="020B0502020202020204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Mes </a:t>
            </a:r>
            <a:r>
              <a:rPr lang="es-ES" sz="1200" dirty="0" err="1">
                <a:latin typeface="Century Gothic" panose="020B0502020202020204" pitchFamily="34" charset="0"/>
              </a:rPr>
              <a:t>camarades</a:t>
            </a:r>
            <a:r>
              <a:rPr lang="es-ES" sz="1200" dirty="0">
                <a:latin typeface="Century Gothic" panose="020B0502020202020204" pitchFamily="34" charset="0"/>
              </a:rPr>
              <a:t> de </a:t>
            </a:r>
            <a:r>
              <a:rPr lang="es-ES" sz="1200" dirty="0" err="1">
                <a:latin typeface="Century Gothic" panose="020B0502020202020204" pitchFamily="34" charset="0"/>
              </a:rPr>
              <a:t>classe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  <a:r>
              <a:rPr lang="es-ES" sz="12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ont</a:t>
            </a:r>
            <a:r>
              <a:rPr lang="es-ES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 </a:t>
            </a:r>
            <a:r>
              <a:rPr lang="es-ES" sz="1200" b="1" dirty="0" err="1">
                <a:solidFill>
                  <a:srgbClr val="FF0066"/>
                </a:solidFill>
                <a:latin typeface="Century Gothic" panose="020B0502020202020204" pitchFamily="34" charset="0"/>
              </a:rPr>
              <a:t>préparé</a:t>
            </a:r>
            <a:r>
              <a:rPr lang="es-ES" sz="1200" dirty="0">
                <a:latin typeface="Century Gothic" panose="020B0502020202020204" pitchFamily="34" charset="0"/>
              </a:rPr>
              <a:t> (</a:t>
            </a:r>
            <a:r>
              <a:rPr lang="es-ES" sz="1200" dirty="0" err="1">
                <a:latin typeface="Century Gothic" panose="020B0502020202020204" pitchFamily="34" charset="0"/>
              </a:rPr>
              <a:t>préparer</a:t>
            </a:r>
            <a:r>
              <a:rPr lang="es-ES" sz="1200" dirty="0">
                <a:latin typeface="Century Gothic" panose="020B0502020202020204" pitchFamily="34" charset="0"/>
              </a:rPr>
              <a:t>) des </a:t>
            </a:r>
            <a:r>
              <a:rPr lang="es-ES" sz="1200" dirty="0" err="1">
                <a:latin typeface="Century Gothic" panose="020B0502020202020204" pitchFamily="34" charset="0"/>
              </a:rPr>
              <a:t>biscuits</a:t>
            </a:r>
            <a:r>
              <a:rPr lang="es-ES" sz="12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09A1FAF-BFA9-4DD9-8B9E-C69EFADE28D9}"/>
              </a:ext>
            </a:extLst>
          </p:cNvPr>
          <p:cNvSpPr txBox="1"/>
          <p:nvPr/>
        </p:nvSpPr>
        <p:spPr>
          <a:xfrm>
            <a:off x="3275045" y="147972"/>
            <a:ext cx="5334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>
                <a:latin typeface="Broadway" panose="04040905080B02020502" pitchFamily="82" charset="0"/>
              </a:rPr>
              <a:t>On</a:t>
            </a:r>
            <a:r>
              <a:rPr lang="es-ES" sz="2800" dirty="0">
                <a:latin typeface="Broadway" panose="04040905080B02020502" pitchFamily="82" charset="0"/>
              </a:rPr>
              <a:t> </a:t>
            </a:r>
            <a:r>
              <a:rPr lang="es-ES" sz="2800" dirty="0" err="1">
                <a:latin typeface="Broadway" panose="04040905080B02020502" pitchFamily="82" charset="0"/>
              </a:rPr>
              <a:t>révise</a:t>
            </a:r>
            <a:r>
              <a:rPr lang="es-ES" sz="2800" dirty="0">
                <a:latin typeface="Broadway" panose="04040905080B02020502" pitchFamily="82" charset="0"/>
              </a:rPr>
              <a:t> le </a:t>
            </a:r>
            <a:r>
              <a:rPr lang="es-ES" sz="2800" dirty="0" err="1">
                <a:latin typeface="Broadway" panose="04040905080B02020502" pitchFamily="82" charset="0"/>
              </a:rPr>
              <a:t>passé</a:t>
            </a:r>
            <a:r>
              <a:rPr lang="es-ES" sz="2800" dirty="0">
                <a:latin typeface="Broadway" panose="04040905080B02020502" pitchFamily="82" charset="0"/>
              </a:rPr>
              <a:t> </a:t>
            </a:r>
            <a:r>
              <a:rPr lang="es-ES" sz="2800" dirty="0" err="1">
                <a:latin typeface="Broadway" panose="04040905080B02020502" pitchFamily="82" charset="0"/>
              </a:rPr>
              <a:t>composé</a:t>
            </a:r>
            <a:endParaRPr lang="es-ES" sz="2800" dirty="0">
              <a:latin typeface="Broadway" panose="04040905080B02020502" pitchFamily="82" charset="0"/>
            </a:endParaRPr>
          </a:p>
        </p:txBody>
      </p:sp>
      <p:graphicFrame>
        <p:nvGraphicFramePr>
          <p:cNvPr id="27" name="Table 27">
            <a:extLst>
              <a:ext uri="{FF2B5EF4-FFF2-40B4-BE49-F238E27FC236}">
                <a16:creationId xmlns:a16="http://schemas.microsoft.com/office/drawing/2014/main" id="{1D481261-1586-4501-8F88-28AA72926F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115066"/>
              </p:ext>
            </p:extLst>
          </p:nvPr>
        </p:nvGraphicFramePr>
        <p:xfrm>
          <a:off x="343159" y="1353722"/>
          <a:ext cx="5591111" cy="2817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4415">
                  <a:extLst>
                    <a:ext uri="{9D8B030D-6E8A-4147-A177-3AD203B41FA5}">
                      <a16:colId xmlns:a16="http://schemas.microsoft.com/office/drawing/2014/main" val="2637407043"/>
                    </a:ext>
                  </a:extLst>
                </a:gridCol>
                <a:gridCol w="1442232">
                  <a:extLst>
                    <a:ext uri="{9D8B030D-6E8A-4147-A177-3AD203B41FA5}">
                      <a16:colId xmlns:a16="http://schemas.microsoft.com/office/drawing/2014/main" val="3316393585"/>
                    </a:ext>
                  </a:extLst>
                </a:gridCol>
                <a:gridCol w="1442232">
                  <a:extLst>
                    <a:ext uri="{9D8B030D-6E8A-4147-A177-3AD203B41FA5}">
                      <a16:colId xmlns:a16="http://schemas.microsoft.com/office/drawing/2014/main" val="672972096"/>
                    </a:ext>
                  </a:extLst>
                </a:gridCol>
                <a:gridCol w="1442232">
                  <a:extLst>
                    <a:ext uri="{9D8B030D-6E8A-4147-A177-3AD203B41FA5}">
                      <a16:colId xmlns:a16="http://schemas.microsoft.com/office/drawing/2014/main" val="4167776061"/>
                    </a:ext>
                  </a:extLst>
                </a:gridCol>
              </a:tblGrid>
              <a:tr h="402437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acheter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voir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écrire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214957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j’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ai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acheté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987486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tu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as vu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0569284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il/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elle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écrit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5398939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nous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avons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acheté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225387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vous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avez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vu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2271256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ils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/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elles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ont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écrit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8539960"/>
                  </a:ext>
                </a:extLst>
              </a:tr>
            </a:tbl>
          </a:graphicData>
        </a:graphic>
      </p:graphicFrame>
      <p:graphicFrame>
        <p:nvGraphicFramePr>
          <p:cNvPr id="37" name="Table 27">
            <a:extLst>
              <a:ext uri="{FF2B5EF4-FFF2-40B4-BE49-F238E27FC236}">
                <a16:creationId xmlns:a16="http://schemas.microsoft.com/office/drawing/2014/main" id="{77B310DB-9E76-4339-AA47-BE4B75F6D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683114"/>
              </p:ext>
            </p:extLst>
          </p:nvPr>
        </p:nvGraphicFramePr>
        <p:xfrm>
          <a:off x="6595705" y="1353722"/>
          <a:ext cx="5114514" cy="2817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5946">
                  <a:extLst>
                    <a:ext uri="{9D8B030D-6E8A-4147-A177-3AD203B41FA5}">
                      <a16:colId xmlns:a16="http://schemas.microsoft.com/office/drawing/2014/main" val="2637407043"/>
                    </a:ext>
                  </a:extLst>
                </a:gridCol>
                <a:gridCol w="1929284">
                  <a:extLst>
                    <a:ext uri="{9D8B030D-6E8A-4147-A177-3AD203B41FA5}">
                      <a16:colId xmlns:a16="http://schemas.microsoft.com/office/drawing/2014/main" val="3316393585"/>
                    </a:ext>
                  </a:extLst>
                </a:gridCol>
                <a:gridCol w="1929284">
                  <a:extLst>
                    <a:ext uri="{9D8B030D-6E8A-4147-A177-3AD203B41FA5}">
                      <a16:colId xmlns:a16="http://schemas.microsoft.com/office/drawing/2014/main" val="672972096"/>
                    </a:ext>
                  </a:extLst>
                </a:gridCol>
              </a:tblGrid>
              <a:tr h="402437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aller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sortir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214957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suis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allé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(e)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6987486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tu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sorti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(e)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0569284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il / 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elle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est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allé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(e)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5398939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nous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sommes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sorti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(e)s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225387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vous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êtes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allé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(e)s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2271256"/>
                  </a:ext>
                </a:extLst>
              </a:tr>
              <a:tr h="4024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ils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/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elles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sont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sorti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(e)s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8539960"/>
                  </a:ext>
                </a:extLst>
              </a:tr>
            </a:tbl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46C99DFF-10F7-425E-9E09-8E40EC0F14EC}"/>
              </a:ext>
            </a:extLst>
          </p:cNvPr>
          <p:cNvSpPr txBox="1"/>
          <p:nvPr/>
        </p:nvSpPr>
        <p:spPr>
          <a:xfrm>
            <a:off x="410547" y="729017"/>
            <a:ext cx="75583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entury Gothic" panose="020B0502020202020204" pitchFamily="34" charset="0"/>
              </a:rPr>
              <a:t>Can </a:t>
            </a:r>
            <a:r>
              <a:rPr lang="es-ES" sz="1400" b="1" dirty="0" err="1">
                <a:latin typeface="Century Gothic" panose="020B0502020202020204" pitchFamily="34" charset="0"/>
              </a:rPr>
              <a:t>you</a:t>
            </a:r>
            <a:r>
              <a:rPr lang="es-ES" sz="1400" b="1" dirty="0">
                <a:latin typeface="Century Gothic" panose="020B0502020202020204" pitchFamily="34" charset="0"/>
              </a:rPr>
              <a:t> complete </a:t>
            </a:r>
            <a:r>
              <a:rPr lang="es-ES" sz="1400" b="1" dirty="0" err="1">
                <a:latin typeface="Century Gothic" panose="020B0502020202020204" pitchFamily="34" charset="0"/>
              </a:rPr>
              <a:t>the</a:t>
            </a:r>
            <a:r>
              <a:rPr lang="es-ES" sz="1400" b="1" dirty="0">
                <a:latin typeface="Century Gothic" panose="020B0502020202020204" pitchFamily="34" charset="0"/>
              </a:rPr>
              <a:t> </a:t>
            </a:r>
            <a:r>
              <a:rPr lang="es-ES" sz="1400" b="1" dirty="0" err="1">
                <a:latin typeface="Century Gothic" panose="020B0502020202020204" pitchFamily="34" charset="0"/>
              </a:rPr>
              <a:t>verb</a:t>
            </a:r>
            <a:r>
              <a:rPr lang="es-ES" sz="1400" b="1" dirty="0">
                <a:latin typeface="Century Gothic" panose="020B0502020202020204" pitchFamily="34" charset="0"/>
              </a:rPr>
              <a:t> tables </a:t>
            </a:r>
            <a:r>
              <a:rPr lang="es-ES" sz="1400" b="1" dirty="0" err="1">
                <a:latin typeface="Century Gothic" panose="020B0502020202020204" pitchFamily="34" charset="0"/>
              </a:rPr>
              <a:t>for</a:t>
            </a:r>
            <a:r>
              <a:rPr lang="es-ES" sz="1400" b="1" dirty="0">
                <a:latin typeface="Century Gothic" panose="020B0502020202020204" pitchFamily="34" charset="0"/>
              </a:rPr>
              <a:t> </a:t>
            </a:r>
            <a:r>
              <a:rPr lang="es-ES" sz="1400" b="1" dirty="0" err="1">
                <a:latin typeface="Century Gothic" panose="020B0502020202020204" pitchFamily="34" charset="0"/>
              </a:rPr>
              <a:t>these</a:t>
            </a:r>
            <a:r>
              <a:rPr lang="es-ES" sz="1400" b="1" dirty="0">
                <a:latin typeface="Century Gothic" panose="020B0502020202020204" pitchFamily="34" charset="0"/>
              </a:rPr>
              <a:t> </a:t>
            </a:r>
            <a:r>
              <a:rPr lang="es-ES" sz="1400" b="1" dirty="0" err="1">
                <a:latin typeface="Century Gothic" panose="020B0502020202020204" pitchFamily="34" charset="0"/>
              </a:rPr>
              <a:t>key</a:t>
            </a:r>
            <a:r>
              <a:rPr lang="es-ES" sz="1400" b="1" dirty="0">
                <a:latin typeface="Century Gothic" panose="020B0502020202020204" pitchFamily="34" charset="0"/>
              </a:rPr>
              <a:t> </a:t>
            </a:r>
            <a:r>
              <a:rPr lang="es-ES" sz="1400" b="1" dirty="0" err="1">
                <a:latin typeface="Century Gothic" panose="020B0502020202020204" pitchFamily="34" charset="0"/>
              </a:rPr>
              <a:t>verbs</a:t>
            </a:r>
            <a:r>
              <a:rPr lang="es-ES" sz="1400" b="1" dirty="0">
                <a:latin typeface="Century Gothic" panose="020B0502020202020204" pitchFamily="34" charset="0"/>
              </a:rPr>
              <a:t>? 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6CE8ADE9-1F6A-4FD2-B35C-B0F17E23EB6D}"/>
              </a:ext>
            </a:extLst>
          </p:cNvPr>
          <p:cNvSpPr/>
          <p:nvPr/>
        </p:nvSpPr>
        <p:spPr>
          <a:xfrm>
            <a:off x="851806" y="4577094"/>
            <a:ext cx="706405" cy="2530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79465B2B-874F-4D5B-82ED-B8B5703D3974}"/>
              </a:ext>
            </a:extLst>
          </p:cNvPr>
          <p:cNvSpPr/>
          <p:nvPr/>
        </p:nvSpPr>
        <p:spPr>
          <a:xfrm>
            <a:off x="1998208" y="4881662"/>
            <a:ext cx="980966" cy="24201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6914C96F-0AAD-4FCE-97EF-C83C56AD279C}"/>
              </a:ext>
            </a:extLst>
          </p:cNvPr>
          <p:cNvSpPr/>
          <p:nvPr/>
        </p:nvSpPr>
        <p:spPr>
          <a:xfrm>
            <a:off x="5085679" y="4855534"/>
            <a:ext cx="652625" cy="21227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0BE91A29-E048-4577-9413-4006DAB0535C}"/>
              </a:ext>
            </a:extLst>
          </p:cNvPr>
          <p:cNvSpPr/>
          <p:nvPr/>
        </p:nvSpPr>
        <p:spPr>
          <a:xfrm>
            <a:off x="700833" y="5402405"/>
            <a:ext cx="1053322" cy="26342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E800243E-65DA-4103-B1F3-5F332620345F}"/>
              </a:ext>
            </a:extLst>
          </p:cNvPr>
          <p:cNvSpPr/>
          <p:nvPr/>
        </p:nvSpPr>
        <p:spPr>
          <a:xfrm>
            <a:off x="1166026" y="5707591"/>
            <a:ext cx="980966" cy="2188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64E8F830-7B0D-46AB-B1A9-E0CFD358969E}"/>
              </a:ext>
            </a:extLst>
          </p:cNvPr>
          <p:cNvSpPr/>
          <p:nvPr/>
        </p:nvSpPr>
        <p:spPr>
          <a:xfrm>
            <a:off x="1917147" y="5964354"/>
            <a:ext cx="638628" cy="24201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2ED37A2E-A728-4DE5-99F2-9A4447A43D9D}"/>
              </a:ext>
            </a:extLst>
          </p:cNvPr>
          <p:cNvSpPr/>
          <p:nvPr/>
        </p:nvSpPr>
        <p:spPr>
          <a:xfrm>
            <a:off x="2688091" y="6249954"/>
            <a:ext cx="980966" cy="30646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6B46A1EC-59EC-4508-9AB4-A81BD77A0FF4}"/>
              </a:ext>
            </a:extLst>
          </p:cNvPr>
          <p:cNvSpPr/>
          <p:nvPr/>
        </p:nvSpPr>
        <p:spPr>
          <a:xfrm>
            <a:off x="6783528" y="4564065"/>
            <a:ext cx="383721" cy="27909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9EB18F62-CA7B-48BA-AC37-5F04847147BF}"/>
              </a:ext>
            </a:extLst>
          </p:cNvPr>
          <p:cNvSpPr/>
          <p:nvPr/>
        </p:nvSpPr>
        <p:spPr>
          <a:xfrm>
            <a:off x="10687568" y="4557242"/>
            <a:ext cx="563335" cy="29829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3B0A3C15-F6ED-4F62-9AE7-1499D1A8AFCB}"/>
              </a:ext>
            </a:extLst>
          </p:cNvPr>
          <p:cNvSpPr/>
          <p:nvPr/>
        </p:nvSpPr>
        <p:spPr>
          <a:xfrm>
            <a:off x="7376225" y="4867273"/>
            <a:ext cx="765204" cy="1960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986A3BC9-EC74-4FAE-8B27-91BCA15461E6}"/>
              </a:ext>
            </a:extLst>
          </p:cNvPr>
          <p:cNvSpPr/>
          <p:nvPr/>
        </p:nvSpPr>
        <p:spPr>
          <a:xfrm>
            <a:off x="6481063" y="5386368"/>
            <a:ext cx="895162" cy="2790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AA54849E-E608-4ACE-9746-8616AABB286B}"/>
              </a:ext>
            </a:extLst>
          </p:cNvPr>
          <p:cNvSpPr/>
          <p:nvPr/>
        </p:nvSpPr>
        <p:spPr>
          <a:xfrm>
            <a:off x="8806255" y="5123675"/>
            <a:ext cx="699516" cy="26668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A224915-452E-461E-BA2F-FAC5705F35D6}"/>
              </a:ext>
            </a:extLst>
          </p:cNvPr>
          <p:cNvSpPr txBox="1"/>
          <p:nvPr/>
        </p:nvSpPr>
        <p:spPr>
          <a:xfrm>
            <a:off x="583114" y="1013064"/>
            <a:ext cx="75583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Century Gothic" panose="020B0502020202020204" pitchFamily="34" charset="0"/>
              </a:rPr>
              <a:t>Verbs that use AVOIR as an auxiliary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0FD2723-4A56-435C-9FA9-B6C3CDAA1417}"/>
              </a:ext>
            </a:extLst>
          </p:cNvPr>
          <p:cNvSpPr txBox="1"/>
          <p:nvPr/>
        </p:nvSpPr>
        <p:spPr>
          <a:xfrm>
            <a:off x="7221894" y="972638"/>
            <a:ext cx="75583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Verbs that use ETRE as an auxiliary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0E3160BB-AC79-41E4-AC6A-938473305DAF}"/>
              </a:ext>
            </a:extLst>
          </p:cNvPr>
          <p:cNvSpPr/>
          <p:nvPr/>
        </p:nvSpPr>
        <p:spPr>
          <a:xfrm>
            <a:off x="700833" y="5141907"/>
            <a:ext cx="652625" cy="21227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01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91D856-9842-490D-8E52-F2D63C6AE2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322" y="378315"/>
            <a:ext cx="9650246" cy="617686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507518-A044-4B24-9EA8-3E4B2887D1CD}"/>
              </a:ext>
            </a:extLst>
          </p:cNvPr>
          <p:cNvSpPr txBox="1"/>
          <p:nvPr/>
        </p:nvSpPr>
        <p:spPr>
          <a:xfrm>
            <a:off x="4636119" y="1147665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>
                <a:latin typeface="Century Gothic" panose="020B0502020202020204" pitchFamily="34" charset="0"/>
              </a:rPr>
              <a:t>Ai acheté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994314-1A45-4640-B18D-9A3CE250DA04}"/>
              </a:ext>
            </a:extLst>
          </p:cNvPr>
          <p:cNvSpPr txBox="1"/>
          <p:nvPr/>
        </p:nvSpPr>
        <p:spPr>
          <a:xfrm>
            <a:off x="323355" y="1161106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>
                <a:latin typeface="Century Gothic" panose="020B0502020202020204" pitchFamily="34" charset="0"/>
              </a:rPr>
              <a:t>Suis allée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39D509-1CA2-46A8-8068-25D69B2287B5}"/>
              </a:ext>
            </a:extLst>
          </p:cNvPr>
          <p:cNvSpPr txBox="1"/>
          <p:nvPr/>
        </p:nvSpPr>
        <p:spPr>
          <a:xfrm>
            <a:off x="474664" y="3461657"/>
            <a:ext cx="1113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>
                <a:latin typeface="Century Gothic" panose="020B0502020202020204" pitchFamily="34" charset="0"/>
              </a:rPr>
              <a:t>Avons mangé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1D2C9C-D068-4C8B-8CBD-D5632A69F584}"/>
              </a:ext>
            </a:extLst>
          </p:cNvPr>
          <p:cNvSpPr txBox="1"/>
          <p:nvPr/>
        </p:nvSpPr>
        <p:spPr>
          <a:xfrm>
            <a:off x="673719" y="5256244"/>
            <a:ext cx="1113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>
                <a:latin typeface="Century Gothic" panose="020B0502020202020204" pitchFamily="34" charset="0"/>
              </a:rPr>
              <a:t>Avez préparé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7064A4-CF9F-449C-96A7-5F34CEB5C79C}"/>
              </a:ext>
            </a:extLst>
          </p:cNvPr>
          <p:cNvSpPr txBox="1"/>
          <p:nvPr/>
        </p:nvSpPr>
        <p:spPr>
          <a:xfrm>
            <a:off x="1787174" y="2006081"/>
            <a:ext cx="669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>
                <a:latin typeface="Century Gothic" panose="020B0502020202020204" pitchFamily="34" charset="0"/>
              </a:rPr>
              <a:t>Est sorti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F5DED4-80B2-4FC4-8F39-DD9259BFB2E9}"/>
              </a:ext>
            </a:extLst>
          </p:cNvPr>
          <p:cNvSpPr txBox="1"/>
          <p:nvPr/>
        </p:nvSpPr>
        <p:spPr>
          <a:xfrm>
            <a:off x="2198318" y="3460034"/>
            <a:ext cx="111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>
                <a:latin typeface="Century Gothic" panose="020B0502020202020204" pitchFamily="34" charset="0"/>
              </a:rPr>
              <a:t>Ai chanté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4B8F39-EE6B-4C4E-8E8F-08E288E12B75}"/>
              </a:ext>
            </a:extLst>
          </p:cNvPr>
          <p:cNvSpPr txBox="1"/>
          <p:nvPr/>
        </p:nvSpPr>
        <p:spPr>
          <a:xfrm>
            <a:off x="3597910" y="4820547"/>
            <a:ext cx="111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>
                <a:latin typeface="Century Gothic" panose="020B0502020202020204" pitchFamily="34" charset="0"/>
              </a:rPr>
              <a:t>Ai écrit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D64B01-5672-4E6D-BC7B-8FD3BE627162}"/>
              </a:ext>
            </a:extLst>
          </p:cNvPr>
          <p:cNvSpPr txBox="1"/>
          <p:nvPr/>
        </p:nvSpPr>
        <p:spPr>
          <a:xfrm>
            <a:off x="2116503" y="5473644"/>
            <a:ext cx="111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>
                <a:latin typeface="Century Gothic" panose="020B0502020202020204" pitchFamily="34" charset="0"/>
              </a:rPr>
              <a:t>Ont fait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26F86C-9E9B-421D-BB87-0E94779E7CA5}"/>
              </a:ext>
            </a:extLst>
          </p:cNvPr>
          <p:cNvSpPr txBox="1"/>
          <p:nvPr/>
        </p:nvSpPr>
        <p:spPr>
          <a:xfrm>
            <a:off x="5171671" y="3767811"/>
            <a:ext cx="111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>
                <a:latin typeface="Century Gothic" panose="020B0502020202020204" pitchFamily="34" charset="0"/>
              </a:rPr>
              <a:t>Ai dansé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EB73FE-8C70-4544-BCE5-AC11306AEC34}"/>
              </a:ext>
            </a:extLst>
          </p:cNvPr>
          <p:cNvSpPr txBox="1"/>
          <p:nvPr/>
        </p:nvSpPr>
        <p:spPr>
          <a:xfrm>
            <a:off x="2912189" y="1114939"/>
            <a:ext cx="1113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>
                <a:latin typeface="Century Gothic" panose="020B0502020202020204" pitchFamily="34" charset="0"/>
              </a:rPr>
              <a:t>Avons </a:t>
            </a:r>
          </a:p>
          <a:p>
            <a:pPr algn="ctr"/>
            <a:r>
              <a:rPr lang="fr-FR" sz="1400" b="1">
                <a:latin typeface="Century Gothic" panose="020B0502020202020204" pitchFamily="34" charset="0"/>
              </a:rPr>
              <a:t>vu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A6DA5D-661C-4FF1-9337-B39EC0547D90}"/>
              </a:ext>
            </a:extLst>
          </p:cNvPr>
          <p:cNvSpPr txBox="1"/>
          <p:nvPr/>
        </p:nvSpPr>
        <p:spPr>
          <a:xfrm>
            <a:off x="5093319" y="5564021"/>
            <a:ext cx="1113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>
                <a:latin typeface="Century Gothic" panose="020B0502020202020204" pitchFamily="34" charset="0"/>
              </a:rPr>
              <a:t>As préparé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35E5C2-6510-43E6-B841-97F6E6295C27}"/>
              </a:ext>
            </a:extLst>
          </p:cNvPr>
          <p:cNvSpPr txBox="1"/>
          <p:nvPr/>
        </p:nvSpPr>
        <p:spPr>
          <a:xfrm>
            <a:off x="6863397" y="1177039"/>
            <a:ext cx="1113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>
                <a:latin typeface="Century Gothic" panose="020B0502020202020204" pitchFamily="34" charset="0"/>
              </a:rPr>
              <a:t>Ont </a:t>
            </a:r>
          </a:p>
          <a:p>
            <a:pPr algn="ctr"/>
            <a:r>
              <a:rPr lang="fr-FR" sz="1400" b="1">
                <a:latin typeface="Century Gothic" panose="020B0502020202020204" pitchFamily="34" charset="0"/>
              </a:rPr>
              <a:t>dansé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D30927-D80B-46BD-B63F-769D6D39DC04}"/>
              </a:ext>
            </a:extLst>
          </p:cNvPr>
          <p:cNvSpPr txBox="1"/>
          <p:nvPr/>
        </p:nvSpPr>
        <p:spPr>
          <a:xfrm>
            <a:off x="3708557" y="2722496"/>
            <a:ext cx="1113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>
                <a:latin typeface="Century Gothic" panose="020B0502020202020204" pitchFamily="34" charset="0"/>
              </a:rPr>
              <a:t>Es </a:t>
            </a:r>
          </a:p>
          <a:p>
            <a:pPr algn="ctr"/>
            <a:r>
              <a:rPr lang="fr-FR" sz="1400" b="1">
                <a:latin typeface="Century Gothic" panose="020B0502020202020204" pitchFamily="34" charset="0"/>
              </a:rPr>
              <a:t>parti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56981D-1779-4AEF-B6AA-93CBF23642F7}"/>
              </a:ext>
            </a:extLst>
          </p:cNvPr>
          <p:cNvSpPr txBox="1"/>
          <p:nvPr/>
        </p:nvSpPr>
        <p:spPr>
          <a:xfrm>
            <a:off x="5839769" y="2009122"/>
            <a:ext cx="1113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>
                <a:latin typeface="Century Gothic" panose="020B0502020202020204" pitchFamily="34" charset="0"/>
              </a:rPr>
              <a:t>Ai </a:t>
            </a:r>
          </a:p>
          <a:p>
            <a:pPr algn="ctr"/>
            <a:r>
              <a:rPr lang="fr-FR" sz="1400" b="1">
                <a:latin typeface="Century Gothic" panose="020B0502020202020204" pitchFamily="34" charset="0"/>
              </a:rPr>
              <a:t>vu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7A3047-56E6-4A80-9B8F-15F7E79AD2E6}"/>
              </a:ext>
            </a:extLst>
          </p:cNvPr>
          <p:cNvSpPr txBox="1"/>
          <p:nvPr/>
        </p:nvSpPr>
        <p:spPr>
          <a:xfrm>
            <a:off x="7369989" y="2869794"/>
            <a:ext cx="111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>
                <a:latin typeface="Century Gothic" panose="020B0502020202020204" pitchFamily="34" charset="0"/>
              </a:rPr>
              <a:t>As porté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FB194E-FF41-487C-8DE3-C907DE752776}"/>
              </a:ext>
            </a:extLst>
          </p:cNvPr>
          <p:cNvSpPr txBox="1"/>
          <p:nvPr/>
        </p:nvSpPr>
        <p:spPr>
          <a:xfrm>
            <a:off x="6691964" y="4666658"/>
            <a:ext cx="111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>
                <a:latin typeface="Century Gothic" panose="020B0502020202020204" pitchFamily="34" charset="0"/>
              </a:rPr>
              <a:t>Ai fait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77B19A-CD0E-4CC6-BE34-92F5425C1FC6}"/>
              </a:ext>
            </a:extLst>
          </p:cNvPr>
          <p:cNvSpPr txBox="1"/>
          <p:nvPr/>
        </p:nvSpPr>
        <p:spPr>
          <a:xfrm>
            <a:off x="8723083" y="941347"/>
            <a:ext cx="1113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>
                <a:latin typeface="Century Gothic" panose="020B0502020202020204" pitchFamily="34" charset="0"/>
              </a:rPr>
              <a:t>Sont    allés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21EF7A-5EE2-4C61-860A-CC24AF76BE91}"/>
              </a:ext>
            </a:extLst>
          </p:cNvPr>
          <p:cNvSpPr txBox="1"/>
          <p:nvPr/>
        </p:nvSpPr>
        <p:spPr>
          <a:xfrm>
            <a:off x="8557204" y="4068963"/>
            <a:ext cx="1239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>
                <a:latin typeface="Century Gothic" panose="020B0502020202020204" pitchFamily="34" charset="0"/>
              </a:rPr>
              <a:t>Avons acheté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4D981B-FEA1-4E63-ACE4-89F18AE00920}"/>
              </a:ext>
            </a:extLst>
          </p:cNvPr>
          <p:cNvSpPr txBox="1"/>
          <p:nvPr/>
        </p:nvSpPr>
        <p:spPr>
          <a:xfrm>
            <a:off x="7711228" y="5373441"/>
            <a:ext cx="1239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>
                <a:latin typeface="Century Gothic" panose="020B0502020202020204" pitchFamily="34" charset="0"/>
              </a:rPr>
              <a:t>Ai porté</a:t>
            </a:r>
          </a:p>
        </p:txBody>
      </p:sp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id="{3385F7B7-B87E-42D1-ACF5-8002F8CF04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862280"/>
              </p:ext>
            </p:extLst>
          </p:nvPr>
        </p:nvGraphicFramePr>
        <p:xfrm>
          <a:off x="9718196" y="1301553"/>
          <a:ext cx="2193885" cy="4265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540">
                  <a:extLst>
                    <a:ext uri="{9D8B030D-6E8A-4147-A177-3AD203B41FA5}">
                      <a16:colId xmlns:a16="http://schemas.microsoft.com/office/drawing/2014/main" val="1798114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44394852"/>
                    </a:ext>
                  </a:extLst>
                </a:gridCol>
                <a:gridCol w="538065">
                  <a:extLst>
                    <a:ext uri="{9D8B030D-6E8A-4147-A177-3AD203B41FA5}">
                      <a16:colId xmlns:a16="http://schemas.microsoft.com/office/drawing/2014/main" val="3362537707"/>
                    </a:ext>
                  </a:extLst>
                </a:gridCol>
              </a:tblGrid>
              <a:tr h="456892">
                <a:tc>
                  <a:txBody>
                    <a:bodyPr/>
                    <a:lstStyle/>
                    <a:p>
                      <a:pPr algn="ctr"/>
                      <a:r>
                        <a:rPr lang="fr-FR" sz="1100" b="0" noProof="0">
                          <a:latin typeface="Broadway" panose="04040905080B02020502" pitchFamily="82" charset="0"/>
                        </a:rPr>
                        <a:t>je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2279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500" b="0" noProof="0">
                        <a:latin typeface="Broadway" panose="04040905080B02020502" pitchFamily="8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6140733"/>
                  </a:ext>
                </a:extLst>
              </a:tr>
              <a:tr h="456892">
                <a:tc>
                  <a:txBody>
                    <a:bodyPr/>
                    <a:lstStyle/>
                    <a:p>
                      <a:pPr algn="ctr"/>
                      <a:r>
                        <a:rPr lang="fr-FR" sz="1100" b="0" noProof="0">
                          <a:latin typeface="Broadway" panose="04040905080B02020502" pitchFamily="82" charset="0"/>
                        </a:rPr>
                        <a:t>tu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298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1100" b="0" noProof="0">
                        <a:latin typeface="Broadway" panose="04040905080B02020502" pitchFamily="8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85420417"/>
                  </a:ext>
                </a:extLst>
              </a:tr>
              <a:tr h="456892">
                <a:tc>
                  <a:txBody>
                    <a:bodyPr/>
                    <a:lstStyle/>
                    <a:p>
                      <a:pPr algn="ctr"/>
                      <a:r>
                        <a:rPr lang="fr-FR" sz="1100" b="0" noProof="0">
                          <a:latin typeface="Broadway" panose="04040905080B02020502" pitchFamily="82" charset="0"/>
                        </a:rPr>
                        <a:t>il / elle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950011"/>
                  </a:ext>
                </a:extLst>
              </a:tr>
              <a:tr h="168733">
                <a:tc>
                  <a:txBody>
                    <a:bodyPr/>
                    <a:lstStyle/>
                    <a:p>
                      <a:pPr algn="ctr"/>
                      <a:endParaRPr lang="fr-FR" sz="1100" b="0" noProof="0">
                        <a:latin typeface="Broadway" panose="04040905080B02020502" pitchFamily="8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05467995"/>
                  </a:ext>
                </a:extLst>
              </a:tr>
              <a:tr h="456892">
                <a:tc>
                  <a:txBody>
                    <a:bodyPr/>
                    <a:lstStyle/>
                    <a:p>
                      <a:pPr algn="ctr"/>
                      <a:r>
                        <a:rPr lang="fr-FR" sz="1100" b="0" noProof="0">
                          <a:latin typeface="Broadway" panose="04040905080B02020502" pitchFamily="82" charset="0"/>
                        </a:rPr>
                        <a:t>nous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963999"/>
                  </a:ext>
                </a:extLst>
              </a:tr>
              <a:tr h="125498">
                <a:tc>
                  <a:txBody>
                    <a:bodyPr/>
                    <a:lstStyle/>
                    <a:p>
                      <a:pPr algn="ctr"/>
                      <a:endParaRPr lang="fr-FR" sz="1100" b="0" noProof="0">
                        <a:latin typeface="Broadway" panose="04040905080B02020502" pitchFamily="8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35445710"/>
                  </a:ext>
                </a:extLst>
              </a:tr>
              <a:tr h="456892">
                <a:tc>
                  <a:txBody>
                    <a:bodyPr/>
                    <a:lstStyle/>
                    <a:p>
                      <a:pPr algn="ctr"/>
                      <a:r>
                        <a:rPr lang="fr-FR" sz="1100" b="0" noProof="0">
                          <a:latin typeface="Broadway" panose="04040905080B02020502" pitchFamily="82" charset="0"/>
                        </a:rPr>
                        <a:t>vous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702592"/>
                  </a:ext>
                </a:extLst>
              </a:tr>
              <a:tr h="212892">
                <a:tc>
                  <a:txBody>
                    <a:bodyPr/>
                    <a:lstStyle/>
                    <a:p>
                      <a:pPr algn="ctr"/>
                      <a:endParaRPr lang="fr-FR" sz="1100" b="0" noProof="0">
                        <a:latin typeface="Broadway" panose="04040905080B02020502" pitchFamily="8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32345479"/>
                  </a:ext>
                </a:extLst>
              </a:tr>
              <a:tr h="456892">
                <a:tc>
                  <a:txBody>
                    <a:bodyPr/>
                    <a:lstStyle/>
                    <a:p>
                      <a:pPr algn="ctr"/>
                      <a:r>
                        <a:rPr lang="fr-FR" sz="1100" b="0" noProof="0">
                          <a:latin typeface="Broadway" panose="04040905080B02020502" pitchFamily="82" charset="0"/>
                        </a:rPr>
                        <a:t>ils / elles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noProof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60853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3CFA815-A99A-46C9-9E7A-011C0EA81C7C}"/>
              </a:ext>
            </a:extLst>
          </p:cNvPr>
          <p:cNvSpPr txBox="1"/>
          <p:nvPr/>
        </p:nvSpPr>
        <p:spPr>
          <a:xfrm>
            <a:off x="10010485" y="556626"/>
            <a:ext cx="1911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Pick a colour for each verb ending and colour in the hearts.</a:t>
            </a:r>
          </a:p>
        </p:txBody>
      </p:sp>
    </p:spTree>
    <p:extLst>
      <p:ext uri="{BB962C8B-B14F-4D97-AF65-F5344CB8AC3E}">
        <p14:creationId xmlns:p14="http://schemas.microsoft.com/office/powerpoint/2010/main" val="3897744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F43F79-C9FC-4DD3-B7F3-D76BCB51FDC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42697-5B82-4511-B61A-AD617EAC9285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4EA03B-2DB4-4869-8F95-2A01EDE8FF60}"/>
              </a:ext>
            </a:extLst>
          </p:cNvPr>
          <p:cNvSpPr txBox="1"/>
          <p:nvPr/>
        </p:nvSpPr>
        <p:spPr>
          <a:xfrm>
            <a:off x="2095146" y="136211"/>
            <a:ext cx="7958630" cy="1025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2400" dirty="0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Spot the difference</a:t>
            </a:r>
            <a:endParaRPr lang="es-ES" sz="2400" dirty="0">
              <a:latin typeface="Broadway" panose="04040905080B020205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to the teacher, spot the difference between what you hear and what is written below. Make a note of the difference.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CD8274-FCE2-4835-886E-5835437440D6}"/>
              </a:ext>
            </a:extLst>
          </p:cNvPr>
          <p:cNvSpPr txBox="1"/>
          <p:nvPr/>
        </p:nvSpPr>
        <p:spPr>
          <a:xfrm>
            <a:off x="900455" y="1911234"/>
            <a:ext cx="5766560" cy="379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FR" sz="1400" b="1" i="1" dirty="0">
              <a:latin typeface="Century Gothic" panose="020B0502020202020204" pitchFamily="34" charset="0"/>
            </a:endParaRP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Mon petit-ami m’a acheté des fleurs.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J’ai porté un t-shirt noir et une veste bleue.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Mon père a préparé un diner romantique pour ma mère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En clase, nous avons écrit des cartes.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Après le diner, nous avons regardé un film romantique.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J’ai envoyé une carte au beau gosse de ma classe d’anglais.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J’ai rencontré mon petit-ami il y a huit mois. </a:t>
            </a:r>
          </a:p>
          <a:p>
            <a:pPr marL="228600" indent="-228600">
              <a:lnSpc>
                <a:spcPct val="200000"/>
              </a:lnSpc>
              <a:buAutoNum type="arabicPeriod"/>
            </a:pPr>
            <a:r>
              <a:rPr lang="fr-FR" sz="1400" dirty="0">
                <a:latin typeface="Century Gothic" panose="020B0502020202020204" pitchFamily="34" charset="0"/>
              </a:rPr>
              <a:t>J’ai organisé une sortie spéciale pour mes parents.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001FBA-31E3-400E-A574-C9D8DE0F9DFE}"/>
              </a:ext>
            </a:extLst>
          </p:cNvPr>
          <p:cNvSpPr txBox="1"/>
          <p:nvPr/>
        </p:nvSpPr>
        <p:spPr>
          <a:xfrm>
            <a:off x="858175" y="1909781"/>
            <a:ext cx="8939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e.g. Je suis allée au restaurant avec mon petit-ami.		</a:t>
            </a:r>
            <a:r>
              <a:rPr lang="fr-FR" sz="1400" b="1" i="1" dirty="0">
                <a:latin typeface="Century Gothic" panose="020B0502020202020204" pitchFamily="34" charset="0"/>
              </a:rPr>
              <a:t>Au théâtre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E034C5-548B-45C4-A185-BE93B3F4F32E}"/>
              </a:ext>
            </a:extLst>
          </p:cNvPr>
          <p:cNvSpPr/>
          <p:nvPr/>
        </p:nvSpPr>
        <p:spPr>
          <a:xfrm>
            <a:off x="5463188" y="2365033"/>
            <a:ext cx="1360208" cy="3077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4E67CE-7869-479E-8E5F-9019B4B75E1D}"/>
              </a:ext>
            </a:extLst>
          </p:cNvPr>
          <p:cNvSpPr txBox="1"/>
          <p:nvPr/>
        </p:nvSpPr>
        <p:spPr>
          <a:xfrm>
            <a:off x="5604851" y="2355895"/>
            <a:ext cx="12185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Century Gothic" panose="020B0502020202020204" pitchFamily="34" charset="0"/>
              </a:rPr>
              <a:t>Une bague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77ECF1-CA57-4D1F-8F7D-CDD1ADDD85F8}"/>
              </a:ext>
            </a:extLst>
          </p:cNvPr>
          <p:cNvSpPr/>
          <p:nvPr/>
        </p:nvSpPr>
        <p:spPr>
          <a:xfrm>
            <a:off x="5604273" y="2782350"/>
            <a:ext cx="1724111" cy="35305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48BCC8-2E09-49BB-BFC3-6E135AA23E63}"/>
              </a:ext>
            </a:extLst>
          </p:cNvPr>
          <p:cNvSpPr/>
          <p:nvPr/>
        </p:nvSpPr>
        <p:spPr>
          <a:xfrm>
            <a:off x="6780793" y="3265906"/>
            <a:ext cx="1664378" cy="2919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02D1092-0434-47FA-A771-8FA62427E893}"/>
              </a:ext>
            </a:extLst>
          </p:cNvPr>
          <p:cNvSpPr/>
          <p:nvPr/>
        </p:nvSpPr>
        <p:spPr>
          <a:xfrm>
            <a:off x="4407651" y="3654402"/>
            <a:ext cx="1395663" cy="29020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872879-8519-400D-9B7A-173401F12854}"/>
              </a:ext>
            </a:extLst>
          </p:cNvPr>
          <p:cNvSpPr/>
          <p:nvPr/>
        </p:nvSpPr>
        <p:spPr>
          <a:xfrm>
            <a:off x="7520615" y="4073152"/>
            <a:ext cx="1395766" cy="25373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6509C6-A58B-4812-83CB-2D62DBAA6C26}"/>
              </a:ext>
            </a:extLst>
          </p:cNvPr>
          <p:cNvSpPr/>
          <p:nvPr/>
        </p:nvSpPr>
        <p:spPr>
          <a:xfrm>
            <a:off x="7083753" y="4488337"/>
            <a:ext cx="1714832" cy="289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F84A5C9-F489-4343-9368-5529A14197AF}"/>
              </a:ext>
            </a:extLst>
          </p:cNvPr>
          <p:cNvSpPr/>
          <p:nvPr/>
        </p:nvSpPr>
        <p:spPr>
          <a:xfrm>
            <a:off x="5356774" y="4926238"/>
            <a:ext cx="785125" cy="2937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07FC4BA-290E-4B4C-874D-EBCE4D617D48}"/>
              </a:ext>
            </a:extLst>
          </p:cNvPr>
          <p:cNvSpPr/>
          <p:nvPr/>
        </p:nvSpPr>
        <p:spPr>
          <a:xfrm>
            <a:off x="5848113" y="5407288"/>
            <a:ext cx="2027482" cy="3399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E140CD-1AD9-4B5B-93C2-E994EFBBFAB5}"/>
              </a:ext>
            </a:extLst>
          </p:cNvPr>
          <p:cNvSpPr txBox="1"/>
          <p:nvPr/>
        </p:nvSpPr>
        <p:spPr>
          <a:xfrm>
            <a:off x="5768445" y="2809034"/>
            <a:ext cx="1395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Century Gothic" panose="020B0502020202020204" pitchFamily="34" charset="0"/>
              </a:rPr>
              <a:t>Un chemisier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DD6FC5A-372E-4B2D-9534-FB45F47ED8F0}"/>
              </a:ext>
            </a:extLst>
          </p:cNvPr>
          <p:cNvSpPr txBox="1"/>
          <p:nvPr/>
        </p:nvSpPr>
        <p:spPr>
          <a:xfrm>
            <a:off x="6796153" y="3247629"/>
            <a:ext cx="1664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Century Gothic" panose="020B0502020202020204" pitchFamily="34" charset="0"/>
              </a:rPr>
              <a:t>Rendez-vous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B503BA-F427-4968-BFAE-F998DAA76E49}"/>
              </a:ext>
            </a:extLst>
          </p:cNvPr>
          <p:cNvSpPr txBox="1"/>
          <p:nvPr/>
        </p:nvSpPr>
        <p:spPr>
          <a:xfrm>
            <a:off x="4422400" y="3624145"/>
            <a:ext cx="136020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Century Gothic" panose="020B0502020202020204" pitchFamily="34" charset="0"/>
              </a:rPr>
              <a:t>poèmes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E87E01-BA26-46D6-86E7-4EB1E0768AD0}"/>
              </a:ext>
            </a:extLst>
          </p:cNvPr>
          <p:cNvSpPr txBox="1"/>
          <p:nvPr/>
        </p:nvSpPr>
        <p:spPr>
          <a:xfrm>
            <a:off x="7547049" y="4031831"/>
            <a:ext cx="1395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Century Gothic" panose="020B0502020202020204" pitchFamily="34" charset="0"/>
              </a:rPr>
              <a:t>Une comédie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C2A8FE-6D78-4978-AC80-CB4E2D715901}"/>
              </a:ext>
            </a:extLst>
          </p:cNvPr>
          <p:cNvSpPr txBox="1"/>
          <p:nvPr/>
        </p:nvSpPr>
        <p:spPr>
          <a:xfrm>
            <a:off x="7083753" y="4475617"/>
            <a:ext cx="1664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Century Gothic" panose="020B0502020202020204" pitchFamily="34" charset="0"/>
              </a:rPr>
              <a:t>allemand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91E0F2-9D3D-4CA6-8DBE-5E2C1093C4D7}"/>
              </a:ext>
            </a:extLst>
          </p:cNvPr>
          <p:cNvSpPr txBox="1"/>
          <p:nvPr/>
        </p:nvSpPr>
        <p:spPr>
          <a:xfrm>
            <a:off x="5315879" y="4883257"/>
            <a:ext cx="898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Century Gothic" panose="020B0502020202020204" pitchFamily="34" charset="0"/>
              </a:rPr>
              <a:t>sept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B963E86-2505-4146-B3A1-F8ED59CAB261}"/>
              </a:ext>
            </a:extLst>
          </p:cNvPr>
          <p:cNvSpPr txBox="1"/>
          <p:nvPr/>
        </p:nvSpPr>
        <p:spPr>
          <a:xfrm>
            <a:off x="5963963" y="5421299"/>
            <a:ext cx="1664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Century Gothic" panose="020B0502020202020204" pitchFamily="34" charset="0"/>
              </a:rPr>
              <a:t>Grands-parents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B7C080-A7DF-4B08-93B5-73FF57CEA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9497" y="-92211"/>
            <a:ext cx="1819007" cy="181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22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 animBg="1"/>
      <p:bldP spid="12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34A900-DBE7-456F-9B93-7A9EDF557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4629" y="5044944"/>
            <a:ext cx="1757371" cy="175737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29D65AB-4450-4541-86C0-C9A886AB4525}"/>
              </a:ext>
            </a:extLst>
          </p:cNvPr>
          <p:cNvSpPr txBox="1"/>
          <p:nvPr/>
        </p:nvSpPr>
        <p:spPr>
          <a:xfrm>
            <a:off x="2103962" y="438539"/>
            <a:ext cx="1339033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400">
                <a:latin typeface="Century Gothic" panose="020B0502020202020204" pitchFamily="34" charset="0"/>
              </a:rPr>
              <a:t>acheté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725C8B-8CE3-415F-A2B5-6D28107CC76C}"/>
              </a:ext>
            </a:extLst>
          </p:cNvPr>
          <p:cNvSpPr txBox="1"/>
          <p:nvPr/>
        </p:nvSpPr>
        <p:spPr>
          <a:xfrm>
            <a:off x="3606190" y="438539"/>
            <a:ext cx="1339033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400">
                <a:latin typeface="Century Gothic" panose="020B0502020202020204" pitchFamily="34" charset="0"/>
              </a:rPr>
              <a:t>fleurs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1009907-3C2F-4D0E-A3D0-D03724C81B0E}"/>
              </a:ext>
            </a:extLst>
          </p:cNvPr>
          <p:cNvSpPr txBox="1"/>
          <p:nvPr/>
        </p:nvSpPr>
        <p:spPr>
          <a:xfrm>
            <a:off x="5108418" y="438539"/>
            <a:ext cx="1339033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400">
                <a:latin typeface="Century Gothic" panose="020B0502020202020204" pitchFamily="34" charset="0"/>
              </a:rPr>
              <a:t>mon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A29BA4-EB50-47B2-BEA6-EACCF67F74BD}"/>
              </a:ext>
            </a:extLst>
          </p:cNvPr>
          <p:cNvSpPr txBox="1"/>
          <p:nvPr/>
        </p:nvSpPr>
        <p:spPr>
          <a:xfrm>
            <a:off x="6610646" y="438539"/>
            <a:ext cx="1339033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400">
                <a:latin typeface="Century Gothic" panose="020B0502020202020204" pitchFamily="34" charset="0"/>
              </a:rPr>
              <a:t>m’a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34C8847-BF8D-4762-A13F-64FABB9E9536}"/>
              </a:ext>
            </a:extLst>
          </p:cNvPr>
          <p:cNvSpPr txBox="1"/>
          <p:nvPr/>
        </p:nvSpPr>
        <p:spPr>
          <a:xfrm>
            <a:off x="350183" y="791156"/>
            <a:ext cx="15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39A069F-26CB-4364-8B4A-581181BC008E}"/>
              </a:ext>
            </a:extLst>
          </p:cNvPr>
          <p:cNvSpPr txBox="1"/>
          <p:nvPr/>
        </p:nvSpPr>
        <p:spPr>
          <a:xfrm>
            <a:off x="350182" y="1630767"/>
            <a:ext cx="769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_________________________________________________________________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4DFE72A-4A8D-4B29-A422-42F16B754086}"/>
              </a:ext>
            </a:extLst>
          </p:cNvPr>
          <p:cNvSpPr txBox="1"/>
          <p:nvPr/>
        </p:nvSpPr>
        <p:spPr>
          <a:xfrm>
            <a:off x="709125" y="2277610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400">
                <a:latin typeface="Century Gothic" panose="020B0502020202020204" pitchFamily="34" charset="0"/>
              </a:rPr>
              <a:t>au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C989392-533B-4B76-AE6B-B8F1ED879D9D}"/>
              </a:ext>
            </a:extLst>
          </p:cNvPr>
          <p:cNvSpPr txBox="1"/>
          <p:nvPr/>
        </p:nvSpPr>
        <p:spPr>
          <a:xfrm>
            <a:off x="3580764" y="2277610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400">
                <a:latin typeface="Century Gothic" panose="020B0502020202020204" pitchFamily="34" charset="0"/>
              </a:rPr>
              <a:t>théâtre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8E9261E-7EE1-4087-B697-10F979D858A9}"/>
              </a:ext>
            </a:extLst>
          </p:cNvPr>
          <p:cNvSpPr txBox="1"/>
          <p:nvPr/>
        </p:nvSpPr>
        <p:spPr>
          <a:xfrm>
            <a:off x="5003871" y="2277610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400">
                <a:latin typeface="Century Gothic" panose="020B0502020202020204" pitchFamily="34" charset="0"/>
              </a:rPr>
              <a:t>nous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E72D63-F338-442B-A731-4C52B3FD68F5}"/>
              </a:ext>
            </a:extLst>
          </p:cNvPr>
          <p:cNvSpPr txBox="1"/>
          <p:nvPr/>
        </p:nvSpPr>
        <p:spPr>
          <a:xfrm>
            <a:off x="6417880" y="2277610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400">
                <a:latin typeface="Century Gothic" panose="020B0502020202020204" pitchFamily="34" charset="0"/>
              </a:rPr>
              <a:t>pour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528EFD-5B1F-489D-AEBE-1965CA243945}"/>
              </a:ext>
            </a:extLst>
          </p:cNvPr>
          <p:cNvSpPr txBox="1"/>
          <p:nvPr/>
        </p:nvSpPr>
        <p:spPr>
          <a:xfrm>
            <a:off x="7811032" y="2277610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400">
                <a:latin typeface="Century Gothic" panose="020B0502020202020204" pitchFamily="34" charset="0"/>
              </a:rPr>
              <a:t>allés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0BED4EC-56E0-4EDC-A515-13B8393F502D}"/>
              </a:ext>
            </a:extLst>
          </p:cNvPr>
          <p:cNvSpPr txBox="1"/>
          <p:nvPr/>
        </p:nvSpPr>
        <p:spPr>
          <a:xfrm>
            <a:off x="363193" y="2450784"/>
            <a:ext cx="15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D782594-99FF-4178-BA40-F722F8E7247B}"/>
              </a:ext>
            </a:extLst>
          </p:cNvPr>
          <p:cNvSpPr txBox="1"/>
          <p:nvPr/>
        </p:nvSpPr>
        <p:spPr>
          <a:xfrm>
            <a:off x="392254" y="3426204"/>
            <a:ext cx="769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_________________________________________________________________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7203490-53AE-4E19-85F9-FBA00735B2A2}"/>
              </a:ext>
            </a:extLst>
          </p:cNvPr>
          <p:cNvSpPr txBox="1"/>
          <p:nvPr/>
        </p:nvSpPr>
        <p:spPr>
          <a:xfrm>
            <a:off x="709125" y="4136629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400">
                <a:latin typeface="Century Gothic" panose="020B0502020202020204" pitchFamily="34" charset="0"/>
              </a:rPr>
              <a:t>rouge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27B837B-BED2-42FE-83CA-3BF6E3F2B813}"/>
              </a:ext>
            </a:extLst>
          </p:cNvPr>
          <p:cNvSpPr txBox="1"/>
          <p:nvPr/>
        </p:nvSpPr>
        <p:spPr>
          <a:xfrm>
            <a:off x="2103962" y="4115543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400">
                <a:latin typeface="Century Gothic" panose="020B0502020202020204" pitchFamily="34" charset="0"/>
              </a:rPr>
              <a:t>des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D77EC3C-F53E-4C3B-A319-C707A74B6E45}"/>
              </a:ext>
            </a:extLst>
          </p:cNvPr>
          <p:cNvSpPr txBox="1"/>
          <p:nvPr/>
        </p:nvSpPr>
        <p:spPr>
          <a:xfrm>
            <a:off x="3498799" y="4115543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400">
                <a:latin typeface="Century Gothic" panose="020B0502020202020204" pitchFamily="34" charset="0"/>
              </a:rPr>
              <a:t>J’ai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4004F70-DF15-4421-8A11-660F17A6F55F}"/>
              </a:ext>
            </a:extLst>
          </p:cNvPr>
          <p:cNvSpPr txBox="1"/>
          <p:nvPr/>
        </p:nvSpPr>
        <p:spPr>
          <a:xfrm>
            <a:off x="4893636" y="4115543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400">
                <a:latin typeface="Century Gothic" panose="020B0502020202020204" pitchFamily="34" charset="0"/>
              </a:rPr>
              <a:t>robe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F8E2D2F-B68F-447E-9F01-B5D7DA973D7B}"/>
              </a:ext>
            </a:extLst>
          </p:cNvPr>
          <p:cNvSpPr txBox="1"/>
          <p:nvPr/>
        </p:nvSpPr>
        <p:spPr>
          <a:xfrm>
            <a:off x="6288473" y="4096882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400">
                <a:latin typeface="Century Gothic" panose="020B0502020202020204" pitchFamily="34" charset="0"/>
              </a:rPr>
              <a:t>acheté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8B1DCAB-1E83-4583-8DA2-3DD013AE5296}"/>
              </a:ext>
            </a:extLst>
          </p:cNvPr>
          <p:cNvSpPr txBox="1"/>
          <p:nvPr/>
        </p:nvSpPr>
        <p:spPr>
          <a:xfrm>
            <a:off x="7683310" y="4096882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400">
                <a:latin typeface="Century Gothic" panose="020B0502020202020204" pitchFamily="34" charset="0"/>
              </a:rPr>
              <a:t>et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4012033-C15F-48C9-99AC-FF7EEEB2CBE6}"/>
              </a:ext>
            </a:extLst>
          </p:cNvPr>
          <p:cNvSpPr txBox="1"/>
          <p:nvPr/>
        </p:nvSpPr>
        <p:spPr>
          <a:xfrm>
            <a:off x="9078147" y="4096882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400">
                <a:latin typeface="Century Gothic" panose="020B0502020202020204" pitchFamily="34" charset="0"/>
              </a:rPr>
              <a:t>une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8D9945B-FBDE-4D55-A22D-8C693C862D15}"/>
              </a:ext>
            </a:extLst>
          </p:cNvPr>
          <p:cNvSpPr txBox="1"/>
          <p:nvPr/>
        </p:nvSpPr>
        <p:spPr>
          <a:xfrm>
            <a:off x="357270" y="4422353"/>
            <a:ext cx="15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003A2BB-42FC-47D3-8E8F-2336EE33E189}"/>
              </a:ext>
            </a:extLst>
          </p:cNvPr>
          <p:cNvSpPr txBox="1"/>
          <p:nvPr/>
        </p:nvSpPr>
        <p:spPr>
          <a:xfrm>
            <a:off x="509374" y="5378068"/>
            <a:ext cx="769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_________________________________________________________________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F007566-B5E1-4637-A8DC-AF5C52B5E5B0}"/>
              </a:ext>
            </a:extLst>
          </p:cNvPr>
          <p:cNvSpPr txBox="1"/>
          <p:nvPr/>
        </p:nvSpPr>
        <p:spPr>
          <a:xfrm>
            <a:off x="8973092" y="150606"/>
            <a:ext cx="3111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Reorder the words to form a logical sentence.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0BED1DE-D8ED-4F53-B239-B9044AF58D76}"/>
              </a:ext>
            </a:extLst>
          </p:cNvPr>
          <p:cNvSpPr txBox="1"/>
          <p:nvPr/>
        </p:nvSpPr>
        <p:spPr>
          <a:xfrm>
            <a:off x="429778" y="1668156"/>
            <a:ext cx="7684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rgbClr val="FF0066"/>
                </a:solidFill>
                <a:latin typeface="Century Gothic" panose="020B0502020202020204" pitchFamily="34" charset="0"/>
              </a:rPr>
              <a:t>Mon petit-ami m’a acheté des fleurs.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F23E9A-A120-4AE1-9549-2A2F06B2A11A}"/>
              </a:ext>
            </a:extLst>
          </p:cNvPr>
          <p:cNvSpPr txBox="1"/>
          <p:nvPr/>
        </p:nvSpPr>
        <p:spPr>
          <a:xfrm>
            <a:off x="436865" y="3463836"/>
            <a:ext cx="7684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rgbClr val="FF0066"/>
                </a:solidFill>
                <a:latin typeface="Century Gothic" panose="020B0502020202020204" pitchFamily="34" charset="0"/>
              </a:rPr>
              <a:t>Nous sommes allés au théâtre pour célébrer.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A4E38F-FDD0-4843-879B-723BA5963566}"/>
              </a:ext>
            </a:extLst>
          </p:cNvPr>
          <p:cNvSpPr txBox="1"/>
          <p:nvPr/>
        </p:nvSpPr>
        <p:spPr>
          <a:xfrm>
            <a:off x="513405" y="5417815"/>
            <a:ext cx="7684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>
                <a:solidFill>
                  <a:srgbClr val="FF0066"/>
                </a:solidFill>
                <a:latin typeface="Century Gothic" panose="020B0502020202020204" pitchFamily="34" charset="0"/>
              </a:rPr>
              <a:t>J’ai acheté une robe rouge et des bottes.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2AA447D-3F6E-4366-95E3-0927AA6ED604}"/>
              </a:ext>
            </a:extLst>
          </p:cNvPr>
          <p:cNvSpPr txBox="1"/>
          <p:nvPr/>
        </p:nvSpPr>
        <p:spPr>
          <a:xfrm>
            <a:off x="655429" y="453704"/>
            <a:ext cx="1339033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endParaRPr lang="fr-FR" sz="140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D3F7C8-A080-4460-8CE3-69E84F793AF9}"/>
              </a:ext>
            </a:extLst>
          </p:cNvPr>
          <p:cNvSpPr txBox="1"/>
          <p:nvPr/>
        </p:nvSpPr>
        <p:spPr>
          <a:xfrm>
            <a:off x="914400" y="791156"/>
            <a:ext cx="885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>
                <a:latin typeface="Century Gothic" panose="020B0502020202020204" pitchFamily="34" charset="0"/>
              </a:rPr>
              <a:t>petit- ami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02E373F-A4D7-4552-9D21-F5C011935B86}"/>
              </a:ext>
            </a:extLst>
          </p:cNvPr>
          <p:cNvSpPr txBox="1"/>
          <p:nvPr/>
        </p:nvSpPr>
        <p:spPr>
          <a:xfrm>
            <a:off x="8112874" y="469278"/>
            <a:ext cx="1339033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400">
                <a:latin typeface="Century Gothic" panose="020B0502020202020204" pitchFamily="34" charset="0"/>
              </a:rPr>
              <a:t>des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F4BF20D-AE6A-47B6-8A24-F9B11078AC5B}"/>
              </a:ext>
            </a:extLst>
          </p:cNvPr>
          <p:cNvSpPr txBox="1"/>
          <p:nvPr/>
        </p:nvSpPr>
        <p:spPr>
          <a:xfrm>
            <a:off x="2187612" y="2290068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F7DE3D-0E4A-4F11-94C8-1D96990D4280}"/>
              </a:ext>
            </a:extLst>
          </p:cNvPr>
          <p:cNvSpPr txBox="1"/>
          <p:nvPr/>
        </p:nvSpPr>
        <p:spPr>
          <a:xfrm>
            <a:off x="2361063" y="2635450"/>
            <a:ext cx="974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>
                <a:latin typeface="Century Gothic" panose="020B0502020202020204" pitchFamily="34" charset="0"/>
              </a:rPr>
              <a:t>sommes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787852B-B48B-48C3-988D-21A6404BC7AD}"/>
              </a:ext>
            </a:extLst>
          </p:cNvPr>
          <p:cNvSpPr txBox="1"/>
          <p:nvPr/>
        </p:nvSpPr>
        <p:spPr>
          <a:xfrm>
            <a:off x="9171657" y="2277610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endParaRPr lang="fr-FR" sz="140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66E2D1-1619-4431-96E8-0356D1B049F2}"/>
              </a:ext>
            </a:extLst>
          </p:cNvPr>
          <p:cNvSpPr txBox="1"/>
          <p:nvPr/>
        </p:nvSpPr>
        <p:spPr>
          <a:xfrm>
            <a:off x="9370287" y="2635449"/>
            <a:ext cx="1231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célébrer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50D7813-00E2-491C-B082-06D8215E5991}"/>
              </a:ext>
            </a:extLst>
          </p:cNvPr>
          <p:cNvSpPr txBox="1"/>
          <p:nvPr/>
        </p:nvSpPr>
        <p:spPr>
          <a:xfrm>
            <a:off x="10457461" y="4121023"/>
            <a:ext cx="1231642" cy="1085012"/>
          </a:xfrm>
          <a:prstGeom prst="hear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400">
                <a:latin typeface="Century Gothic" panose="020B0502020202020204" pitchFamily="34" charset="0"/>
              </a:rPr>
              <a:t>bottes</a:t>
            </a:r>
          </a:p>
        </p:txBody>
      </p:sp>
    </p:spTree>
    <p:extLst>
      <p:ext uri="{BB962C8B-B14F-4D97-AF65-F5344CB8AC3E}">
        <p14:creationId xmlns:p14="http://schemas.microsoft.com/office/powerpoint/2010/main" val="54980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© WE TEACH MFL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E3D3074E-F6A3-4BCE-AA6A-4DA5858EE2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742921"/>
              </p:ext>
            </p:extLst>
          </p:nvPr>
        </p:nvGraphicFramePr>
        <p:xfrm>
          <a:off x="250371" y="271102"/>
          <a:ext cx="11691257" cy="4829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9890">
                  <a:extLst>
                    <a:ext uri="{9D8B030D-6E8A-4147-A177-3AD203B41FA5}">
                      <a16:colId xmlns:a16="http://schemas.microsoft.com/office/drawing/2014/main" val="2149150760"/>
                    </a:ext>
                  </a:extLst>
                </a:gridCol>
                <a:gridCol w="1088889">
                  <a:extLst>
                    <a:ext uri="{9D8B030D-6E8A-4147-A177-3AD203B41FA5}">
                      <a16:colId xmlns:a16="http://schemas.microsoft.com/office/drawing/2014/main" val="2052392116"/>
                    </a:ext>
                  </a:extLst>
                </a:gridCol>
                <a:gridCol w="1263150">
                  <a:extLst>
                    <a:ext uri="{9D8B030D-6E8A-4147-A177-3AD203B41FA5}">
                      <a16:colId xmlns:a16="http://schemas.microsoft.com/office/drawing/2014/main" val="3569993002"/>
                    </a:ext>
                  </a:extLst>
                </a:gridCol>
                <a:gridCol w="1114391">
                  <a:extLst>
                    <a:ext uri="{9D8B030D-6E8A-4147-A177-3AD203B41FA5}">
                      <a16:colId xmlns:a16="http://schemas.microsoft.com/office/drawing/2014/main" val="1836632828"/>
                    </a:ext>
                  </a:extLst>
                </a:gridCol>
                <a:gridCol w="1114391">
                  <a:extLst>
                    <a:ext uri="{9D8B030D-6E8A-4147-A177-3AD203B41FA5}">
                      <a16:colId xmlns:a16="http://schemas.microsoft.com/office/drawing/2014/main" val="2235225588"/>
                    </a:ext>
                  </a:extLst>
                </a:gridCol>
                <a:gridCol w="1114391">
                  <a:extLst>
                    <a:ext uri="{9D8B030D-6E8A-4147-A177-3AD203B41FA5}">
                      <a16:colId xmlns:a16="http://schemas.microsoft.com/office/drawing/2014/main" val="342404941"/>
                    </a:ext>
                  </a:extLst>
                </a:gridCol>
                <a:gridCol w="1313687">
                  <a:extLst>
                    <a:ext uri="{9D8B030D-6E8A-4147-A177-3AD203B41FA5}">
                      <a16:colId xmlns:a16="http://schemas.microsoft.com/office/drawing/2014/main" val="1407375060"/>
                    </a:ext>
                  </a:extLst>
                </a:gridCol>
                <a:gridCol w="1313687">
                  <a:extLst>
                    <a:ext uri="{9D8B030D-6E8A-4147-A177-3AD203B41FA5}">
                      <a16:colId xmlns:a16="http://schemas.microsoft.com/office/drawing/2014/main" val="2440544642"/>
                    </a:ext>
                  </a:extLst>
                </a:gridCol>
                <a:gridCol w="1168662">
                  <a:extLst>
                    <a:ext uri="{9D8B030D-6E8A-4147-A177-3AD203B41FA5}">
                      <a16:colId xmlns:a16="http://schemas.microsoft.com/office/drawing/2014/main" val="2498440124"/>
                    </a:ext>
                  </a:extLst>
                </a:gridCol>
                <a:gridCol w="1060119">
                  <a:extLst>
                    <a:ext uri="{9D8B030D-6E8A-4147-A177-3AD203B41FA5}">
                      <a16:colId xmlns:a16="http://schemas.microsoft.com/office/drawing/2014/main" val="2672918682"/>
                    </a:ext>
                  </a:extLst>
                </a:gridCol>
              </a:tblGrid>
              <a:tr h="929087"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blanche.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avec mon petit-ami.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des fleurs et des chocolats.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nous avons fait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J’ai acheté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dans le parc.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Il a porté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et nous avons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pour notre rendez-vous.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romantique!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9524704"/>
                  </a:ext>
                </a:extLst>
              </a:tr>
              <a:tr h="929087"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et gentil.</a:t>
                      </a:r>
                    </a:p>
                  </a:txBody>
                  <a:tcPr anchor="ctr"/>
                </a:tc>
                <a:tc rowSpan="3"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b="0" noProof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Nous sommes allés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7632278"/>
                  </a:ext>
                </a:extLst>
              </a:tr>
              <a:tr h="929087"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une nouvelle </a:t>
                      </a:r>
                    </a:p>
                  </a:txBody>
                  <a:tcPr anchor="ctr"/>
                </a:tc>
                <a:tc gridSpan="8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Il est généreux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9935107"/>
                  </a:ext>
                </a:extLst>
              </a:tr>
              <a:tr h="929087"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au restaurant mexicain </a:t>
                      </a:r>
                    </a:p>
                  </a:txBody>
                  <a:tcPr anchor="ctr"/>
                </a:tc>
                <a:tc gridSpan="8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Après le diner,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8598343"/>
                  </a:ext>
                </a:extLst>
              </a:tr>
              <a:tr h="929087"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une promenade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C’était délicieux!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m’a acheté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robe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J’ai passé la St-Valentin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C’était tellement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un jeans et  une chemise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mangé des tacos.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Mon petit-ami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 dirty="0">
                          <a:latin typeface="Century Gothic" panose="020B0502020202020204" pitchFamily="34" charset="0"/>
                        </a:rPr>
                        <a:t>Il est très beau!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317211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7E65767-FBD1-4F5D-972A-B01C493090D9}"/>
              </a:ext>
            </a:extLst>
          </p:cNvPr>
          <p:cNvSpPr txBox="1"/>
          <p:nvPr/>
        </p:nvSpPr>
        <p:spPr>
          <a:xfrm>
            <a:off x="261257" y="5242876"/>
            <a:ext cx="10114384" cy="1344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Using the boxes translate the text below into Spanish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 spent Valentines day with my boyfriend. We went to a Mexican restaurant and we ate tacos. It was delicious! He wore jeans and a white shirt. He is very good looking! I bought a new dress for the date. After dinner we took a walk in the park. It was so romantic! My boyfriend bought me flowers and chocolate. He is very generous and kind.</a:t>
            </a:r>
          </a:p>
        </p:txBody>
      </p:sp>
    </p:spTree>
    <p:extLst>
      <p:ext uri="{BB962C8B-B14F-4D97-AF65-F5344CB8AC3E}">
        <p14:creationId xmlns:p14="http://schemas.microsoft.com/office/powerpoint/2010/main" val="2497231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65767-FBD1-4F5D-972A-B01C493090D9}"/>
              </a:ext>
            </a:extLst>
          </p:cNvPr>
          <p:cNvSpPr txBox="1"/>
          <p:nvPr/>
        </p:nvSpPr>
        <p:spPr>
          <a:xfrm>
            <a:off x="261257" y="5242876"/>
            <a:ext cx="10114384" cy="1344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>
                <a:latin typeface="Century Gothic" panose="020B0502020202020204" pitchFamily="34" charset="0"/>
              </a:rPr>
              <a:t>Using the boxes translate the text below into Spanish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I spent Valentines day with my boyfriend. We went to a Mexican restaurant and we ate tacos. It was delicious! He wore jeans and a white shirt. He is very good looking! I bought a new dress for the date. After dinner we took a walk in the park. It was so romantic! My boyfriend bought me flowers and chocolate. He is very generous and kind.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13CB06DD-AE5D-4BA3-9D16-70246A4A5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073062"/>
              </p:ext>
            </p:extLst>
          </p:nvPr>
        </p:nvGraphicFramePr>
        <p:xfrm>
          <a:off x="261257" y="358698"/>
          <a:ext cx="11691257" cy="4645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9890">
                  <a:extLst>
                    <a:ext uri="{9D8B030D-6E8A-4147-A177-3AD203B41FA5}">
                      <a16:colId xmlns:a16="http://schemas.microsoft.com/office/drawing/2014/main" val="2149150760"/>
                    </a:ext>
                  </a:extLst>
                </a:gridCol>
                <a:gridCol w="1088889">
                  <a:extLst>
                    <a:ext uri="{9D8B030D-6E8A-4147-A177-3AD203B41FA5}">
                      <a16:colId xmlns:a16="http://schemas.microsoft.com/office/drawing/2014/main" val="2052392116"/>
                    </a:ext>
                  </a:extLst>
                </a:gridCol>
                <a:gridCol w="1263150">
                  <a:extLst>
                    <a:ext uri="{9D8B030D-6E8A-4147-A177-3AD203B41FA5}">
                      <a16:colId xmlns:a16="http://schemas.microsoft.com/office/drawing/2014/main" val="3569993002"/>
                    </a:ext>
                  </a:extLst>
                </a:gridCol>
                <a:gridCol w="1114391">
                  <a:extLst>
                    <a:ext uri="{9D8B030D-6E8A-4147-A177-3AD203B41FA5}">
                      <a16:colId xmlns:a16="http://schemas.microsoft.com/office/drawing/2014/main" val="1836632828"/>
                    </a:ext>
                  </a:extLst>
                </a:gridCol>
                <a:gridCol w="1114391">
                  <a:extLst>
                    <a:ext uri="{9D8B030D-6E8A-4147-A177-3AD203B41FA5}">
                      <a16:colId xmlns:a16="http://schemas.microsoft.com/office/drawing/2014/main" val="2235225588"/>
                    </a:ext>
                  </a:extLst>
                </a:gridCol>
                <a:gridCol w="1114391">
                  <a:extLst>
                    <a:ext uri="{9D8B030D-6E8A-4147-A177-3AD203B41FA5}">
                      <a16:colId xmlns:a16="http://schemas.microsoft.com/office/drawing/2014/main" val="342404941"/>
                    </a:ext>
                  </a:extLst>
                </a:gridCol>
                <a:gridCol w="1313687">
                  <a:extLst>
                    <a:ext uri="{9D8B030D-6E8A-4147-A177-3AD203B41FA5}">
                      <a16:colId xmlns:a16="http://schemas.microsoft.com/office/drawing/2014/main" val="1407375060"/>
                    </a:ext>
                  </a:extLst>
                </a:gridCol>
                <a:gridCol w="1313687">
                  <a:extLst>
                    <a:ext uri="{9D8B030D-6E8A-4147-A177-3AD203B41FA5}">
                      <a16:colId xmlns:a16="http://schemas.microsoft.com/office/drawing/2014/main" val="2440544642"/>
                    </a:ext>
                  </a:extLst>
                </a:gridCol>
                <a:gridCol w="1168662">
                  <a:extLst>
                    <a:ext uri="{9D8B030D-6E8A-4147-A177-3AD203B41FA5}">
                      <a16:colId xmlns:a16="http://schemas.microsoft.com/office/drawing/2014/main" val="2498440124"/>
                    </a:ext>
                  </a:extLst>
                </a:gridCol>
                <a:gridCol w="1060119">
                  <a:extLst>
                    <a:ext uri="{9D8B030D-6E8A-4147-A177-3AD203B41FA5}">
                      <a16:colId xmlns:a16="http://schemas.microsoft.com/office/drawing/2014/main" val="2672918682"/>
                    </a:ext>
                  </a:extLst>
                </a:gridCol>
              </a:tblGrid>
              <a:tr h="929087"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blanche.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avec mon petit-ami.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des fleurs et des chocolats.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nous avons fait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J’ai acheté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dans le parc.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Il a porté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et nous avons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pour notre rendez-vous.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romantique!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9524704"/>
                  </a:ext>
                </a:extLst>
              </a:tr>
              <a:tr h="929087"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et gentil.</a:t>
                      </a:r>
                    </a:p>
                  </a:txBody>
                  <a:tcPr anchor="ctr"/>
                </a:tc>
                <a:tc rowSpan="3"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b="1" noProof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J’ai passé la St-Valentin avec mon petit-ami. Nous sommes allés au restaurant mexicain et nous avons mangé des tacos. C’était délicieux! Il a porté un jeans et  une chemise blanche. Il est très beau! J’ai acheté une nouvelle robe pour notre rendez-vous. Après le diner, nous avons fait une promenade dans le parc. C’était tellement romantique! Mon petit-ami m’a acheté des fleurs et des chocolats. Il est généreux et gentil.</a:t>
                      </a:r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Nous sommes allés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7632278"/>
                  </a:ext>
                </a:extLst>
              </a:tr>
              <a:tr h="929087"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une nouvelle </a:t>
                      </a:r>
                    </a:p>
                  </a:txBody>
                  <a:tcPr anchor="ctr"/>
                </a:tc>
                <a:tc gridSpan="8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Il est généreux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9935107"/>
                  </a:ext>
                </a:extLst>
              </a:tr>
              <a:tr h="929087"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au restaurant mexicain </a:t>
                      </a:r>
                    </a:p>
                  </a:txBody>
                  <a:tcPr anchor="ctr"/>
                </a:tc>
                <a:tc gridSpan="8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Après le diner,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8598343"/>
                  </a:ext>
                </a:extLst>
              </a:tr>
              <a:tr h="929087"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une promenade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C’était délicieux!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m’a acheté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robe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J’ai passé la St-Valentin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C’était tellement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un jeans et  une chemise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mangé des tacos.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Mon petit-ami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 dirty="0">
                          <a:latin typeface="Century Gothic" panose="020B0502020202020204" pitchFamily="34" charset="0"/>
                        </a:rPr>
                        <a:t>Il est très beau!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3172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44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8968198-9004-4BC0-9296-DC25457E0BDF}"/>
              </a:ext>
            </a:extLst>
          </p:cNvPr>
          <p:cNvSpPr txBox="1"/>
          <p:nvPr/>
        </p:nvSpPr>
        <p:spPr>
          <a:xfrm>
            <a:off x="2966616" y="258168"/>
            <a:ext cx="4933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Broadway" panose="04040905080B02020502" pitchFamily="82" charset="0"/>
              </a:rPr>
              <a:t>Qu’est-ce qui manque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94960" y="3374139"/>
            <a:ext cx="2526673" cy="216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7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29797" y="993141"/>
            <a:ext cx="2526673" cy="216924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F260FEC-F902-4A49-BA50-600AAF39D3A0}"/>
              </a:ext>
            </a:extLst>
          </p:cNvPr>
          <p:cNvSpPr txBox="1"/>
          <p:nvPr/>
        </p:nvSpPr>
        <p:spPr>
          <a:xfrm>
            <a:off x="2966616" y="258168"/>
            <a:ext cx="4933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Broadway" panose="04040905080B02020502" pitchFamily="82" charset="0"/>
              </a:rPr>
              <a:t>Qu’est-ce qui manque ?</a:t>
            </a:r>
          </a:p>
        </p:txBody>
      </p:sp>
    </p:spTree>
    <p:extLst>
      <p:ext uri="{BB962C8B-B14F-4D97-AF65-F5344CB8AC3E}">
        <p14:creationId xmlns:p14="http://schemas.microsoft.com/office/powerpoint/2010/main" val="36572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7746" y="993141"/>
            <a:ext cx="2526673" cy="216924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48FCB24-F069-4397-997B-03BA37C44DF1}"/>
              </a:ext>
            </a:extLst>
          </p:cNvPr>
          <p:cNvSpPr txBox="1"/>
          <p:nvPr/>
        </p:nvSpPr>
        <p:spPr>
          <a:xfrm>
            <a:off x="2966616" y="258168"/>
            <a:ext cx="4933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Broadway" panose="04040905080B02020502" pitchFamily="82" charset="0"/>
              </a:rPr>
              <a:t>Qu’est-ce qui manque ?</a:t>
            </a:r>
          </a:p>
        </p:txBody>
      </p:sp>
    </p:spTree>
    <p:extLst>
      <p:ext uri="{BB962C8B-B14F-4D97-AF65-F5344CB8AC3E}">
        <p14:creationId xmlns:p14="http://schemas.microsoft.com/office/powerpoint/2010/main" val="396767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68823" y="3263819"/>
            <a:ext cx="2526673" cy="216924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408FD96-0BC6-474F-8514-582189304440}"/>
              </a:ext>
            </a:extLst>
          </p:cNvPr>
          <p:cNvSpPr txBox="1"/>
          <p:nvPr/>
        </p:nvSpPr>
        <p:spPr>
          <a:xfrm>
            <a:off x="2966616" y="258168"/>
            <a:ext cx="4933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Broadway" panose="04040905080B02020502" pitchFamily="82" charset="0"/>
              </a:rPr>
              <a:t>Qu’est-ce qui manque ?</a:t>
            </a:r>
          </a:p>
        </p:txBody>
      </p:sp>
    </p:spTree>
    <p:extLst>
      <p:ext uri="{BB962C8B-B14F-4D97-AF65-F5344CB8AC3E}">
        <p14:creationId xmlns:p14="http://schemas.microsoft.com/office/powerpoint/2010/main" val="77540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57496" y="3429000"/>
            <a:ext cx="2364544" cy="203004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828EFF1-B3EC-41BC-A3C2-DB738E1A1017}"/>
              </a:ext>
            </a:extLst>
          </p:cNvPr>
          <p:cNvSpPr txBox="1"/>
          <p:nvPr/>
        </p:nvSpPr>
        <p:spPr>
          <a:xfrm>
            <a:off x="2966616" y="258168"/>
            <a:ext cx="4933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Broadway" panose="04040905080B02020502" pitchFamily="82" charset="0"/>
              </a:rPr>
              <a:t>Qu’est-ce qui manque ?</a:t>
            </a:r>
          </a:p>
        </p:txBody>
      </p:sp>
    </p:spTree>
    <p:extLst>
      <p:ext uri="{BB962C8B-B14F-4D97-AF65-F5344CB8AC3E}">
        <p14:creationId xmlns:p14="http://schemas.microsoft.com/office/powerpoint/2010/main" val="193153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99450" y="1110253"/>
            <a:ext cx="2364544" cy="203004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E7885CB-08BA-41C1-ACCF-5853A2A4F18A}"/>
              </a:ext>
            </a:extLst>
          </p:cNvPr>
          <p:cNvSpPr txBox="1"/>
          <p:nvPr/>
        </p:nvSpPr>
        <p:spPr>
          <a:xfrm>
            <a:off x="2966616" y="258168"/>
            <a:ext cx="4933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Broadway" panose="04040905080B02020502" pitchFamily="82" charset="0"/>
              </a:rPr>
              <a:t>Qu’est-ce qui manque ?</a:t>
            </a:r>
          </a:p>
        </p:txBody>
      </p:sp>
    </p:spTree>
    <p:extLst>
      <p:ext uri="{BB962C8B-B14F-4D97-AF65-F5344CB8AC3E}">
        <p14:creationId xmlns:p14="http://schemas.microsoft.com/office/powerpoint/2010/main" val="363977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534422" y="3476036"/>
            <a:ext cx="2364544" cy="203004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A0E5700-3FFB-485B-A006-CED1A4BE48E9}"/>
              </a:ext>
            </a:extLst>
          </p:cNvPr>
          <p:cNvSpPr txBox="1"/>
          <p:nvPr/>
        </p:nvSpPr>
        <p:spPr>
          <a:xfrm>
            <a:off x="2966616" y="258168"/>
            <a:ext cx="4933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Broadway" panose="04040905080B02020502" pitchFamily="82" charset="0"/>
              </a:rPr>
              <a:t>Qu’est-ce qui manque ?</a:t>
            </a:r>
          </a:p>
        </p:txBody>
      </p:sp>
    </p:spTree>
    <p:extLst>
      <p:ext uri="{BB962C8B-B14F-4D97-AF65-F5344CB8AC3E}">
        <p14:creationId xmlns:p14="http://schemas.microsoft.com/office/powerpoint/2010/main" val="169959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DE397C-C03B-4DEF-BFC9-DECD02E034A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BF95C-FDB5-443A-A8BC-72F19262747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053B6F6-2AD2-4DC0-9975-1B44FCEA3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1052973"/>
            <a:ext cx="2301438" cy="20495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AC31238-63E3-4069-A023-EE1292322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563" y="1120837"/>
            <a:ext cx="2090245" cy="19138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38E5357-3807-4827-9986-945E9864C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450" y="1120837"/>
            <a:ext cx="2301439" cy="17222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3C5C54-1713-4651-9ACE-C146A4ADC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93" y="3626963"/>
            <a:ext cx="1958510" cy="180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78DFFBE-8D3B-49E4-827F-C78D53A3F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256" y="1220438"/>
            <a:ext cx="1226926" cy="171464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483F77A-0887-44FB-A17E-47045D56B9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377" y="1220438"/>
            <a:ext cx="1531753" cy="176799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E09F421-64B2-4E90-B235-B1883B7E41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6616" y="3626963"/>
            <a:ext cx="1729890" cy="1729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1B58098-E2D5-4490-9221-64D7D172A7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4666" y="3626963"/>
            <a:ext cx="1662667" cy="163460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35002BC-B6A1-4AA5-BA2F-0D8955E031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34422" y="3626963"/>
            <a:ext cx="2180345" cy="153866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7FE257E-3CEB-45EF-9BD1-4CA406640F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6030" y="3678281"/>
            <a:ext cx="1510981" cy="16255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B66651-5B4B-453F-B878-FE9BF2A20B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0847" y="3476036"/>
            <a:ext cx="2364544" cy="203004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DB98015-F5A8-4D1C-B6DF-6E7ED0DA87C8}"/>
              </a:ext>
            </a:extLst>
          </p:cNvPr>
          <p:cNvSpPr txBox="1"/>
          <p:nvPr/>
        </p:nvSpPr>
        <p:spPr>
          <a:xfrm>
            <a:off x="2966616" y="258168"/>
            <a:ext cx="4933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Broadway" panose="04040905080B02020502" pitchFamily="82" charset="0"/>
              </a:rPr>
              <a:t>Qu’est-ce qui manque ?</a:t>
            </a:r>
          </a:p>
        </p:txBody>
      </p:sp>
    </p:spTree>
    <p:extLst>
      <p:ext uri="{BB962C8B-B14F-4D97-AF65-F5344CB8AC3E}">
        <p14:creationId xmlns:p14="http://schemas.microsoft.com/office/powerpoint/2010/main" val="186908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1040</Words>
  <Application>Microsoft Office PowerPoint</Application>
  <PresentationFormat>Widescreen</PresentationFormat>
  <Paragraphs>220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5</cp:revision>
  <dcterms:created xsi:type="dcterms:W3CDTF">2022-01-24T20:10:39Z</dcterms:created>
  <dcterms:modified xsi:type="dcterms:W3CDTF">2022-01-26T19:44:24Z</dcterms:modified>
</cp:coreProperties>
</file>