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35494"/>
    <a:srgbClr val="F651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71" autoAdjust="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1A79-730F-4F0C-9C4B-42D9B387B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7C0487-FED6-4A6B-A9B5-538451500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6944F5-1792-4FE8-B4E1-90615B5F2AC4}"/>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5" name="Footer Placeholder 4">
            <a:extLst>
              <a:ext uri="{FF2B5EF4-FFF2-40B4-BE49-F238E27FC236}">
                <a16:creationId xmlns:a16="http://schemas.microsoft.com/office/drawing/2014/main" id="{5AB9A54E-9D73-4E57-BAAC-ED14CAF661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2A955E-28A1-4792-800E-3AC302E0E78B}"/>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366701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C1F1-C8C2-406D-B461-519EBDC412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85E8AF-6BB8-498F-819E-F524EDC8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986C8-D221-4E95-8A6D-C2621ED9BCBF}"/>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5" name="Footer Placeholder 4">
            <a:extLst>
              <a:ext uri="{FF2B5EF4-FFF2-40B4-BE49-F238E27FC236}">
                <a16:creationId xmlns:a16="http://schemas.microsoft.com/office/drawing/2014/main" id="{0F989FBA-5B59-406F-9C94-96B2FE389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CC8C9-28A0-4FDB-9364-C1F248C32FF5}"/>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128983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A7609-E6CF-475F-AAF4-E6CB5E120F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2C188-38AC-4DCB-9CDC-3162827082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0AC154-A651-4D5C-94DE-3C1376F3D1C8}"/>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5" name="Footer Placeholder 4">
            <a:extLst>
              <a:ext uri="{FF2B5EF4-FFF2-40B4-BE49-F238E27FC236}">
                <a16:creationId xmlns:a16="http://schemas.microsoft.com/office/drawing/2014/main" id="{A78ECA4A-9DC4-4D63-80BF-7B766E2CC1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6BF65-B15A-4213-852F-CC9299100289}"/>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328926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268C-1950-4D3C-AB14-0AF8EC0A0C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980114-2B26-4B40-9F1B-22D4BC44D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3A35A-D093-4736-93F7-E1451EDCE298}"/>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5" name="Footer Placeholder 4">
            <a:extLst>
              <a:ext uri="{FF2B5EF4-FFF2-40B4-BE49-F238E27FC236}">
                <a16:creationId xmlns:a16="http://schemas.microsoft.com/office/drawing/2014/main" id="{BE59D31B-7724-427C-AEFF-3E6CA7B8BE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75E42C-35A9-4601-B2A5-F82570AE0D21}"/>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194936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554F-1C96-4636-B6C4-ED5F1212FC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367AF6-F53F-48E4-A3DB-8FD28E2EA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308EC-0200-4E39-B3C1-FE04C80AD997}"/>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5" name="Footer Placeholder 4">
            <a:extLst>
              <a:ext uri="{FF2B5EF4-FFF2-40B4-BE49-F238E27FC236}">
                <a16:creationId xmlns:a16="http://schemas.microsoft.com/office/drawing/2014/main" id="{E372E47D-612A-44DE-95C5-754647533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6561C1-6680-4C2F-804D-0E39D7E02752}"/>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144725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1557-8A18-44A0-9150-C0BBE1957D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3F0DD-320F-4F2D-8690-C11D5F685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A186D2-10FA-4B28-8A41-35A9A2188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AF9962-4904-45EF-9BAE-BAFD1BE5F3CD}"/>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6" name="Footer Placeholder 5">
            <a:extLst>
              <a:ext uri="{FF2B5EF4-FFF2-40B4-BE49-F238E27FC236}">
                <a16:creationId xmlns:a16="http://schemas.microsoft.com/office/drawing/2014/main" id="{FC5EE7AB-DF41-451D-8936-2AEEA45432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4DA8F2-98EE-4B10-9168-D9902FA644A6}"/>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407341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5B3A-DC22-4497-B108-EEFA37301B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ADC0D9-67A2-4CDC-A85F-261B75C1D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7963BB-9CFB-46D0-810F-1FCAD74165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816BE0-C449-4E0A-AB5F-12BD2F77C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2BE04-1C4B-4AA9-84A1-C22B6F27C9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FB93E7-A47A-4F46-8C7B-041D6FEF869B}"/>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8" name="Footer Placeholder 7">
            <a:extLst>
              <a:ext uri="{FF2B5EF4-FFF2-40B4-BE49-F238E27FC236}">
                <a16:creationId xmlns:a16="http://schemas.microsoft.com/office/drawing/2014/main" id="{0EE63F96-5495-4E8C-86CF-2CCE9AF0E6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E83788-AEF8-4DD8-AE0B-F02EDCE045E7}"/>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209358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6DDA-CBCE-43EA-829C-DAD5E3ABDD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BDEA14-4DAC-40BF-A635-E432DD124B6C}"/>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4" name="Footer Placeholder 3">
            <a:extLst>
              <a:ext uri="{FF2B5EF4-FFF2-40B4-BE49-F238E27FC236}">
                <a16:creationId xmlns:a16="http://schemas.microsoft.com/office/drawing/2014/main" id="{C4600065-1803-49BF-A276-4F67846824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15CC80-1EB0-47C2-A914-5A022C9325F6}"/>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16693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40102-49D5-4491-85AA-80756114E9CA}"/>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3" name="Footer Placeholder 2">
            <a:extLst>
              <a:ext uri="{FF2B5EF4-FFF2-40B4-BE49-F238E27FC236}">
                <a16:creationId xmlns:a16="http://schemas.microsoft.com/office/drawing/2014/main" id="{E405DF9C-82D1-473D-9CEB-7534FAECA2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42D78D-87EB-47D0-BFD1-4D7E77581347}"/>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100078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9780-EF23-4D1B-8442-72BD1D632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520F65-EE8B-43DC-BF0F-3EAC7F009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CE6458-F481-41C8-91C2-42CD21217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77A4C-D50E-4C95-BCF7-7DBE205ED3F9}"/>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6" name="Footer Placeholder 5">
            <a:extLst>
              <a:ext uri="{FF2B5EF4-FFF2-40B4-BE49-F238E27FC236}">
                <a16:creationId xmlns:a16="http://schemas.microsoft.com/office/drawing/2014/main" id="{84CE8050-18D6-4094-980E-B55FBDB18C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E80289-4AFB-438D-BB31-4DD567665350}"/>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307982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6A6A-8ADE-407E-90C3-EAC4DED61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4A3120-24CB-41EF-88FF-F8986358D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2E5CB9-2BDB-4DCF-9995-2587219DD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1C6F95-95B8-448E-89E4-597266AD829A}"/>
              </a:ext>
            </a:extLst>
          </p:cNvPr>
          <p:cNvSpPr>
            <a:spLocks noGrp="1"/>
          </p:cNvSpPr>
          <p:nvPr>
            <p:ph type="dt" sz="half" idx="10"/>
          </p:nvPr>
        </p:nvSpPr>
        <p:spPr/>
        <p:txBody>
          <a:bodyPr/>
          <a:lstStyle/>
          <a:p>
            <a:fld id="{A5ADE909-AC98-441C-B993-754418E05AAF}" type="datetimeFigureOut">
              <a:rPr lang="en-GB" smtClean="0"/>
              <a:t>26/08/2020</a:t>
            </a:fld>
            <a:endParaRPr lang="en-GB"/>
          </a:p>
        </p:txBody>
      </p:sp>
      <p:sp>
        <p:nvSpPr>
          <p:cNvPr id="6" name="Footer Placeholder 5">
            <a:extLst>
              <a:ext uri="{FF2B5EF4-FFF2-40B4-BE49-F238E27FC236}">
                <a16:creationId xmlns:a16="http://schemas.microsoft.com/office/drawing/2014/main" id="{D76CA021-A092-4F0C-9D13-FEA8F0F61B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787311-DD12-4605-A4F2-C0795D3CD341}"/>
              </a:ext>
            </a:extLst>
          </p:cNvPr>
          <p:cNvSpPr>
            <a:spLocks noGrp="1"/>
          </p:cNvSpPr>
          <p:nvPr>
            <p:ph type="sldNum" sz="quarter" idx="12"/>
          </p:nvPr>
        </p:nvSpPr>
        <p:spPr/>
        <p:txBody>
          <a:bodyPr/>
          <a:lstStyle/>
          <a:p>
            <a:fld id="{806E849E-BD48-450E-ACC3-B8FB0FB1E4A9}" type="slidenum">
              <a:rPr lang="en-GB" smtClean="0"/>
              <a:t>‹#›</a:t>
            </a:fld>
            <a:endParaRPr lang="en-GB"/>
          </a:p>
        </p:txBody>
      </p:sp>
    </p:spTree>
    <p:extLst>
      <p:ext uri="{BB962C8B-B14F-4D97-AF65-F5344CB8AC3E}">
        <p14:creationId xmlns:p14="http://schemas.microsoft.com/office/powerpoint/2010/main" val="350889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C7831-936F-45C6-9E3B-2B2B9A27F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B4FA9-305D-4902-88B7-8B9A4A990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48CDCC-AEB0-4252-946E-87D86E802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DE909-AC98-441C-B993-754418E05AAF}" type="datetimeFigureOut">
              <a:rPr lang="en-GB" smtClean="0"/>
              <a:t>26/08/2020</a:t>
            </a:fld>
            <a:endParaRPr lang="en-GB"/>
          </a:p>
        </p:txBody>
      </p:sp>
      <p:sp>
        <p:nvSpPr>
          <p:cNvPr id="5" name="Footer Placeholder 4">
            <a:extLst>
              <a:ext uri="{FF2B5EF4-FFF2-40B4-BE49-F238E27FC236}">
                <a16:creationId xmlns:a16="http://schemas.microsoft.com/office/drawing/2014/main" id="{05F18A84-5217-4564-8623-814239CF7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DAC1B6-D1EE-44D8-B9F8-FE909D45B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E849E-BD48-450E-ACC3-B8FB0FB1E4A9}" type="slidenum">
              <a:rPr lang="en-GB" smtClean="0"/>
              <a:t>‹#›</a:t>
            </a:fld>
            <a:endParaRPr lang="en-GB"/>
          </a:p>
        </p:txBody>
      </p:sp>
    </p:spTree>
    <p:extLst>
      <p:ext uri="{BB962C8B-B14F-4D97-AF65-F5344CB8AC3E}">
        <p14:creationId xmlns:p14="http://schemas.microsoft.com/office/powerpoint/2010/main" val="104610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istling with coffee">
            <a:extLst>
              <a:ext uri="{FF2B5EF4-FFF2-40B4-BE49-F238E27FC236}">
                <a16:creationId xmlns:a16="http://schemas.microsoft.com/office/drawing/2014/main" id="{AF504EB2-3AD7-43CA-BDF9-AD6399EEB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5112527-13F1-4E07-9878-3352BC6D6796}"/>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56D45D8-0596-405C-BECF-100A0A3B71E4}"/>
              </a:ext>
            </a:extLst>
          </p:cNvPr>
          <p:cNvSpPr txBox="1"/>
          <p:nvPr/>
        </p:nvSpPr>
        <p:spPr>
          <a:xfrm rot="16200000">
            <a:off x="-1701988"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Vocabulary</a:t>
            </a:r>
            <a:r>
              <a:rPr lang="en-GB" dirty="0"/>
              <a:t> </a:t>
            </a:r>
          </a:p>
        </p:txBody>
      </p:sp>
      <p:sp>
        <p:nvSpPr>
          <p:cNvPr id="7" name="TextBox 6">
            <a:extLst>
              <a:ext uri="{FF2B5EF4-FFF2-40B4-BE49-F238E27FC236}">
                <a16:creationId xmlns:a16="http://schemas.microsoft.com/office/drawing/2014/main" id="{1FCE4C98-72A5-48B1-AD84-7054DC84F16E}"/>
              </a:ext>
            </a:extLst>
          </p:cNvPr>
          <p:cNvSpPr txBox="1"/>
          <p:nvPr/>
        </p:nvSpPr>
        <p:spPr>
          <a:xfrm>
            <a:off x="6339192" y="1127701"/>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nieto</a:t>
            </a:r>
            <a:endParaRPr lang="en-GB"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95CCF9F0-539D-449C-B5E8-771D9D1C4AB5}"/>
              </a:ext>
            </a:extLst>
          </p:cNvPr>
          <p:cNvSpPr txBox="1"/>
          <p:nvPr/>
        </p:nvSpPr>
        <p:spPr>
          <a:xfrm>
            <a:off x="6332706" y="2830300"/>
            <a:ext cx="1511030" cy="374571"/>
          </a:xfrm>
          <a:prstGeom prst="roundRect">
            <a:avLst/>
          </a:prstGeom>
          <a:solidFill>
            <a:srgbClr val="435494"/>
          </a:solidFill>
          <a:ln>
            <a:solidFill>
              <a:srgbClr val="435494"/>
            </a:solidFill>
          </a:ln>
        </p:spPr>
        <p:txBody>
          <a:bodyPr wrap="square" rtlCol="0" anchor="ctr">
            <a:spAutoFit/>
          </a:bodyPr>
          <a:lstStyle/>
          <a:p>
            <a:pPr algn="ctr"/>
            <a:r>
              <a:rPr lang="en-GB" sz="1600" b="1" dirty="0" err="1">
                <a:solidFill>
                  <a:schemeClr val="bg1"/>
                </a:solidFill>
                <a:latin typeface="Century Gothic" panose="020B0502020202020204" pitchFamily="34" charset="0"/>
              </a:rPr>
              <a:t>perezoso</a:t>
            </a:r>
            <a:endParaRPr lang="en-GB" sz="1600" b="1"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50FB5100-FCAE-47E8-8D5F-C16B201D0B24}"/>
              </a:ext>
            </a:extLst>
          </p:cNvPr>
          <p:cNvSpPr txBox="1"/>
          <p:nvPr/>
        </p:nvSpPr>
        <p:spPr>
          <a:xfrm>
            <a:off x="3109608" y="1174440"/>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a:solidFill>
                  <a:schemeClr val="bg1"/>
                </a:solidFill>
                <a:latin typeface="Century Gothic" panose="020B0502020202020204" pitchFamily="34" charset="0"/>
              </a:rPr>
              <a:t>Me </a:t>
            </a:r>
            <a:r>
              <a:rPr lang="en-GB" b="1" dirty="0" err="1">
                <a:solidFill>
                  <a:schemeClr val="bg1"/>
                </a:solidFill>
                <a:latin typeface="Century Gothic" panose="020B0502020202020204" pitchFamily="34" charset="0"/>
              </a:rPr>
              <a:t>llevo</a:t>
            </a:r>
            <a:endParaRPr lang="en-GB" b="1"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7CFA54A0-BC24-489E-998F-A862EE064C64}"/>
              </a:ext>
            </a:extLst>
          </p:cNvPr>
          <p:cNvSpPr txBox="1"/>
          <p:nvPr/>
        </p:nvSpPr>
        <p:spPr>
          <a:xfrm>
            <a:off x="1451580" y="1174439"/>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a:solidFill>
                  <a:schemeClr val="bg1"/>
                </a:solidFill>
                <a:latin typeface="Century Gothic" panose="020B0502020202020204" pitchFamily="34" charset="0"/>
              </a:rPr>
              <a:t>alto</a:t>
            </a:r>
          </a:p>
        </p:txBody>
      </p:sp>
      <p:sp>
        <p:nvSpPr>
          <p:cNvPr id="31" name="TextBox 30">
            <a:extLst>
              <a:ext uri="{FF2B5EF4-FFF2-40B4-BE49-F238E27FC236}">
                <a16:creationId xmlns:a16="http://schemas.microsoft.com/office/drawing/2014/main" id="{1D06593F-8C99-43AB-AA58-CBE129354582}"/>
              </a:ext>
            </a:extLst>
          </p:cNvPr>
          <p:cNvSpPr txBox="1"/>
          <p:nvPr/>
        </p:nvSpPr>
        <p:spPr>
          <a:xfrm>
            <a:off x="3103122" y="2253413"/>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sobrina</a:t>
            </a:r>
            <a:endParaRPr lang="en-GB" b="1" dirty="0">
              <a:solidFill>
                <a:schemeClr val="bg1"/>
              </a:solidFill>
              <a:latin typeface="Century Gothic" panose="020B0502020202020204" pitchFamily="34" charset="0"/>
            </a:endParaRPr>
          </a:p>
        </p:txBody>
      </p:sp>
      <p:sp>
        <p:nvSpPr>
          <p:cNvPr id="32" name="TextBox 31">
            <a:extLst>
              <a:ext uri="{FF2B5EF4-FFF2-40B4-BE49-F238E27FC236}">
                <a16:creationId xmlns:a16="http://schemas.microsoft.com/office/drawing/2014/main" id="{EC00ED9A-2117-4E26-B7B6-984F570D4AD0}"/>
              </a:ext>
            </a:extLst>
          </p:cNvPr>
          <p:cNvSpPr txBox="1"/>
          <p:nvPr/>
        </p:nvSpPr>
        <p:spPr>
          <a:xfrm>
            <a:off x="4721157" y="1144990"/>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bisabuelo</a:t>
            </a:r>
            <a:endParaRPr lang="en-GB" b="1"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E1470F94-9630-452C-8FE9-CCAB85D4CD90}"/>
              </a:ext>
            </a:extLst>
          </p:cNvPr>
          <p:cNvSpPr txBox="1"/>
          <p:nvPr/>
        </p:nvSpPr>
        <p:spPr>
          <a:xfrm>
            <a:off x="3113954" y="2823587"/>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a:solidFill>
                  <a:schemeClr val="bg1"/>
                </a:solidFill>
                <a:latin typeface="Century Gothic" panose="020B0502020202020204" pitchFamily="34" charset="0"/>
              </a:rPr>
              <a:t>prima</a:t>
            </a:r>
          </a:p>
        </p:txBody>
      </p:sp>
      <p:sp>
        <p:nvSpPr>
          <p:cNvPr id="34" name="TextBox 33">
            <a:extLst>
              <a:ext uri="{FF2B5EF4-FFF2-40B4-BE49-F238E27FC236}">
                <a16:creationId xmlns:a16="http://schemas.microsoft.com/office/drawing/2014/main" id="{F06FEFF3-4BF0-4A46-810D-B668485E4B77}"/>
              </a:ext>
            </a:extLst>
          </p:cNvPr>
          <p:cNvSpPr txBox="1"/>
          <p:nvPr/>
        </p:nvSpPr>
        <p:spPr>
          <a:xfrm>
            <a:off x="4721157" y="2821177"/>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egoísta</a:t>
            </a:r>
            <a:endParaRPr lang="en-GB" b="1" dirty="0">
              <a:solidFill>
                <a:schemeClr val="bg1"/>
              </a:solidFill>
              <a:latin typeface="Century Gothic" panose="020B0502020202020204" pitchFamily="34" charset="0"/>
            </a:endParaRPr>
          </a:p>
        </p:txBody>
      </p:sp>
      <p:sp>
        <p:nvSpPr>
          <p:cNvPr id="35" name="TextBox 34">
            <a:extLst>
              <a:ext uri="{FF2B5EF4-FFF2-40B4-BE49-F238E27FC236}">
                <a16:creationId xmlns:a16="http://schemas.microsoft.com/office/drawing/2014/main" id="{D572FF34-98D7-411B-B769-EC3BE054D685}"/>
              </a:ext>
            </a:extLst>
          </p:cNvPr>
          <p:cNvSpPr txBox="1"/>
          <p:nvPr/>
        </p:nvSpPr>
        <p:spPr>
          <a:xfrm>
            <a:off x="1483967" y="1714222"/>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molesto</a:t>
            </a:r>
            <a:endParaRPr lang="en-GB" b="1"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AC92BC4B-9709-488B-BEA9-D9E8F7B004B7}"/>
              </a:ext>
            </a:extLst>
          </p:cNvPr>
          <p:cNvSpPr txBox="1"/>
          <p:nvPr/>
        </p:nvSpPr>
        <p:spPr>
          <a:xfrm>
            <a:off x="6332706" y="1706675"/>
            <a:ext cx="1511030" cy="413660"/>
          </a:xfrm>
          <a:prstGeom prst="roundRect">
            <a:avLst/>
          </a:prstGeom>
          <a:solidFill>
            <a:srgbClr val="435494"/>
          </a:solidFill>
          <a:ln>
            <a:solidFill>
              <a:srgbClr val="435494"/>
            </a:solidFill>
          </a:ln>
        </p:spPr>
        <p:txBody>
          <a:bodyPr wrap="square" rtlCol="0" anchor="ctr">
            <a:spAutoFit/>
          </a:bodyPr>
          <a:lstStyle/>
          <a:p>
            <a:pPr algn="ctr">
              <a:lnSpc>
                <a:spcPct val="150000"/>
              </a:lnSpc>
            </a:pPr>
            <a:r>
              <a:rPr lang="en-GB" sz="1400" b="1" dirty="0" err="1">
                <a:solidFill>
                  <a:schemeClr val="bg1"/>
                </a:solidFill>
                <a:latin typeface="Century Gothic" panose="020B0502020202020204" pitchFamily="34" charset="0"/>
              </a:rPr>
              <a:t>comprensivo</a:t>
            </a:r>
            <a:endParaRPr lang="en-GB" sz="1400" b="1"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9709D7C9-B96E-454A-B3C8-3E80E9912422}"/>
              </a:ext>
            </a:extLst>
          </p:cNvPr>
          <p:cNvSpPr txBox="1"/>
          <p:nvPr/>
        </p:nvSpPr>
        <p:spPr>
          <a:xfrm>
            <a:off x="1498059" y="2813274"/>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a:solidFill>
                  <a:schemeClr val="bg1"/>
                </a:solidFill>
                <a:latin typeface="Century Gothic" panose="020B0502020202020204" pitchFamily="34" charset="0"/>
              </a:rPr>
              <a:t>Me </a:t>
            </a:r>
            <a:r>
              <a:rPr lang="en-GB" b="1" dirty="0" err="1">
                <a:solidFill>
                  <a:schemeClr val="bg1"/>
                </a:solidFill>
                <a:latin typeface="Century Gothic" panose="020B0502020202020204" pitchFamily="34" charset="0"/>
              </a:rPr>
              <a:t>peleo</a:t>
            </a:r>
            <a:endParaRPr lang="en-GB" b="1" dirty="0">
              <a:solidFill>
                <a:schemeClr val="bg1"/>
              </a:solidFill>
              <a:latin typeface="Century Gothic" panose="020B0502020202020204" pitchFamily="34" charset="0"/>
            </a:endParaRPr>
          </a:p>
        </p:txBody>
      </p:sp>
      <p:sp>
        <p:nvSpPr>
          <p:cNvPr id="39" name="TextBox 38">
            <a:extLst>
              <a:ext uri="{FF2B5EF4-FFF2-40B4-BE49-F238E27FC236}">
                <a16:creationId xmlns:a16="http://schemas.microsoft.com/office/drawing/2014/main" id="{AA475DC0-3365-4CD7-830B-C4EDF74BDA70}"/>
              </a:ext>
            </a:extLst>
          </p:cNvPr>
          <p:cNvSpPr txBox="1"/>
          <p:nvPr/>
        </p:nvSpPr>
        <p:spPr>
          <a:xfrm>
            <a:off x="4721157" y="2267318"/>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a:solidFill>
                  <a:schemeClr val="bg1"/>
                </a:solidFill>
                <a:latin typeface="Century Gothic" panose="020B0502020202020204" pitchFamily="34" charset="0"/>
              </a:rPr>
              <a:t>Me </a:t>
            </a:r>
            <a:r>
              <a:rPr lang="en-GB" b="1" dirty="0" err="1">
                <a:solidFill>
                  <a:schemeClr val="bg1"/>
                </a:solidFill>
                <a:latin typeface="Century Gothic" panose="020B0502020202020204" pitchFamily="34" charset="0"/>
              </a:rPr>
              <a:t>ayuda</a:t>
            </a:r>
            <a:endParaRPr lang="en-GB" b="1" dirty="0">
              <a:solidFill>
                <a:schemeClr val="bg1"/>
              </a:solidFill>
              <a:latin typeface="Century Gothic" panose="020B0502020202020204" pitchFamily="34" charset="0"/>
            </a:endParaRPr>
          </a:p>
        </p:txBody>
      </p:sp>
      <p:sp>
        <p:nvSpPr>
          <p:cNvPr id="40" name="TextBox 39">
            <a:extLst>
              <a:ext uri="{FF2B5EF4-FFF2-40B4-BE49-F238E27FC236}">
                <a16:creationId xmlns:a16="http://schemas.microsoft.com/office/drawing/2014/main" id="{0BCF8426-2D5A-4A47-9502-938F3CEC2FFE}"/>
              </a:ext>
            </a:extLst>
          </p:cNvPr>
          <p:cNvSpPr txBox="1"/>
          <p:nvPr/>
        </p:nvSpPr>
        <p:spPr>
          <a:xfrm>
            <a:off x="1498059" y="2280774"/>
            <a:ext cx="1511030" cy="374571"/>
          </a:xfrm>
          <a:prstGeom prst="roundRect">
            <a:avLst/>
          </a:prstGeom>
          <a:solidFill>
            <a:srgbClr val="435494"/>
          </a:solidFill>
          <a:ln>
            <a:solidFill>
              <a:srgbClr val="435494"/>
            </a:solidFill>
          </a:ln>
        </p:spPr>
        <p:txBody>
          <a:bodyPr wrap="square" rtlCol="0" anchor="ctr">
            <a:spAutoFit/>
          </a:bodyPr>
          <a:lstStyle/>
          <a:p>
            <a:pPr algn="ctr"/>
            <a:r>
              <a:rPr lang="en-GB" sz="1600" b="1" dirty="0">
                <a:solidFill>
                  <a:schemeClr val="bg1"/>
                </a:solidFill>
                <a:latin typeface="Century Gothic" panose="020B0502020202020204" pitchFamily="34" charset="0"/>
              </a:rPr>
              <a:t>Me </a:t>
            </a:r>
            <a:r>
              <a:rPr lang="en-GB" sz="1600" b="1" dirty="0" err="1">
                <a:solidFill>
                  <a:schemeClr val="bg1"/>
                </a:solidFill>
                <a:latin typeface="Century Gothic" panose="020B0502020202020204" pitchFamily="34" charset="0"/>
              </a:rPr>
              <a:t>escucha</a:t>
            </a:r>
            <a:endParaRPr lang="en-GB" sz="1600" b="1" dirty="0">
              <a:solidFill>
                <a:schemeClr val="bg1"/>
              </a:solidFill>
              <a:latin typeface="Century Gothic" panose="020B0502020202020204" pitchFamily="34" charset="0"/>
            </a:endParaRPr>
          </a:p>
        </p:txBody>
      </p:sp>
      <p:sp>
        <p:nvSpPr>
          <p:cNvPr id="41" name="TextBox 40">
            <a:extLst>
              <a:ext uri="{FF2B5EF4-FFF2-40B4-BE49-F238E27FC236}">
                <a16:creationId xmlns:a16="http://schemas.microsoft.com/office/drawing/2014/main" id="{1F918BC1-F181-4BC5-9E2C-3D398310A5AB}"/>
              </a:ext>
            </a:extLst>
          </p:cNvPr>
          <p:cNvSpPr txBox="1"/>
          <p:nvPr/>
        </p:nvSpPr>
        <p:spPr>
          <a:xfrm>
            <a:off x="3109608" y="1709194"/>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moreno</a:t>
            </a:r>
            <a:endParaRPr lang="en-GB" b="1" dirty="0">
              <a:solidFill>
                <a:schemeClr val="bg1"/>
              </a:solidFill>
              <a:latin typeface="Century Gothic" panose="020B0502020202020204" pitchFamily="34" charset="0"/>
            </a:endParaRPr>
          </a:p>
        </p:txBody>
      </p:sp>
      <p:sp>
        <p:nvSpPr>
          <p:cNvPr id="42" name="TextBox 41">
            <a:extLst>
              <a:ext uri="{FF2B5EF4-FFF2-40B4-BE49-F238E27FC236}">
                <a16:creationId xmlns:a16="http://schemas.microsoft.com/office/drawing/2014/main" id="{1D3BEAD0-BD39-486A-9932-A1F73CDDCE0C}"/>
              </a:ext>
            </a:extLst>
          </p:cNvPr>
          <p:cNvSpPr txBox="1"/>
          <p:nvPr/>
        </p:nvSpPr>
        <p:spPr>
          <a:xfrm>
            <a:off x="6339192" y="2280774"/>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calvo</a:t>
            </a:r>
            <a:endParaRPr lang="en-GB" b="1" dirty="0">
              <a:solidFill>
                <a:schemeClr val="bg1"/>
              </a:solidFill>
              <a:latin typeface="Century Gothic" panose="020B0502020202020204" pitchFamily="34" charset="0"/>
            </a:endParaRPr>
          </a:p>
        </p:txBody>
      </p:sp>
      <p:sp>
        <p:nvSpPr>
          <p:cNvPr id="43" name="TextBox 42">
            <a:extLst>
              <a:ext uri="{FF2B5EF4-FFF2-40B4-BE49-F238E27FC236}">
                <a16:creationId xmlns:a16="http://schemas.microsoft.com/office/drawing/2014/main" id="{2131447C-6624-4C9F-B697-2E73E5504787}"/>
              </a:ext>
            </a:extLst>
          </p:cNvPr>
          <p:cNvSpPr txBox="1"/>
          <p:nvPr/>
        </p:nvSpPr>
        <p:spPr>
          <a:xfrm>
            <a:off x="4735249" y="1693079"/>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gorda</a:t>
            </a:r>
            <a:endParaRPr lang="en-GB" b="1" dirty="0">
              <a:solidFill>
                <a:schemeClr val="bg1"/>
              </a:solidFill>
              <a:latin typeface="Century Gothic" panose="020B0502020202020204" pitchFamily="34" charset="0"/>
            </a:endParaRPr>
          </a:p>
        </p:txBody>
      </p:sp>
      <p:sp>
        <p:nvSpPr>
          <p:cNvPr id="45" name="TextBox 44">
            <a:extLst>
              <a:ext uri="{FF2B5EF4-FFF2-40B4-BE49-F238E27FC236}">
                <a16:creationId xmlns:a16="http://schemas.microsoft.com/office/drawing/2014/main" id="{18216198-952B-4019-BE84-B6A65D420428}"/>
              </a:ext>
            </a:extLst>
          </p:cNvPr>
          <p:cNvSpPr txBox="1"/>
          <p:nvPr/>
        </p:nvSpPr>
        <p:spPr>
          <a:xfrm>
            <a:off x="1498059" y="3923438"/>
            <a:ext cx="1511030" cy="408623"/>
          </a:xfrm>
          <a:prstGeom prst="roundRect">
            <a:avLst/>
          </a:prstGeom>
          <a:solidFill>
            <a:srgbClr val="FF0066"/>
          </a:solidFill>
          <a:ln>
            <a:noFill/>
          </a:ln>
        </p:spPr>
        <p:txBody>
          <a:bodyPr wrap="square" rtlCol="0" anchor="ctr">
            <a:spAutoFit/>
          </a:bodyPr>
          <a:lstStyle/>
          <a:p>
            <a:pPr algn="ctr"/>
            <a:r>
              <a:rPr lang="en-GB" b="1" dirty="0" err="1">
                <a:solidFill>
                  <a:schemeClr val="bg1"/>
                </a:solidFill>
                <a:latin typeface="Century Gothic" panose="020B0502020202020204" pitchFamily="34" charset="0"/>
              </a:rPr>
              <a:t>nieto</a:t>
            </a:r>
            <a:endParaRPr lang="en-GB" b="1" dirty="0">
              <a:solidFill>
                <a:schemeClr val="bg1"/>
              </a:solidFill>
              <a:latin typeface="Century Gothic" panose="020B0502020202020204" pitchFamily="34" charset="0"/>
            </a:endParaRPr>
          </a:p>
        </p:txBody>
      </p:sp>
      <p:sp>
        <p:nvSpPr>
          <p:cNvPr id="46" name="TextBox 45">
            <a:extLst>
              <a:ext uri="{FF2B5EF4-FFF2-40B4-BE49-F238E27FC236}">
                <a16:creationId xmlns:a16="http://schemas.microsoft.com/office/drawing/2014/main" id="{7CF067BC-4E63-4157-8EFD-3ACD4DC593FD}"/>
              </a:ext>
            </a:extLst>
          </p:cNvPr>
          <p:cNvSpPr txBox="1"/>
          <p:nvPr/>
        </p:nvSpPr>
        <p:spPr>
          <a:xfrm>
            <a:off x="1498059" y="4498587"/>
            <a:ext cx="1511030" cy="374571"/>
          </a:xfrm>
          <a:prstGeom prst="roundRect">
            <a:avLst/>
          </a:prstGeom>
          <a:solidFill>
            <a:srgbClr val="F6510A"/>
          </a:solidFill>
          <a:ln>
            <a:noFill/>
          </a:ln>
        </p:spPr>
        <p:txBody>
          <a:bodyPr wrap="square" rtlCol="0" anchor="ctr">
            <a:spAutoFit/>
          </a:bodyPr>
          <a:lstStyle/>
          <a:p>
            <a:pPr algn="ctr"/>
            <a:r>
              <a:rPr lang="en-GB" sz="1600" b="1" dirty="0" err="1">
                <a:solidFill>
                  <a:schemeClr val="bg1"/>
                </a:solidFill>
                <a:latin typeface="Century Gothic" panose="020B0502020202020204" pitchFamily="34" charset="0"/>
              </a:rPr>
              <a:t>perezoso</a:t>
            </a:r>
            <a:endParaRPr lang="en-GB" sz="1600" b="1" dirty="0">
              <a:solidFill>
                <a:schemeClr val="bg1"/>
              </a:solidFill>
              <a:latin typeface="Century Gothic" panose="020B0502020202020204" pitchFamily="34" charset="0"/>
            </a:endParaRPr>
          </a:p>
        </p:txBody>
      </p:sp>
      <p:sp>
        <p:nvSpPr>
          <p:cNvPr id="47" name="TextBox 46">
            <a:extLst>
              <a:ext uri="{FF2B5EF4-FFF2-40B4-BE49-F238E27FC236}">
                <a16:creationId xmlns:a16="http://schemas.microsoft.com/office/drawing/2014/main" id="{044997DE-7E3D-4C46-BA49-A720F2228385}"/>
              </a:ext>
            </a:extLst>
          </p:cNvPr>
          <p:cNvSpPr txBox="1"/>
          <p:nvPr/>
        </p:nvSpPr>
        <p:spPr>
          <a:xfrm>
            <a:off x="1491573" y="5039684"/>
            <a:ext cx="1511030" cy="408623"/>
          </a:xfrm>
          <a:prstGeom prst="roundRect">
            <a:avLst/>
          </a:prstGeom>
          <a:solidFill>
            <a:srgbClr val="00B050"/>
          </a:solidFill>
          <a:ln>
            <a:noFill/>
          </a:ln>
        </p:spPr>
        <p:txBody>
          <a:bodyPr wrap="square" rtlCol="0" anchor="ctr">
            <a:spAutoFit/>
          </a:bodyPr>
          <a:lstStyle/>
          <a:p>
            <a:pPr algn="ctr"/>
            <a:r>
              <a:rPr lang="en-GB" b="1" dirty="0">
                <a:solidFill>
                  <a:schemeClr val="bg1"/>
                </a:solidFill>
                <a:latin typeface="Century Gothic" panose="020B0502020202020204" pitchFamily="34" charset="0"/>
              </a:rPr>
              <a:t>Me </a:t>
            </a:r>
            <a:r>
              <a:rPr lang="en-GB" b="1" dirty="0" err="1">
                <a:solidFill>
                  <a:schemeClr val="bg1"/>
                </a:solidFill>
                <a:latin typeface="Century Gothic" panose="020B0502020202020204" pitchFamily="34" charset="0"/>
              </a:rPr>
              <a:t>llevo</a:t>
            </a:r>
            <a:endParaRPr lang="en-GB" b="1" dirty="0">
              <a:solidFill>
                <a:schemeClr val="bg1"/>
              </a:solidFill>
              <a:latin typeface="Century Gothic" panose="020B0502020202020204" pitchFamily="34" charset="0"/>
            </a:endParaRPr>
          </a:p>
        </p:txBody>
      </p:sp>
      <p:sp>
        <p:nvSpPr>
          <p:cNvPr id="48" name="TextBox 47">
            <a:extLst>
              <a:ext uri="{FF2B5EF4-FFF2-40B4-BE49-F238E27FC236}">
                <a16:creationId xmlns:a16="http://schemas.microsoft.com/office/drawing/2014/main" id="{A5627179-E632-4CB7-ADE0-C371C5634C82}"/>
              </a:ext>
            </a:extLst>
          </p:cNvPr>
          <p:cNvSpPr txBox="1"/>
          <p:nvPr/>
        </p:nvSpPr>
        <p:spPr>
          <a:xfrm>
            <a:off x="1498059" y="5597807"/>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a:solidFill>
                  <a:schemeClr val="bg1"/>
                </a:solidFill>
                <a:latin typeface="Century Gothic" panose="020B0502020202020204" pitchFamily="34" charset="0"/>
              </a:rPr>
              <a:t>alto</a:t>
            </a:r>
          </a:p>
        </p:txBody>
      </p:sp>
      <p:sp>
        <p:nvSpPr>
          <p:cNvPr id="49" name="TextBox 48">
            <a:extLst>
              <a:ext uri="{FF2B5EF4-FFF2-40B4-BE49-F238E27FC236}">
                <a16:creationId xmlns:a16="http://schemas.microsoft.com/office/drawing/2014/main" id="{993C9EBA-EF0F-46F2-AA4F-FC078A75BD2E}"/>
              </a:ext>
            </a:extLst>
          </p:cNvPr>
          <p:cNvSpPr txBox="1"/>
          <p:nvPr/>
        </p:nvSpPr>
        <p:spPr>
          <a:xfrm>
            <a:off x="3109608" y="3923437"/>
            <a:ext cx="1511030" cy="408623"/>
          </a:xfrm>
          <a:prstGeom prst="roundRect">
            <a:avLst/>
          </a:prstGeom>
          <a:solidFill>
            <a:srgbClr val="FF0066"/>
          </a:solidFill>
          <a:ln>
            <a:noFill/>
          </a:ln>
        </p:spPr>
        <p:txBody>
          <a:bodyPr wrap="square" rtlCol="0" anchor="ctr">
            <a:spAutoFit/>
          </a:bodyPr>
          <a:lstStyle/>
          <a:p>
            <a:pPr algn="ctr"/>
            <a:r>
              <a:rPr lang="en-GB" b="1" dirty="0" err="1">
                <a:solidFill>
                  <a:schemeClr val="bg1"/>
                </a:solidFill>
                <a:latin typeface="Century Gothic" panose="020B0502020202020204" pitchFamily="34" charset="0"/>
              </a:rPr>
              <a:t>sobrina</a:t>
            </a:r>
            <a:endParaRPr lang="en-GB" b="1" dirty="0">
              <a:solidFill>
                <a:schemeClr val="bg1"/>
              </a:solidFill>
              <a:latin typeface="Century Gothic" panose="020B0502020202020204" pitchFamily="34" charset="0"/>
            </a:endParaRPr>
          </a:p>
        </p:txBody>
      </p:sp>
      <p:sp>
        <p:nvSpPr>
          <p:cNvPr id="50" name="TextBox 49">
            <a:extLst>
              <a:ext uri="{FF2B5EF4-FFF2-40B4-BE49-F238E27FC236}">
                <a16:creationId xmlns:a16="http://schemas.microsoft.com/office/drawing/2014/main" id="{9040F8DE-CACC-4338-93AE-9B98C737BB45}"/>
              </a:ext>
            </a:extLst>
          </p:cNvPr>
          <p:cNvSpPr txBox="1"/>
          <p:nvPr/>
        </p:nvSpPr>
        <p:spPr>
          <a:xfrm>
            <a:off x="4721157" y="3917355"/>
            <a:ext cx="1511030" cy="408623"/>
          </a:xfrm>
          <a:prstGeom prst="roundRect">
            <a:avLst/>
          </a:prstGeom>
          <a:solidFill>
            <a:srgbClr val="FF0066"/>
          </a:solidFill>
          <a:ln>
            <a:noFill/>
          </a:ln>
        </p:spPr>
        <p:txBody>
          <a:bodyPr wrap="square" rtlCol="0" anchor="ctr">
            <a:spAutoFit/>
          </a:bodyPr>
          <a:lstStyle/>
          <a:p>
            <a:pPr algn="ctr"/>
            <a:r>
              <a:rPr lang="en-GB" b="1" dirty="0" err="1">
                <a:solidFill>
                  <a:schemeClr val="bg1"/>
                </a:solidFill>
                <a:latin typeface="Century Gothic" panose="020B0502020202020204" pitchFamily="34" charset="0"/>
              </a:rPr>
              <a:t>bisabuelo</a:t>
            </a:r>
            <a:endParaRPr lang="en-GB" b="1" dirty="0">
              <a:solidFill>
                <a:schemeClr val="bg1"/>
              </a:solidFill>
              <a:latin typeface="Century Gothic" panose="020B0502020202020204" pitchFamily="34" charset="0"/>
            </a:endParaRPr>
          </a:p>
        </p:txBody>
      </p:sp>
      <p:sp>
        <p:nvSpPr>
          <p:cNvPr id="51" name="TextBox 50">
            <a:extLst>
              <a:ext uri="{FF2B5EF4-FFF2-40B4-BE49-F238E27FC236}">
                <a16:creationId xmlns:a16="http://schemas.microsoft.com/office/drawing/2014/main" id="{53023DDF-F8FA-4724-B3C8-3D5D79962CCE}"/>
              </a:ext>
            </a:extLst>
          </p:cNvPr>
          <p:cNvSpPr txBox="1"/>
          <p:nvPr/>
        </p:nvSpPr>
        <p:spPr>
          <a:xfrm>
            <a:off x="6332706" y="3917354"/>
            <a:ext cx="1511030" cy="408623"/>
          </a:xfrm>
          <a:prstGeom prst="roundRect">
            <a:avLst/>
          </a:prstGeom>
          <a:solidFill>
            <a:srgbClr val="FF0066"/>
          </a:solidFill>
          <a:ln>
            <a:noFill/>
          </a:ln>
        </p:spPr>
        <p:txBody>
          <a:bodyPr wrap="square" rtlCol="0" anchor="ctr">
            <a:spAutoFit/>
          </a:bodyPr>
          <a:lstStyle/>
          <a:p>
            <a:pPr algn="ctr"/>
            <a:r>
              <a:rPr lang="en-GB" b="1" dirty="0">
                <a:solidFill>
                  <a:schemeClr val="bg1"/>
                </a:solidFill>
                <a:latin typeface="Century Gothic" panose="020B0502020202020204" pitchFamily="34" charset="0"/>
              </a:rPr>
              <a:t>prima</a:t>
            </a:r>
          </a:p>
        </p:txBody>
      </p:sp>
      <p:sp>
        <p:nvSpPr>
          <p:cNvPr id="52" name="TextBox 51">
            <a:extLst>
              <a:ext uri="{FF2B5EF4-FFF2-40B4-BE49-F238E27FC236}">
                <a16:creationId xmlns:a16="http://schemas.microsoft.com/office/drawing/2014/main" id="{DA32C4C9-0618-47C5-B9B2-6775BC711BED}"/>
              </a:ext>
            </a:extLst>
          </p:cNvPr>
          <p:cNvSpPr txBox="1"/>
          <p:nvPr/>
        </p:nvSpPr>
        <p:spPr>
          <a:xfrm>
            <a:off x="3109608" y="4481559"/>
            <a:ext cx="1511030" cy="408623"/>
          </a:xfrm>
          <a:prstGeom prst="roundRect">
            <a:avLst/>
          </a:prstGeom>
          <a:solidFill>
            <a:srgbClr val="F6510A"/>
          </a:solidFill>
          <a:ln>
            <a:noFill/>
          </a:ln>
        </p:spPr>
        <p:txBody>
          <a:bodyPr wrap="square" rtlCol="0" anchor="ctr">
            <a:spAutoFit/>
          </a:bodyPr>
          <a:lstStyle/>
          <a:p>
            <a:pPr algn="ctr"/>
            <a:r>
              <a:rPr lang="en-GB" b="1" dirty="0" err="1">
                <a:solidFill>
                  <a:schemeClr val="bg1"/>
                </a:solidFill>
                <a:latin typeface="Century Gothic" panose="020B0502020202020204" pitchFamily="34" charset="0"/>
              </a:rPr>
              <a:t>egoísta</a:t>
            </a:r>
            <a:endParaRPr lang="en-GB" b="1" dirty="0">
              <a:solidFill>
                <a:schemeClr val="bg1"/>
              </a:solidFill>
              <a:latin typeface="Century Gothic" panose="020B0502020202020204" pitchFamily="34" charset="0"/>
            </a:endParaRPr>
          </a:p>
        </p:txBody>
      </p:sp>
      <p:sp>
        <p:nvSpPr>
          <p:cNvPr id="53" name="TextBox 52">
            <a:extLst>
              <a:ext uri="{FF2B5EF4-FFF2-40B4-BE49-F238E27FC236}">
                <a16:creationId xmlns:a16="http://schemas.microsoft.com/office/drawing/2014/main" id="{7367C047-02DC-45B5-9E5A-B48DB4B0802F}"/>
              </a:ext>
            </a:extLst>
          </p:cNvPr>
          <p:cNvSpPr txBox="1"/>
          <p:nvPr/>
        </p:nvSpPr>
        <p:spPr>
          <a:xfrm>
            <a:off x="4721157" y="4481559"/>
            <a:ext cx="1511030" cy="408623"/>
          </a:xfrm>
          <a:prstGeom prst="roundRect">
            <a:avLst/>
          </a:prstGeom>
          <a:solidFill>
            <a:srgbClr val="F6510A"/>
          </a:solidFill>
          <a:ln>
            <a:noFill/>
          </a:ln>
        </p:spPr>
        <p:txBody>
          <a:bodyPr wrap="square" rtlCol="0" anchor="ctr">
            <a:spAutoFit/>
          </a:bodyPr>
          <a:lstStyle/>
          <a:p>
            <a:pPr algn="ctr"/>
            <a:r>
              <a:rPr lang="en-GB" b="1" dirty="0" err="1">
                <a:solidFill>
                  <a:schemeClr val="bg1"/>
                </a:solidFill>
                <a:latin typeface="Century Gothic" panose="020B0502020202020204" pitchFamily="34" charset="0"/>
              </a:rPr>
              <a:t>molesto</a:t>
            </a:r>
            <a:endParaRPr lang="en-GB" b="1" dirty="0">
              <a:solidFill>
                <a:schemeClr val="bg1"/>
              </a:solidFill>
              <a:latin typeface="Century Gothic" panose="020B0502020202020204" pitchFamily="34" charset="0"/>
            </a:endParaRPr>
          </a:p>
        </p:txBody>
      </p:sp>
      <p:sp>
        <p:nvSpPr>
          <p:cNvPr id="54" name="TextBox 53">
            <a:extLst>
              <a:ext uri="{FF2B5EF4-FFF2-40B4-BE49-F238E27FC236}">
                <a16:creationId xmlns:a16="http://schemas.microsoft.com/office/drawing/2014/main" id="{59A96F44-D6CB-41CE-BD64-884A8C0FBA83}"/>
              </a:ext>
            </a:extLst>
          </p:cNvPr>
          <p:cNvSpPr txBox="1"/>
          <p:nvPr/>
        </p:nvSpPr>
        <p:spPr>
          <a:xfrm>
            <a:off x="6332706" y="4479040"/>
            <a:ext cx="1511030" cy="413660"/>
          </a:xfrm>
          <a:prstGeom prst="roundRect">
            <a:avLst/>
          </a:prstGeom>
          <a:solidFill>
            <a:srgbClr val="F6510A"/>
          </a:solidFill>
          <a:ln>
            <a:noFill/>
          </a:ln>
        </p:spPr>
        <p:txBody>
          <a:bodyPr wrap="square" rtlCol="0" anchor="ctr">
            <a:spAutoFit/>
          </a:bodyPr>
          <a:lstStyle/>
          <a:p>
            <a:pPr algn="ctr">
              <a:lnSpc>
                <a:spcPct val="150000"/>
              </a:lnSpc>
            </a:pPr>
            <a:r>
              <a:rPr lang="en-GB" sz="1400" b="1" dirty="0" err="1">
                <a:solidFill>
                  <a:schemeClr val="bg1"/>
                </a:solidFill>
                <a:latin typeface="Century Gothic" panose="020B0502020202020204" pitchFamily="34" charset="0"/>
              </a:rPr>
              <a:t>comprensivo</a:t>
            </a:r>
            <a:endParaRPr lang="en-GB" sz="1400" b="1" dirty="0">
              <a:solidFill>
                <a:schemeClr val="bg1"/>
              </a:solidFill>
              <a:latin typeface="Century Gothic" panose="020B0502020202020204" pitchFamily="34" charset="0"/>
            </a:endParaRPr>
          </a:p>
        </p:txBody>
      </p:sp>
      <p:sp>
        <p:nvSpPr>
          <p:cNvPr id="55" name="TextBox 54">
            <a:extLst>
              <a:ext uri="{FF2B5EF4-FFF2-40B4-BE49-F238E27FC236}">
                <a16:creationId xmlns:a16="http://schemas.microsoft.com/office/drawing/2014/main" id="{C7297599-B927-4E3C-97C1-1356CF24CDC0}"/>
              </a:ext>
            </a:extLst>
          </p:cNvPr>
          <p:cNvSpPr txBox="1"/>
          <p:nvPr/>
        </p:nvSpPr>
        <p:spPr>
          <a:xfrm>
            <a:off x="3109608" y="5039684"/>
            <a:ext cx="1511030" cy="408623"/>
          </a:xfrm>
          <a:prstGeom prst="roundRect">
            <a:avLst/>
          </a:prstGeom>
          <a:solidFill>
            <a:srgbClr val="00B050"/>
          </a:solidFill>
          <a:ln>
            <a:noFill/>
          </a:ln>
        </p:spPr>
        <p:txBody>
          <a:bodyPr wrap="square" rtlCol="0" anchor="ctr">
            <a:spAutoFit/>
          </a:bodyPr>
          <a:lstStyle/>
          <a:p>
            <a:pPr algn="ctr"/>
            <a:r>
              <a:rPr lang="en-GB" b="1" dirty="0">
                <a:solidFill>
                  <a:schemeClr val="bg1"/>
                </a:solidFill>
                <a:latin typeface="Century Gothic" panose="020B0502020202020204" pitchFamily="34" charset="0"/>
              </a:rPr>
              <a:t>Me </a:t>
            </a:r>
            <a:r>
              <a:rPr lang="en-GB" b="1" dirty="0" err="1">
                <a:solidFill>
                  <a:schemeClr val="bg1"/>
                </a:solidFill>
                <a:latin typeface="Century Gothic" panose="020B0502020202020204" pitchFamily="34" charset="0"/>
              </a:rPr>
              <a:t>peleo</a:t>
            </a:r>
            <a:endParaRPr lang="en-GB" b="1" dirty="0">
              <a:solidFill>
                <a:schemeClr val="bg1"/>
              </a:solidFill>
              <a:latin typeface="Century Gothic" panose="020B0502020202020204" pitchFamily="34" charset="0"/>
            </a:endParaRPr>
          </a:p>
        </p:txBody>
      </p:sp>
      <p:sp>
        <p:nvSpPr>
          <p:cNvPr id="56" name="TextBox 55">
            <a:extLst>
              <a:ext uri="{FF2B5EF4-FFF2-40B4-BE49-F238E27FC236}">
                <a16:creationId xmlns:a16="http://schemas.microsoft.com/office/drawing/2014/main" id="{005A17B5-2367-4F9C-9653-5F55FFFB1668}"/>
              </a:ext>
            </a:extLst>
          </p:cNvPr>
          <p:cNvSpPr txBox="1"/>
          <p:nvPr/>
        </p:nvSpPr>
        <p:spPr>
          <a:xfrm>
            <a:off x="4721157" y="5039683"/>
            <a:ext cx="1511030" cy="408623"/>
          </a:xfrm>
          <a:prstGeom prst="roundRect">
            <a:avLst/>
          </a:prstGeom>
          <a:solidFill>
            <a:srgbClr val="00B050"/>
          </a:solidFill>
          <a:ln>
            <a:noFill/>
          </a:ln>
        </p:spPr>
        <p:txBody>
          <a:bodyPr wrap="square" rtlCol="0" anchor="ctr">
            <a:spAutoFit/>
          </a:bodyPr>
          <a:lstStyle/>
          <a:p>
            <a:pPr algn="ctr"/>
            <a:r>
              <a:rPr lang="en-GB" b="1" dirty="0">
                <a:solidFill>
                  <a:schemeClr val="bg1"/>
                </a:solidFill>
                <a:latin typeface="Century Gothic" panose="020B0502020202020204" pitchFamily="34" charset="0"/>
              </a:rPr>
              <a:t>Me </a:t>
            </a:r>
            <a:r>
              <a:rPr lang="en-GB" b="1" dirty="0" err="1">
                <a:solidFill>
                  <a:schemeClr val="bg1"/>
                </a:solidFill>
                <a:latin typeface="Century Gothic" panose="020B0502020202020204" pitchFamily="34" charset="0"/>
              </a:rPr>
              <a:t>ayuda</a:t>
            </a:r>
            <a:endParaRPr lang="en-GB" b="1" dirty="0">
              <a:solidFill>
                <a:schemeClr val="bg1"/>
              </a:solidFill>
              <a:latin typeface="Century Gothic" panose="020B0502020202020204" pitchFamily="34" charset="0"/>
            </a:endParaRPr>
          </a:p>
        </p:txBody>
      </p:sp>
      <p:sp>
        <p:nvSpPr>
          <p:cNvPr id="57" name="TextBox 56">
            <a:extLst>
              <a:ext uri="{FF2B5EF4-FFF2-40B4-BE49-F238E27FC236}">
                <a16:creationId xmlns:a16="http://schemas.microsoft.com/office/drawing/2014/main" id="{59AB1CDB-6949-40BC-A1DC-55870EA7600D}"/>
              </a:ext>
            </a:extLst>
          </p:cNvPr>
          <p:cNvSpPr txBox="1"/>
          <p:nvPr/>
        </p:nvSpPr>
        <p:spPr>
          <a:xfrm>
            <a:off x="6332706" y="5056709"/>
            <a:ext cx="1511030" cy="374571"/>
          </a:xfrm>
          <a:prstGeom prst="roundRect">
            <a:avLst/>
          </a:prstGeom>
          <a:solidFill>
            <a:srgbClr val="00B050"/>
          </a:solidFill>
          <a:ln>
            <a:noFill/>
          </a:ln>
        </p:spPr>
        <p:txBody>
          <a:bodyPr wrap="square" rtlCol="0" anchor="ctr">
            <a:spAutoFit/>
          </a:bodyPr>
          <a:lstStyle/>
          <a:p>
            <a:pPr algn="ctr"/>
            <a:r>
              <a:rPr lang="en-GB" sz="1600" b="1" dirty="0">
                <a:solidFill>
                  <a:schemeClr val="bg1"/>
                </a:solidFill>
                <a:latin typeface="Century Gothic" panose="020B0502020202020204" pitchFamily="34" charset="0"/>
              </a:rPr>
              <a:t>Me </a:t>
            </a:r>
            <a:r>
              <a:rPr lang="en-GB" sz="1600" b="1" dirty="0" err="1">
                <a:solidFill>
                  <a:schemeClr val="bg1"/>
                </a:solidFill>
                <a:latin typeface="Century Gothic" panose="020B0502020202020204" pitchFamily="34" charset="0"/>
              </a:rPr>
              <a:t>escucha</a:t>
            </a:r>
            <a:endParaRPr lang="en-GB" sz="1600" b="1" dirty="0">
              <a:solidFill>
                <a:schemeClr val="bg1"/>
              </a:solidFill>
              <a:latin typeface="Century Gothic" panose="020B0502020202020204" pitchFamily="34" charset="0"/>
            </a:endParaRPr>
          </a:p>
        </p:txBody>
      </p:sp>
      <p:sp>
        <p:nvSpPr>
          <p:cNvPr id="58" name="TextBox 57">
            <a:extLst>
              <a:ext uri="{FF2B5EF4-FFF2-40B4-BE49-F238E27FC236}">
                <a16:creationId xmlns:a16="http://schemas.microsoft.com/office/drawing/2014/main" id="{86A347B5-4CB4-423D-A764-5F1419CF6C31}"/>
              </a:ext>
            </a:extLst>
          </p:cNvPr>
          <p:cNvSpPr txBox="1"/>
          <p:nvPr/>
        </p:nvSpPr>
        <p:spPr>
          <a:xfrm>
            <a:off x="3109608" y="5597807"/>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moreno</a:t>
            </a:r>
            <a:endParaRPr lang="en-GB" b="1" dirty="0">
              <a:solidFill>
                <a:schemeClr val="bg1"/>
              </a:solidFill>
              <a:latin typeface="Century Gothic" panose="020B0502020202020204" pitchFamily="34" charset="0"/>
            </a:endParaRPr>
          </a:p>
        </p:txBody>
      </p:sp>
      <p:sp>
        <p:nvSpPr>
          <p:cNvPr id="59" name="TextBox 58">
            <a:extLst>
              <a:ext uri="{FF2B5EF4-FFF2-40B4-BE49-F238E27FC236}">
                <a16:creationId xmlns:a16="http://schemas.microsoft.com/office/drawing/2014/main" id="{FA73C003-2084-4BCF-B4F7-B3079010D717}"/>
              </a:ext>
            </a:extLst>
          </p:cNvPr>
          <p:cNvSpPr txBox="1"/>
          <p:nvPr/>
        </p:nvSpPr>
        <p:spPr>
          <a:xfrm>
            <a:off x="4721157" y="5597807"/>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calvo</a:t>
            </a:r>
            <a:endParaRPr lang="en-GB" b="1" dirty="0">
              <a:solidFill>
                <a:schemeClr val="bg1"/>
              </a:solidFill>
              <a:latin typeface="Century Gothic" panose="020B0502020202020204" pitchFamily="34" charset="0"/>
            </a:endParaRPr>
          </a:p>
        </p:txBody>
      </p:sp>
      <p:sp>
        <p:nvSpPr>
          <p:cNvPr id="60" name="TextBox 59">
            <a:extLst>
              <a:ext uri="{FF2B5EF4-FFF2-40B4-BE49-F238E27FC236}">
                <a16:creationId xmlns:a16="http://schemas.microsoft.com/office/drawing/2014/main" id="{B6196DC7-DB9C-43A6-B288-1EABF9A2EA26}"/>
              </a:ext>
            </a:extLst>
          </p:cNvPr>
          <p:cNvSpPr txBox="1"/>
          <p:nvPr/>
        </p:nvSpPr>
        <p:spPr>
          <a:xfrm>
            <a:off x="6332706" y="5597806"/>
            <a:ext cx="1511030" cy="408623"/>
          </a:xfrm>
          <a:prstGeom prst="roundRect">
            <a:avLst/>
          </a:prstGeom>
          <a:solidFill>
            <a:srgbClr val="435494"/>
          </a:solidFill>
          <a:ln>
            <a:solidFill>
              <a:srgbClr val="435494"/>
            </a:solidFill>
          </a:ln>
        </p:spPr>
        <p:txBody>
          <a:bodyPr wrap="square" rtlCol="0" anchor="ctr">
            <a:spAutoFit/>
          </a:bodyPr>
          <a:lstStyle/>
          <a:p>
            <a:pPr algn="ctr"/>
            <a:r>
              <a:rPr lang="en-GB" b="1" dirty="0" err="1">
                <a:solidFill>
                  <a:schemeClr val="bg1"/>
                </a:solidFill>
                <a:latin typeface="Century Gothic" panose="020B0502020202020204" pitchFamily="34" charset="0"/>
              </a:rPr>
              <a:t>gorda</a:t>
            </a:r>
            <a:endParaRPr lang="en-GB" b="1" dirty="0">
              <a:solidFill>
                <a:schemeClr val="bg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B1148414-08A9-4BFB-9E24-ED72BFED8527}"/>
              </a:ext>
            </a:extLst>
          </p:cNvPr>
          <p:cNvGrpSpPr/>
          <p:nvPr/>
        </p:nvGrpSpPr>
        <p:grpSpPr>
          <a:xfrm>
            <a:off x="8207771" y="3947388"/>
            <a:ext cx="3094966" cy="340519"/>
            <a:chOff x="8201320" y="3892693"/>
            <a:chExt cx="3094966" cy="340519"/>
          </a:xfrm>
        </p:grpSpPr>
        <p:cxnSp>
          <p:nvCxnSpPr>
            <p:cNvPr id="10" name="Straight Arrow Connector 9">
              <a:extLst>
                <a:ext uri="{FF2B5EF4-FFF2-40B4-BE49-F238E27FC236}">
                  <a16:creationId xmlns:a16="http://schemas.microsoft.com/office/drawing/2014/main" id="{E792AD9B-2E96-4612-BA74-79D49A322AD1}"/>
                </a:ext>
              </a:extLst>
            </p:cNvPr>
            <p:cNvCxnSpPr/>
            <p:nvPr/>
          </p:nvCxnSpPr>
          <p:spPr>
            <a:xfrm flipH="1">
              <a:off x="8201320" y="4062953"/>
              <a:ext cx="14140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24006B-6F38-4D89-A5E2-6AC97C6D5A39}"/>
                </a:ext>
              </a:extLst>
            </p:cNvPr>
            <p:cNvSpPr txBox="1"/>
            <p:nvPr/>
          </p:nvSpPr>
          <p:spPr>
            <a:xfrm>
              <a:off x="9615339" y="3892693"/>
              <a:ext cx="1680947" cy="340519"/>
            </a:xfrm>
            <a:prstGeom prst="roundRect">
              <a:avLst/>
            </a:prstGeom>
            <a:noFill/>
            <a:ln w="28575">
              <a:solidFill>
                <a:schemeClr val="tx1"/>
              </a:solidFill>
            </a:ln>
          </p:spPr>
          <p:txBody>
            <a:bodyPr wrap="square" rtlCol="0">
              <a:spAutoFit/>
            </a:bodyPr>
            <a:lstStyle/>
            <a:p>
              <a:pPr algn="ctr"/>
              <a:r>
                <a:rPr lang="en-GB" sz="1400" dirty="0">
                  <a:latin typeface="Century Gothic" panose="020B0502020202020204" pitchFamily="34" charset="0"/>
                </a:rPr>
                <a:t>family members</a:t>
              </a:r>
            </a:p>
          </p:txBody>
        </p:sp>
      </p:grpSp>
      <p:grpSp>
        <p:nvGrpSpPr>
          <p:cNvPr id="77" name="Group 76">
            <a:extLst>
              <a:ext uri="{FF2B5EF4-FFF2-40B4-BE49-F238E27FC236}">
                <a16:creationId xmlns:a16="http://schemas.microsoft.com/office/drawing/2014/main" id="{A2D91644-F798-47CC-A154-8F5EF614BD6F}"/>
              </a:ext>
            </a:extLst>
          </p:cNvPr>
          <p:cNvGrpSpPr/>
          <p:nvPr/>
        </p:nvGrpSpPr>
        <p:grpSpPr>
          <a:xfrm>
            <a:off x="8201320" y="4515610"/>
            <a:ext cx="3691042" cy="340519"/>
            <a:chOff x="8201320" y="3892693"/>
            <a:chExt cx="3691042" cy="340519"/>
          </a:xfrm>
          <a:solidFill>
            <a:schemeClr val="bg1"/>
          </a:solidFill>
        </p:grpSpPr>
        <p:cxnSp>
          <p:nvCxnSpPr>
            <p:cNvPr id="78" name="Straight Arrow Connector 77">
              <a:extLst>
                <a:ext uri="{FF2B5EF4-FFF2-40B4-BE49-F238E27FC236}">
                  <a16:creationId xmlns:a16="http://schemas.microsoft.com/office/drawing/2014/main" id="{4A7080EF-7A6D-40D6-B027-AD401F58CCEB}"/>
                </a:ext>
              </a:extLst>
            </p:cNvPr>
            <p:cNvCxnSpPr/>
            <p:nvPr/>
          </p:nvCxnSpPr>
          <p:spPr>
            <a:xfrm flipH="1">
              <a:off x="8201320" y="4062953"/>
              <a:ext cx="1414020" cy="0"/>
            </a:xfrm>
            <a:prstGeom prst="straightConnector1">
              <a:avLst/>
            </a:prstGeom>
            <a:grp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385548BA-4DE3-4A59-9E2A-6E386D8931BA}"/>
                </a:ext>
              </a:extLst>
            </p:cNvPr>
            <p:cNvSpPr txBox="1"/>
            <p:nvPr/>
          </p:nvSpPr>
          <p:spPr>
            <a:xfrm>
              <a:off x="9615339" y="3892693"/>
              <a:ext cx="2277023" cy="340519"/>
            </a:xfrm>
            <a:prstGeom prst="roundRect">
              <a:avLst/>
            </a:prstGeom>
            <a:grpFill/>
            <a:ln w="28575">
              <a:solidFill>
                <a:schemeClr val="tx1"/>
              </a:solidFill>
            </a:ln>
          </p:spPr>
          <p:txBody>
            <a:bodyPr wrap="square" rtlCol="0">
              <a:spAutoFit/>
            </a:bodyPr>
            <a:lstStyle/>
            <a:p>
              <a:pPr algn="ctr"/>
              <a:r>
                <a:rPr lang="en-GB" sz="1400" dirty="0">
                  <a:latin typeface="Century Gothic" panose="020B0502020202020204" pitchFamily="34" charset="0"/>
                </a:rPr>
                <a:t>adjectives - personality</a:t>
              </a:r>
            </a:p>
          </p:txBody>
        </p:sp>
      </p:grpSp>
      <p:grpSp>
        <p:nvGrpSpPr>
          <p:cNvPr id="82" name="Group 81">
            <a:extLst>
              <a:ext uri="{FF2B5EF4-FFF2-40B4-BE49-F238E27FC236}">
                <a16:creationId xmlns:a16="http://schemas.microsoft.com/office/drawing/2014/main" id="{DBAB1711-C841-4CF7-A4ED-DDC7CC19128E}"/>
              </a:ext>
            </a:extLst>
          </p:cNvPr>
          <p:cNvGrpSpPr/>
          <p:nvPr/>
        </p:nvGrpSpPr>
        <p:grpSpPr>
          <a:xfrm>
            <a:off x="8207771" y="5597805"/>
            <a:ext cx="3476316" cy="340519"/>
            <a:chOff x="8201320" y="3892693"/>
            <a:chExt cx="3476316" cy="340519"/>
          </a:xfrm>
          <a:solidFill>
            <a:schemeClr val="bg1"/>
          </a:solidFill>
        </p:grpSpPr>
        <p:cxnSp>
          <p:nvCxnSpPr>
            <p:cNvPr id="83" name="Straight Arrow Connector 82">
              <a:extLst>
                <a:ext uri="{FF2B5EF4-FFF2-40B4-BE49-F238E27FC236}">
                  <a16:creationId xmlns:a16="http://schemas.microsoft.com/office/drawing/2014/main" id="{DE4549A3-16BF-4BE9-8A15-0AC252A32F4E}"/>
                </a:ext>
              </a:extLst>
            </p:cNvPr>
            <p:cNvCxnSpPr/>
            <p:nvPr/>
          </p:nvCxnSpPr>
          <p:spPr>
            <a:xfrm flipH="1">
              <a:off x="8201320" y="4062953"/>
              <a:ext cx="1414020" cy="0"/>
            </a:xfrm>
            <a:prstGeom prst="straightConnector1">
              <a:avLst/>
            </a:prstGeom>
            <a:grp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BCBE2E68-C503-4188-B51D-13C6DBC6B299}"/>
                </a:ext>
              </a:extLst>
            </p:cNvPr>
            <p:cNvSpPr txBox="1"/>
            <p:nvPr/>
          </p:nvSpPr>
          <p:spPr>
            <a:xfrm>
              <a:off x="9615340" y="3892693"/>
              <a:ext cx="2062296" cy="340519"/>
            </a:xfrm>
            <a:prstGeom prst="roundRect">
              <a:avLst/>
            </a:prstGeom>
            <a:grpFill/>
            <a:ln w="28575">
              <a:solidFill>
                <a:schemeClr val="tx1"/>
              </a:solidFill>
            </a:ln>
          </p:spPr>
          <p:txBody>
            <a:bodyPr wrap="square" rtlCol="0">
              <a:spAutoFit/>
            </a:bodyPr>
            <a:lstStyle/>
            <a:p>
              <a:pPr algn="ctr"/>
              <a:r>
                <a:rPr lang="en-GB" sz="1400" dirty="0">
                  <a:latin typeface="Century Gothic" panose="020B0502020202020204" pitchFamily="34" charset="0"/>
                </a:rPr>
                <a:t>adjectives - physical</a:t>
              </a:r>
            </a:p>
          </p:txBody>
        </p:sp>
      </p:grpSp>
      <p:grpSp>
        <p:nvGrpSpPr>
          <p:cNvPr id="85" name="Group 84">
            <a:extLst>
              <a:ext uri="{FF2B5EF4-FFF2-40B4-BE49-F238E27FC236}">
                <a16:creationId xmlns:a16="http://schemas.microsoft.com/office/drawing/2014/main" id="{552EB1FB-A5AE-4B65-9407-927BBF6FF89D}"/>
              </a:ext>
            </a:extLst>
          </p:cNvPr>
          <p:cNvGrpSpPr/>
          <p:nvPr/>
        </p:nvGrpSpPr>
        <p:grpSpPr>
          <a:xfrm>
            <a:off x="8207771" y="5088218"/>
            <a:ext cx="2696066" cy="340519"/>
            <a:chOff x="8201320" y="3892693"/>
            <a:chExt cx="2696066" cy="340519"/>
          </a:xfrm>
          <a:solidFill>
            <a:schemeClr val="bg1"/>
          </a:solidFill>
        </p:grpSpPr>
        <p:cxnSp>
          <p:nvCxnSpPr>
            <p:cNvPr id="86" name="Straight Arrow Connector 85">
              <a:extLst>
                <a:ext uri="{FF2B5EF4-FFF2-40B4-BE49-F238E27FC236}">
                  <a16:creationId xmlns:a16="http://schemas.microsoft.com/office/drawing/2014/main" id="{75753622-412B-49B9-9AC6-2791AFA54A06}"/>
                </a:ext>
              </a:extLst>
            </p:cNvPr>
            <p:cNvCxnSpPr/>
            <p:nvPr/>
          </p:nvCxnSpPr>
          <p:spPr>
            <a:xfrm flipH="1">
              <a:off x="8201320" y="4062953"/>
              <a:ext cx="1414020" cy="0"/>
            </a:xfrm>
            <a:prstGeom prst="straightConnector1">
              <a:avLst/>
            </a:prstGeom>
            <a:grp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067E902-24D6-47D6-8795-81BE5C779269}"/>
                </a:ext>
              </a:extLst>
            </p:cNvPr>
            <p:cNvSpPr txBox="1"/>
            <p:nvPr/>
          </p:nvSpPr>
          <p:spPr>
            <a:xfrm>
              <a:off x="9615340" y="3892693"/>
              <a:ext cx="1282046" cy="340519"/>
            </a:xfrm>
            <a:prstGeom prst="roundRect">
              <a:avLst/>
            </a:prstGeom>
            <a:grpFill/>
            <a:ln w="28575">
              <a:solidFill>
                <a:schemeClr val="tx1"/>
              </a:solidFill>
            </a:ln>
          </p:spPr>
          <p:txBody>
            <a:bodyPr wrap="square" rtlCol="0">
              <a:spAutoFit/>
            </a:bodyPr>
            <a:lstStyle/>
            <a:p>
              <a:pPr algn="ctr"/>
              <a:r>
                <a:rPr lang="en-GB" sz="1400" dirty="0">
                  <a:latin typeface="Century Gothic" panose="020B0502020202020204" pitchFamily="34" charset="0"/>
                </a:rPr>
                <a:t>verbs</a:t>
              </a:r>
            </a:p>
          </p:txBody>
        </p:sp>
      </p:grpSp>
      <p:sp>
        <p:nvSpPr>
          <p:cNvPr id="14" name="TextBox 13">
            <a:extLst>
              <a:ext uri="{FF2B5EF4-FFF2-40B4-BE49-F238E27FC236}">
                <a16:creationId xmlns:a16="http://schemas.microsoft.com/office/drawing/2014/main" id="{398EE94C-8A58-49B9-9E7C-D7BEE76E1AD5}"/>
              </a:ext>
            </a:extLst>
          </p:cNvPr>
          <p:cNvSpPr txBox="1"/>
          <p:nvPr/>
        </p:nvSpPr>
        <p:spPr>
          <a:xfrm>
            <a:off x="8066473" y="760101"/>
            <a:ext cx="3364396" cy="1574855"/>
          </a:xfrm>
          <a:prstGeom prst="rect">
            <a:avLst/>
          </a:prstGeom>
          <a:noFill/>
        </p:spPr>
        <p:txBody>
          <a:bodyPr wrap="square" rtlCol="0">
            <a:spAutoFit/>
          </a:bodyPr>
          <a:lstStyle/>
          <a:p>
            <a:r>
              <a:rPr lang="en-GB" dirty="0">
                <a:solidFill>
                  <a:srgbClr val="F6510A"/>
                </a:solidFill>
                <a:latin typeface="Broadway" panose="04040905080002020502" pitchFamily="82" charset="0"/>
              </a:rPr>
              <a:t>The Wall</a:t>
            </a:r>
          </a:p>
          <a:p>
            <a:endParaRPr lang="en-GB" dirty="0"/>
          </a:p>
          <a:p>
            <a:pPr>
              <a:lnSpc>
                <a:spcPct val="150000"/>
              </a:lnSpc>
            </a:pPr>
            <a:r>
              <a:rPr lang="en-GB" sz="1400" dirty="0">
                <a:latin typeface="Century Gothic" panose="020B0502020202020204" pitchFamily="34" charset="0"/>
              </a:rPr>
              <a:t>Can you spot the 4 groups? Sort the vocabulary into 4 groups and explain the link.</a:t>
            </a:r>
          </a:p>
        </p:txBody>
      </p:sp>
    </p:spTree>
    <p:extLst>
      <p:ext uri="{BB962C8B-B14F-4D97-AF65-F5344CB8AC3E}">
        <p14:creationId xmlns:p14="http://schemas.microsoft.com/office/powerpoint/2010/main" val="39214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par>
                                <p:cTn id="19" presetID="2" presetClass="exit" presetSubtype="4" fill="hold" grpId="0" nodeType="withEffect">
                                  <p:stCondLst>
                                    <p:cond delay="0"/>
                                  </p:stCondLst>
                                  <p:childTnLst>
                                    <p:anim calcmode="lin" valueType="num">
                                      <p:cBhvr additive="base">
                                        <p:cTn id="20" dur="500"/>
                                        <p:tgtEl>
                                          <p:spTgt spid="31"/>
                                        </p:tgtEl>
                                        <p:attrNameLst>
                                          <p:attrName>ppt_x</p:attrName>
                                        </p:attrNameLst>
                                      </p:cBhvr>
                                      <p:tavLst>
                                        <p:tav tm="0">
                                          <p:val>
                                            <p:strVal val="ppt_x"/>
                                          </p:val>
                                        </p:tav>
                                        <p:tav tm="100000">
                                          <p:val>
                                            <p:strVal val="ppt_x"/>
                                          </p:val>
                                        </p:tav>
                                      </p:tavLst>
                                    </p:anim>
                                    <p:anim calcmode="lin" valueType="num">
                                      <p:cBhvr additive="base">
                                        <p:cTn id="21" dur="500"/>
                                        <p:tgtEl>
                                          <p:spTgt spid="31"/>
                                        </p:tgtEl>
                                        <p:attrNameLst>
                                          <p:attrName>ppt_y</p:attrName>
                                        </p:attrNameLst>
                                      </p:cBhvr>
                                      <p:tavLst>
                                        <p:tav tm="0">
                                          <p:val>
                                            <p:strVal val="ppt_y"/>
                                          </p:val>
                                        </p:tav>
                                        <p:tav tm="100000">
                                          <p:val>
                                            <p:strVal val="1+ppt_h/2"/>
                                          </p:val>
                                        </p:tav>
                                      </p:tavLst>
                                    </p:anim>
                                    <p:set>
                                      <p:cBhvr>
                                        <p:cTn id="22" dur="1" fill="hold">
                                          <p:stCondLst>
                                            <p:cond delay="499"/>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xit" presetSubtype="4" fill="hold" grpId="0" nodeType="withEffect">
                                  <p:stCondLst>
                                    <p:cond delay="0"/>
                                  </p:stCondLst>
                                  <p:childTnLst>
                                    <p:anim calcmode="lin" valueType="num">
                                      <p:cBhvr additive="base">
                                        <p:cTn id="30" dur="500"/>
                                        <p:tgtEl>
                                          <p:spTgt spid="32"/>
                                        </p:tgtEl>
                                        <p:attrNameLst>
                                          <p:attrName>ppt_x</p:attrName>
                                        </p:attrNameLst>
                                      </p:cBhvr>
                                      <p:tavLst>
                                        <p:tav tm="0">
                                          <p:val>
                                            <p:strVal val="ppt_x"/>
                                          </p:val>
                                        </p:tav>
                                        <p:tav tm="100000">
                                          <p:val>
                                            <p:strVal val="ppt_x"/>
                                          </p:val>
                                        </p:tav>
                                      </p:tavLst>
                                    </p:anim>
                                    <p:anim calcmode="lin" valueType="num">
                                      <p:cBhvr additive="base">
                                        <p:cTn id="31" dur="500"/>
                                        <p:tgtEl>
                                          <p:spTgt spid="32"/>
                                        </p:tgtEl>
                                        <p:attrNameLst>
                                          <p:attrName>ppt_y</p:attrName>
                                        </p:attrNameLst>
                                      </p:cBhvr>
                                      <p:tavLst>
                                        <p:tav tm="0">
                                          <p:val>
                                            <p:strVal val="ppt_y"/>
                                          </p:val>
                                        </p:tav>
                                        <p:tav tm="100000">
                                          <p:val>
                                            <p:strVal val="1+ppt_h/2"/>
                                          </p:val>
                                        </p:tav>
                                      </p:tavLst>
                                    </p:anim>
                                    <p:set>
                                      <p:cBhvr>
                                        <p:cTn id="32" dur="1" fill="hold">
                                          <p:stCondLst>
                                            <p:cond delay="4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xit" presetSubtype="4" fill="hold" grpId="0" nodeType="withEffect">
                                  <p:stCondLst>
                                    <p:cond delay="0"/>
                                  </p:stCondLst>
                                  <p:childTnLst>
                                    <p:anim calcmode="lin" valueType="num">
                                      <p:cBhvr additive="base">
                                        <p:cTn id="40" dur="500"/>
                                        <p:tgtEl>
                                          <p:spTgt spid="33"/>
                                        </p:tgtEl>
                                        <p:attrNameLst>
                                          <p:attrName>ppt_x</p:attrName>
                                        </p:attrNameLst>
                                      </p:cBhvr>
                                      <p:tavLst>
                                        <p:tav tm="0">
                                          <p:val>
                                            <p:strVal val="ppt_x"/>
                                          </p:val>
                                        </p:tav>
                                        <p:tav tm="100000">
                                          <p:val>
                                            <p:strVal val="ppt_x"/>
                                          </p:val>
                                        </p:tav>
                                      </p:tavLst>
                                    </p:anim>
                                    <p:anim calcmode="lin" valueType="num">
                                      <p:cBhvr additive="base">
                                        <p:cTn id="41" dur="500"/>
                                        <p:tgtEl>
                                          <p:spTgt spid="33"/>
                                        </p:tgtEl>
                                        <p:attrNameLst>
                                          <p:attrName>ppt_y</p:attrName>
                                        </p:attrNameLst>
                                      </p:cBhvr>
                                      <p:tavLst>
                                        <p:tav tm="0">
                                          <p:val>
                                            <p:strVal val="ppt_y"/>
                                          </p:val>
                                        </p:tav>
                                        <p:tav tm="100000">
                                          <p:val>
                                            <p:strVal val="1+ppt_h/2"/>
                                          </p:val>
                                        </p:tav>
                                      </p:tavLst>
                                    </p:anim>
                                    <p:set>
                                      <p:cBhvr>
                                        <p:cTn id="42" dur="1" fill="hold">
                                          <p:stCondLst>
                                            <p:cond delay="499"/>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par>
                                <p:cTn id="49" presetID="2" presetClass="exit" presetSubtype="4" fill="hold" grpId="0" nodeType="withEffect">
                                  <p:stCondLst>
                                    <p:cond delay="0"/>
                                  </p:stCondLst>
                                  <p:childTnLst>
                                    <p:anim calcmode="lin" valueType="num">
                                      <p:cBhvr additive="base">
                                        <p:cTn id="50" dur="500"/>
                                        <p:tgtEl>
                                          <p:spTgt spid="27"/>
                                        </p:tgtEl>
                                        <p:attrNameLst>
                                          <p:attrName>ppt_x</p:attrName>
                                        </p:attrNameLst>
                                      </p:cBhvr>
                                      <p:tavLst>
                                        <p:tav tm="0">
                                          <p:val>
                                            <p:strVal val="ppt_x"/>
                                          </p:val>
                                        </p:tav>
                                        <p:tav tm="100000">
                                          <p:val>
                                            <p:strVal val="ppt_x"/>
                                          </p:val>
                                        </p:tav>
                                      </p:tavLst>
                                    </p:anim>
                                    <p:anim calcmode="lin" valueType="num">
                                      <p:cBhvr additive="base">
                                        <p:cTn id="51" dur="500"/>
                                        <p:tgtEl>
                                          <p:spTgt spid="27"/>
                                        </p:tgtEl>
                                        <p:attrNameLst>
                                          <p:attrName>ppt_y</p:attrName>
                                        </p:attrNameLst>
                                      </p:cBhvr>
                                      <p:tavLst>
                                        <p:tav tm="0">
                                          <p:val>
                                            <p:strVal val="ppt_y"/>
                                          </p:val>
                                        </p:tav>
                                        <p:tav tm="100000">
                                          <p:val>
                                            <p:strVal val="1+ppt_h/2"/>
                                          </p:val>
                                        </p:tav>
                                      </p:tavLst>
                                    </p:anim>
                                    <p:set>
                                      <p:cBhvr>
                                        <p:cTn id="52" dur="1" fill="hold">
                                          <p:stCondLst>
                                            <p:cond delay="499"/>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par>
                                <p:cTn id="59" presetID="2" presetClass="exit" presetSubtype="4" fill="hold" grpId="0" nodeType="with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xit" presetSubtype="4" fill="hold" grpId="0" nodeType="withEffect">
                                  <p:stCondLst>
                                    <p:cond delay="0"/>
                                  </p:stCondLst>
                                  <p:childTnLst>
                                    <p:anim calcmode="lin" valueType="num">
                                      <p:cBhvr additive="base">
                                        <p:cTn id="70" dur="500"/>
                                        <p:tgtEl>
                                          <p:spTgt spid="35"/>
                                        </p:tgtEl>
                                        <p:attrNameLst>
                                          <p:attrName>ppt_x</p:attrName>
                                        </p:attrNameLst>
                                      </p:cBhvr>
                                      <p:tavLst>
                                        <p:tav tm="0">
                                          <p:val>
                                            <p:strVal val="ppt_x"/>
                                          </p:val>
                                        </p:tav>
                                        <p:tav tm="100000">
                                          <p:val>
                                            <p:strVal val="ppt_x"/>
                                          </p:val>
                                        </p:tav>
                                      </p:tavLst>
                                    </p:anim>
                                    <p:anim calcmode="lin" valueType="num">
                                      <p:cBhvr additive="base">
                                        <p:cTn id="71" dur="500"/>
                                        <p:tgtEl>
                                          <p:spTgt spid="35"/>
                                        </p:tgtEl>
                                        <p:attrNameLst>
                                          <p:attrName>ppt_y</p:attrName>
                                        </p:attrNameLst>
                                      </p:cBhvr>
                                      <p:tavLst>
                                        <p:tav tm="0">
                                          <p:val>
                                            <p:strVal val="ppt_y"/>
                                          </p:val>
                                        </p:tav>
                                        <p:tav tm="100000">
                                          <p:val>
                                            <p:strVal val="1+ppt_h/2"/>
                                          </p:val>
                                        </p:tav>
                                      </p:tavLst>
                                    </p:anim>
                                    <p:set>
                                      <p:cBhvr>
                                        <p:cTn id="72" dur="1" fill="hold">
                                          <p:stCondLst>
                                            <p:cond delay="499"/>
                                          </p:stCondLst>
                                        </p:cTn>
                                        <p:tgtEl>
                                          <p:spTgt spid="3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0" nodeType="clickEffect">
                                  <p:stCondLst>
                                    <p:cond delay="0"/>
                                  </p:stCondLst>
                                  <p:childTnLst>
                                    <p:anim calcmode="lin" valueType="num">
                                      <p:cBhvr additive="base">
                                        <p:cTn id="82" dur="500"/>
                                        <p:tgtEl>
                                          <p:spTgt spid="36"/>
                                        </p:tgtEl>
                                        <p:attrNameLst>
                                          <p:attrName>ppt_x</p:attrName>
                                        </p:attrNameLst>
                                      </p:cBhvr>
                                      <p:tavLst>
                                        <p:tav tm="0">
                                          <p:val>
                                            <p:strVal val="ppt_x"/>
                                          </p:val>
                                        </p:tav>
                                        <p:tav tm="100000">
                                          <p:val>
                                            <p:strVal val="ppt_x"/>
                                          </p:val>
                                        </p:tav>
                                      </p:tavLst>
                                    </p:anim>
                                    <p:anim calcmode="lin" valueType="num">
                                      <p:cBhvr additive="base">
                                        <p:cTn id="83" dur="500"/>
                                        <p:tgtEl>
                                          <p:spTgt spid="36"/>
                                        </p:tgtEl>
                                        <p:attrNameLst>
                                          <p:attrName>ppt_y</p:attrName>
                                        </p:attrNameLst>
                                      </p:cBhvr>
                                      <p:tavLst>
                                        <p:tav tm="0">
                                          <p:val>
                                            <p:strVal val="ppt_y"/>
                                          </p:val>
                                        </p:tav>
                                        <p:tav tm="100000">
                                          <p:val>
                                            <p:strVal val="1+ppt_h/2"/>
                                          </p:val>
                                        </p:tav>
                                      </p:tavLst>
                                    </p:anim>
                                    <p:set>
                                      <p:cBhvr>
                                        <p:cTn id="84" dur="1" fill="hold">
                                          <p:stCondLst>
                                            <p:cond delay="499"/>
                                          </p:stCondLst>
                                        </p:cTn>
                                        <p:tgtEl>
                                          <p:spTgt spid="3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par>
                                <p:cTn id="91" presetID="2" presetClass="exit" presetSubtype="4" fill="hold" grpId="0" nodeType="withEffect">
                                  <p:stCondLst>
                                    <p:cond delay="0"/>
                                  </p:stCondLst>
                                  <p:childTnLst>
                                    <p:anim calcmode="lin" valueType="num">
                                      <p:cBhvr additive="base">
                                        <p:cTn id="92" dur="500"/>
                                        <p:tgtEl>
                                          <p:spTgt spid="28"/>
                                        </p:tgtEl>
                                        <p:attrNameLst>
                                          <p:attrName>ppt_x</p:attrName>
                                        </p:attrNameLst>
                                      </p:cBhvr>
                                      <p:tavLst>
                                        <p:tav tm="0">
                                          <p:val>
                                            <p:strVal val="ppt_x"/>
                                          </p:val>
                                        </p:tav>
                                        <p:tav tm="100000">
                                          <p:val>
                                            <p:strVal val="ppt_x"/>
                                          </p:val>
                                        </p:tav>
                                      </p:tavLst>
                                    </p:anim>
                                    <p:anim calcmode="lin" valueType="num">
                                      <p:cBhvr additive="base">
                                        <p:cTn id="93" dur="500"/>
                                        <p:tgtEl>
                                          <p:spTgt spid="28"/>
                                        </p:tgtEl>
                                        <p:attrNameLst>
                                          <p:attrName>ppt_y</p:attrName>
                                        </p:attrNameLst>
                                      </p:cBhvr>
                                      <p:tavLst>
                                        <p:tav tm="0">
                                          <p:val>
                                            <p:strVal val="ppt_y"/>
                                          </p:val>
                                        </p:tav>
                                        <p:tav tm="100000">
                                          <p:val>
                                            <p:strVal val="1+ppt_h/2"/>
                                          </p:val>
                                        </p:tav>
                                      </p:tavLst>
                                    </p:anim>
                                    <p:set>
                                      <p:cBhvr>
                                        <p:cTn id="94" dur="1" fill="hold">
                                          <p:stCondLst>
                                            <p:cond delay="499"/>
                                          </p:stCondLst>
                                        </p:cTn>
                                        <p:tgtEl>
                                          <p:spTgt spid="2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par>
                                <p:cTn id="101" presetID="2" presetClass="exit" presetSubtype="4" fill="hold" grpId="0" nodeType="withEffect">
                                  <p:stCondLst>
                                    <p:cond delay="0"/>
                                  </p:stCondLst>
                                  <p:childTnLst>
                                    <p:anim calcmode="lin" valueType="num">
                                      <p:cBhvr additive="base">
                                        <p:cTn id="102" dur="500"/>
                                        <p:tgtEl>
                                          <p:spTgt spid="38"/>
                                        </p:tgtEl>
                                        <p:attrNameLst>
                                          <p:attrName>ppt_x</p:attrName>
                                        </p:attrNameLst>
                                      </p:cBhvr>
                                      <p:tavLst>
                                        <p:tav tm="0">
                                          <p:val>
                                            <p:strVal val="ppt_x"/>
                                          </p:val>
                                        </p:tav>
                                        <p:tav tm="100000">
                                          <p:val>
                                            <p:strVal val="ppt_x"/>
                                          </p:val>
                                        </p:tav>
                                      </p:tavLst>
                                    </p:anim>
                                    <p:anim calcmode="lin" valueType="num">
                                      <p:cBhvr additive="base">
                                        <p:cTn id="103" dur="500"/>
                                        <p:tgtEl>
                                          <p:spTgt spid="38"/>
                                        </p:tgtEl>
                                        <p:attrNameLst>
                                          <p:attrName>ppt_y</p:attrName>
                                        </p:attrNameLst>
                                      </p:cBhvr>
                                      <p:tavLst>
                                        <p:tav tm="0">
                                          <p:val>
                                            <p:strVal val="ppt_y"/>
                                          </p:val>
                                        </p:tav>
                                        <p:tav tm="100000">
                                          <p:val>
                                            <p:strVal val="1+ppt_h/2"/>
                                          </p:val>
                                        </p:tav>
                                      </p:tavLst>
                                    </p:anim>
                                    <p:set>
                                      <p:cBhvr>
                                        <p:cTn id="104" dur="1" fill="hold">
                                          <p:stCondLst>
                                            <p:cond delay="499"/>
                                          </p:stCondLst>
                                        </p:cTn>
                                        <p:tgtEl>
                                          <p:spTgt spid="3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anim calcmode="lin" valueType="num">
                                      <p:cBhvr additive="base">
                                        <p:cTn id="109" dur="500" fill="hold"/>
                                        <p:tgtEl>
                                          <p:spTgt spid="56"/>
                                        </p:tgtEl>
                                        <p:attrNameLst>
                                          <p:attrName>ppt_x</p:attrName>
                                        </p:attrNameLst>
                                      </p:cBhvr>
                                      <p:tavLst>
                                        <p:tav tm="0">
                                          <p:val>
                                            <p:strVal val="#ppt_x"/>
                                          </p:val>
                                        </p:tav>
                                        <p:tav tm="100000">
                                          <p:val>
                                            <p:strVal val="#ppt_x"/>
                                          </p:val>
                                        </p:tav>
                                      </p:tavLst>
                                    </p:anim>
                                    <p:anim calcmode="lin" valueType="num">
                                      <p:cBhvr additive="base">
                                        <p:cTn id="110" dur="500" fill="hold"/>
                                        <p:tgtEl>
                                          <p:spTgt spid="56"/>
                                        </p:tgtEl>
                                        <p:attrNameLst>
                                          <p:attrName>ppt_y</p:attrName>
                                        </p:attrNameLst>
                                      </p:cBhvr>
                                      <p:tavLst>
                                        <p:tav tm="0">
                                          <p:val>
                                            <p:strVal val="1+#ppt_h/2"/>
                                          </p:val>
                                        </p:tav>
                                        <p:tav tm="100000">
                                          <p:val>
                                            <p:strVal val="#ppt_y"/>
                                          </p:val>
                                        </p:tav>
                                      </p:tavLst>
                                    </p:anim>
                                  </p:childTnLst>
                                </p:cTn>
                              </p:par>
                              <p:par>
                                <p:cTn id="111" presetID="2" presetClass="exit" presetSubtype="4" fill="hold" grpId="0" nodeType="withEffect">
                                  <p:stCondLst>
                                    <p:cond delay="0"/>
                                  </p:stCondLst>
                                  <p:childTnLst>
                                    <p:anim calcmode="lin" valueType="num">
                                      <p:cBhvr additive="base">
                                        <p:cTn id="112" dur="500"/>
                                        <p:tgtEl>
                                          <p:spTgt spid="39"/>
                                        </p:tgtEl>
                                        <p:attrNameLst>
                                          <p:attrName>ppt_x</p:attrName>
                                        </p:attrNameLst>
                                      </p:cBhvr>
                                      <p:tavLst>
                                        <p:tav tm="0">
                                          <p:val>
                                            <p:strVal val="ppt_x"/>
                                          </p:val>
                                        </p:tav>
                                        <p:tav tm="100000">
                                          <p:val>
                                            <p:strVal val="ppt_x"/>
                                          </p:val>
                                        </p:tav>
                                      </p:tavLst>
                                    </p:anim>
                                    <p:anim calcmode="lin" valueType="num">
                                      <p:cBhvr additive="base">
                                        <p:cTn id="113" dur="500"/>
                                        <p:tgtEl>
                                          <p:spTgt spid="39"/>
                                        </p:tgtEl>
                                        <p:attrNameLst>
                                          <p:attrName>ppt_y</p:attrName>
                                        </p:attrNameLst>
                                      </p:cBhvr>
                                      <p:tavLst>
                                        <p:tav tm="0">
                                          <p:val>
                                            <p:strVal val="ppt_y"/>
                                          </p:val>
                                        </p:tav>
                                        <p:tav tm="100000">
                                          <p:val>
                                            <p:strVal val="1+ppt_h/2"/>
                                          </p:val>
                                        </p:tav>
                                      </p:tavLst>
                                    </p:anim>
                                    <p:set>
                                      <p:cBhvr>
                                        <p:cTn id="114" dur="1" fill="hold">
                                          <p:stCondLst>
                                            <p:cond delay="499"/>
                                          </p:stCondLst>
                                        </p:cTn>
                                        <p:tgtEl>
                                          <p:spTgt spid="3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additive="base">
                                        <p:cTn id="119" dur="500" fill="hold"/>
                                        <p:tgtEl>
                                          <p:spTgt spid="57"/>
                                        </p:tgtEl>
                                        <p:attrNameLst>
                                          <p:attrName>ppt_x</p:attrName>
                                        </p:attrNameLst>
                                      </p:cBhvr>
                                      <p:tavLst>
                                        <p:tav tm="0">
                                          <p:val>
                                            <p:strVal val="#ppt_x"/>
                                          </p:val>
                                        </p:tav>
                                        <p:tav tm="100000">
                                          <p:val>
                                            <p:strVal val="#ppt_x"/>
                                          </p:val>
                                        </p:tav>
                                      </p:tavLst>
                                    </p:anim>
                                    <p:anim calcmode="lin" valueType="num">
                                      <p:cBhvr additive="base">
                                        <p:cTn id="120" dur="500" fill="hold"/>
                                        <p:tgtEl>
                                          <p:spTgt spid="57"/>
                                        </p:tgtEl>
                                        <p:attrNameLst>
                                          <p:attrName>ppt_y</p:attrName>
                                        </p:attrNameLst>
                                      </p:cBhvr>
                                      <p:tavLst>
                                        <p:tav tm="0">
                                          <p:val>
                                            <p:strVal val="1+#ppt_h/2"/>
                                          </p:val>
                                        </p:tav>
                                        <p:tav tm="100000">
                                          <p:val>
                                            <p:strVal val="#ppt_y"/>
                                          </p:val>
                                        </p:tav>
                                      </p:tavLst>
                                    </p:anim>
                                  </p:childTnLst>
                                </p:cTn>
                              </p:par>
                              <p:par>
                                <p:cTn id="121" presetID="2" presetClass="exit" presetSubtype="4" fill="hold" grpId="0" nodeType="withEffect">
                                  <p:stCondLst>
                                    <p:cond delay="0"/>
                                  </p:stCondLst>
                                  <p:childTnLst>
                                    <p:anim calcmode="lin" valueType="num">
                                      <p:cBhvr additive="base">
                                        <p:cTn id="122" dur="500"/>
                                        <p:tgtEl>
                                          <p:spTgt spid="40"/>
                                        </p:tgtEl>
                                        <p:attrNameLst>
                                          <p:attrName>ppt_x</p:attrName>
                                        </p:attrNameLst>
                                      </p:cBhvr>
                                      <p:tavLst>
                                        <p:tav tm="0">
                                          <p:val>
                                            <p:strVal val="ppt_x"/>
                                          </p:val>
                                        </p:tav>
                                        <p:tav tm="100000">
                                          <p:val>
                                            <p:strVal val="ppt_x"/>
                                          </p:val>
                                        </p:tav>
                                      </p:tavLst>
                                    </p:anim>
                                    <p:anim calcmode="lin" valueType="num">
                                      <p:cBhvr additive="base">
                                        <p:cTn id="123" dur="500"/>
                                        <p:tgtEl>
                                          <p:spTgt spid="40"/>
                                        </p:tgtEl>
                                        <p:attrNameLst>
                                          <p:attrName>ppt_y</p:attrName>
                                        </p:attrNameLst>
                                      </p:cBhvr>
                                      <p:tavLst>
                                        <p:tav tm="0">
                                          <p:val>
                                            <p:strVal val="ppt_y"/>
                                          </p:val>
                                        </p:tav>
                                        <p:tav tm="100000">
                                          <p:val>
                                            <p:strVal val="1+ppt_h/2"/>
                                          </p:val>
                                        </p:tav>
                                      </p:tavLst>
                                    </p:anim>
                                    <p:set>
                                      <p:cBhvr>
                                        <p:cTn id="124" dur="1" fill="hold">
                                          <p:stCondLst>
                                            <p:cond delay="499"/>
                                          </p:stCondLst>
                                        </p:cTn>
                                        <p:tgtEl>
                                          <p:spTgt spid="4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additive="base">
                                        <p:cTn id="129" dur="500" fill="hold"/>
                                        <p:tgtEl>
                                          <p:spTgt spid="48"/>
                                        </p:tgtEl>
                                        <p:attrNameLst>
                                          <p:attrName>ppt_x</p:attrName>
                                        </p:attrNameLst>
                                      </p:cBhvr>
                                      <p:tavLst>
                                        <p:tav tm="0">
                                          <p:val>
                                            <p:strVal val="#ppt_x"/>
                                          </p:val>
                                        </p:tav>
                                        <p:tav tm="100000">
                                          <p:val>
                                            <p:strVal val="#ppt_x"/>
                                          </p:val>
                                        </p:tav>
                                      </p:tavLst>
                                    </p:anim>
                                    <p:anim calcmode="lin" valueType="num">
                                      <p:cBhvr additive="base">
                                        <p:cTn id="130" dur="500" fill="hold"/>
                                        <p:tgtEl>
                                          <p:spTgt spid="48"/>
                                        </p:tgtEl>
                                        <p:attrNameLst>
                                          <p:attrName>ppt_y</p:attrName>
                                        </p:attrNameLst>
                                      </p:cBhvr>
                                      <p:tavLst>
                                        <p:tav tm="0">
                                          <p:val>
                                            <p:strVal val="1+#ppt_h/2"/>
                                          </p:val>
                                        </p:tav>
                                        <p:tav tm="100000">
                                          <p:val>
                                            <p:strVal val="#ppt_y"/>
                                          </p:val>
                                        </p:tav>
                                      </p:tavLst>
                                    </p:anim>
                                  </p:childTnLst>
                                </p:cTn>
                              </p:par>
                              <p:par>
                                <p:cTn id="131" presetID="2" presetClass="exit" presetSubtype="4" fill="hold" grpId="0" nodeType="withEffect">
                                  <p:stCondLst>
                                    <p:cond delay="0"/>
                                  </p:stCondLst>
                                  <p:childTnLst>
                                    <p:anim calcmode="lin" valueType="num">
                                      <p:cBhvr additive="base">
                                        <p:cTn id="132" dur="500"/>
                                        <p:tgtEl>
                                          <p:spTgt spid="30"/>
                                        </p:tgtEl>
                                        <p:attrNameLst>
                                          <p:attrName>ppt_x</p:attrName>
                                        </p:attrNameLst>
                                      </p:cBhvr>
                                      <p:tavLst>
                                        <p:tav tm="0">
                                          <p:val>
                                            <p:strVal val="ppt_x"/>
                                          </p:val>
                                        </p:tav>
                                        <p:tav tm="100000">
                                          <p:val>
                                            <p:strVal val="ppt_x"/>
                                          </p:val>
                                        </p:tav>
                                      </p:tavLst>
                                    </p:anim>
                                    <p:anim calcmode="lin" valueType="num">
                                      <p:cBhvr additive="base">
                                        <p:cTn id="133" dur="500"/>
                                        <p:tgtEl>
                                          <p:spTgt spid="30"/>
                                        </p:tgtEl>
                                        <p:attrNameLst>
                                          <p:attrName>ppt_y</p:attrName>
                                        </p:attrNameLst>
                                      </p:cBhvr>
                                      <p:tavLst>
                                        <p:tav tm="0">
                                          <p:val>
                                            <p:strVal val="ppt_y"/>
                                          </p:val>
                                        </p:tav>
                                        <p:tav tm="100000">
                                          <p:val>
                                            <p:strVal val="1+ppt_h/2"/>
                                          </p:val>
                                        </p:tav>
                                      </p:tavLst>
                                    </p:anim>
                                    <p:set>
                                      <p:cBhvr>
                                        <p:cTn id="134" dur="1" fill="hold">
                                          <p:stCondLst>
                                            <p:cond delay="499"/>
                                          </p:stCondLst>
                                        </p:cTn>
                                        <p:tgtEl>
                                          <p:spTgt spid="30"/>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additive="base">
                                        <p:cTn id="139" dur="500" fill="hold"/>
                                        <p:tgtEl>
                                          <p:spTgt spid="58"/>
                                        </p:tgtEl>
                                        <p:attrNameLst>
                                          <p:attrName>ppt_x</p:attrName>
                                        </p:attrNameLst>
                                      </p:cBhvr>
                                      <p:tavLst>
                                        <p:tav tm="0">
                                          <p:val>
                                            <p:strVal val="#ppt_x"/>
                                          </p:val>
                                        </p:tav>
                                        <p:tav tm="100000">
                                          <p:val>
                                            <p:strVal val="#ppt_x"/>
                                          </p:val>
                                        </p:tav>
                                      </p:tavLst>
                                    </p:anim>
                                    <p:anim calcmode="lin" valueType="num">
                                      <p:cBhvr additive="base">
                                        <p:cTn id="140" dur="500" fill="hold"/>
                                        <p:tgtEl>
                                          <p:spTgt spid="58"/>
                                        </p:tgtEl>
                                        <p:attrNameLst>
                                          <p:attrName>ppt_y</p:attrName>
                                        </p:attrNameLst>
                                      </p:cBhvr>
                                      <p:tavLst>
                                        <p:tav tm="0">
                                          <p:val>
                                            <p:strVal val="1+#ppt_h/2"/>
                                          </p:val>
                                        </p:tav>
                                        <p:tav tm="100000">
                                          <p:val>
                                            <p:strVal val="#ppt_y"/>
                                          </p:val>
                                        </p:tav>
                                      </p:tavLst>
                                    </p:anim>
                                  </p:childTnLst>
                                </p:cTn>
                              </p:par>
                              <p:par>
                                <p:cTn id="141" presetID="2" presetClass="exit" presetSubtype="4" fill="hold" grpId="0" nodeType="withEffect">
                                  <p:stCondLst>
                                    <p:cond delay="0"/>
                                  </p:stCondLst>
                                  <p:childTnLst>
                                    <p:anim calcmode="lin" valueType="num">
                                      <p:cBhvr additive="base">
                                        <p:cTn id="142" dur="500"/>
                                        <p:tgtEl>
                                          <p:spTgt spid="41"/>
                                        </p:tgtEl>
                                        <p:attrNameLst>
                                          <p:attrName>ppt_x</p:attrName>
                                        </p:attrNameLst>
                                      </p:cBhvr>
                                      <p:tavLst>
                                        <p:tav tm="0">
                                          <p:val>
                                            <p:strVal val="ppt_x"/>
                                          </p:val>
                                        </p:tav>
                                        <p:tav tm="100000">
                                          <p:val>
                                            <p:strVal val="ppt_x"/>
                                          </p:val>
                                        </p:tav>
                                      </p:tavLst>
                                    </p:anim>
                                    <p:anim calcmode="lin" valueType="num">
                                      <p:cBhvr additive="base">
                                        <p:cTn id="143" dur="500"/>
                                        <p:tgtEl>
                                          <p:spTgt spid="41"/>
                                        </p:tgtEl>
                                        <p:attrNameLst>
                                          <p:attrName>ppt_y</p:attrName>
                                        </p:attrNameLst>
                                      </p:cBhvr>
                                      <p:tavLst>
                                        <p:tav tm="0">
                                          <p:val>
                                            <p:strVal val="ppt_y"/>
                                          </p:val>
                                        </p:tav>
                                        <p:tav tm="100000">
                                          <p:val>
                                            <p:strVal val="1+ppt_h/2"/>
                                          </p:val>
                                        </p:tav>
                                      </p:tavLst>
                                    </p:anim>
                                    <p:set>
                                      <p:cBhvr>
                                        <p:cTn id="144" dur="1" fill="hold">
                                          <p:stCondLst>
                                            <p:cond delay="499"/>
                                          </p:stCondLst>
                                        </p:cTn>
                                        <p:tgtEl>
                                          <p:spTgt spid="41"/>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59"/>
                                        </p:tgtEl>
                                        <p:attrNameLst>
                                          <p:attrName>style.visibility</p:attrName>
                                        </p:attrNameLst>
                                      </p:cBhvr>
                                      <p:to>
                                        <p:strVal val="visible"/>
                                      </p:to>
                                    </p:set>
                                    <p:anim calcmode="lin" valueType="num">
                                      <p:cBhvr additive="base">
                                        <p:cTn id="149" dur="500" fill="hold"/>
                                        <p:tgtEl>
                                          <p:spTgt spid="59"/>
                                        </p:tgtEl>
                                        <p:attrNameLst>
                                          <p:attrName>ppt_x</p:attrName>
                                        </p:attrNameLst>
                                      </p:cBhvr>
                                      <p:tavLst>
                                        <p:tav tm="0">
                                          <p:val>
                                            <p:strVal val="#ppt_x"/>
                                          </p:val>
                                        </p:tav>
                                        <p:tav tm="100000">
                                          <p:val>
                                            <p:strVal val="#ppt_x"/>
                                          </p:val>
                                        </p:tav>
                                      </p:tavLst>
                                    </p:anim>
                                    <p:anim calcmode="lin" valueType="num">
                                      <p:cBhvr additive="base">
                                        <p:cTn id="150" dur="500" fill="hold"/>
                                        <p:tgtEl>
                                          <p:spTgt spid="59"/>
                                        </p:tgtEl>
                                        <p:attrNameLst>
                                          <p:attrName>ppt_y</p:attrName>
                                        </p:attrNameLst>
                                      </p:cBhvr>
                                      <p:tavLst>
                                        <p:tav tm="0">
                                          <p:val>
                                            <p:strVal val="1+#ppt_h/2"/>
                                          </p:val>
                                        </p:tav>
                                        <p:tav tm="100000">
                                          <p:val>
                                            <p:strVal val="#ppt_y"/>
                                          </p:val>
                                        </p:tav>
                                      </p:tavLst>
                                    </p:anim>
                                  </p:childTnLst>
                                </p:cTn>
                              </p:par>
                              <p:par>
                                <p:cTn id="151" presetID="2" presetClass="exit" presetSubtype="4" fill="hold" grpId="0" nodeType="withEffect">
                                  <p:stCondLst>
                                    <p:cond delay="0"/>
                                  </p:stCondLst>
                                  <p:childTnLst>
                                    <p:anim calcmode="lin" valueType="num">
                                      <p:cBhvr additive="base">
                                        <p:cTn id="152" dur="500"/>
                                        <p:tgtEl>
                                          <p:spTgt spid="42"/>
                                        </p:tgtEl>
                                        <p:attrNameLst>
                                          <p:attrName>ppt_x</p:attrName>
                                        </p:attrNameLst>
                                      </p:cBhvr>
                                      <p:tavLst>
                                        <p:tav tm="0">
                                          <p:val>
                                            <p:strVal val="ppt_x"/>
                                          </p:val>
                                        </p:tav>
                                        <p:tav tm="100000">
                                          <p:val>
                                            <p:strVal val="ppt_x"/>
                                          </p:val>
                                        </p:tav>
                                      </p:tavLst>
                                    </p:anim>
                                    <p:anim calcmode="lin" valueType="num">
                                      <p:cBhvr additive="base">
                                        <p:cTn id="153" dur="500"/>
                                        <p:tgtEl>
                                          <p:spTgt spid="42"/>
                                        </p:tgtEl>
                                        <p:attrNameLst>
                                          <p:attrName>ppt_y</p:attrName>
                                        </p:attrNameLst>
                                      </p:cBhvr>
                                      <p:tavLst>
                                        <p:tav tm="0">
                                          <p:val>
                                            <p:strVal val="ppt_y"/>
                                          </p:val>
                                        </p:tav>
                                        <p:tav tm="100000">
                                          <p:val>
                                            <p:strVal val="1+ppt_h/2"/>
                                          </p:val>
                                        </p:tav>
                                      </p:tavLst>
                                    </p:anim>
                                    <p:set>
                                      <p:cBhvr>
                                        <p:cTn id="154" dur="1" fill="hold">
                                          <p:stCondLst>
                                            <p:cond delay="499"/>
                                          </p:stCondLst>
                                        </p:cTn>
                                        <p:tgtEl>
                                          <p:spTgt spid="42"/>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60"/>
                                        </p:tgtEl>
                                        <p:attrNameLst>
                                          <p:attrName>style.visibility</p:attrName>
                                        </p:attrNameLst>
                                      </p:cBhvr>
                                      <p:to>
                                        <p:strVal val="visible"/>
                                      </p:to>
                                    </p:set>
                                    <p:anim calcmode="lin" valueType="num">
                                      <p:cBhvr additive="base">
                                        <p:cTn id="159" dur="500" fill="hold"/>
                                        <p:tgtEl>
                                          <p:spTgt spid="60"/>
                                        </p:tgtEl>
                                        <p:attrNameLst>
                                          <p:attrName>ppt_x</p:attrName>
                                        </p:attrNameLst>
                                      </p:cBhvr>
                                      <p:tavLst>
                                        <p:tav tm="0">
                                          <p:val>
                                            <p:strVal val="#ppt_x"/>
                                          </p:val>
                                        </p:tav>
                                        <p:tav tm="100000">
                                          <p:val>
                                            <p:strVal val="#ppt_x"/>
                                          </p:val>
                                        </p:tav>
                                      </p:tavLst>
                                    </p:anim>
                                    <p:anim calcmode="lin" valueType="num">
                                      <p:cBhvr additive="base">
                                        <p:cTn id="160" dur="500" fill="hold"/>
                                        <p:tgtEl>
                                          <p:spTgt spid="60"/>
                                        </p:tgtEl>
                                        <p:attrNameLst>
                                          <p:attrName>ppt_y</p:attrName>
                                        </p:attrNameLst>
                                      </p:cBhvr>
                                      <p:tavLst>
                                        <p:tav tm="0">
                                          <p:val>
                                            <p:strVal val="1+#ppt_h/2"/>
                                          </p:val>
                                        </p:tav>
                                        <p:tav tm="100000">
                                          <p:val>
                                            <p:strVal val="#ppt_y"/>
                                          </p:val>
                                        </p:tav>
                                      </p:tavLst>
                                    </p:anim>
                                  </p:childTnLst>
                                </p:cTn>
                              </p:par>
                              <p:par>
                                <p:cTn id="161" presetID="2" presetClass="exit" presetSubtype="4" fill="hold" grpId="0" nodeType="withEffect">
                                  <p:stCondLst>
                                    <p:cond delay="0"/>
                                  </p:stCondLst>
                                  <p:childTnLst>
                                    <p:anim calcmode="lin" valueType="num">
                                      <p:cBhvr additive="base">
                                        <p:cTn id="162" dur="500"/>
                                        <p:tgtEl>
                                          <p:spTgt spid="43"/>
                                        </p:tgtEl>
                                        <p:attrNameLst>
                                          <p:attrName>ppt_x</p:attrName>
                                        </p:attrNameLst>
                                      </p:cBhvr>
                                      <p:tavLst>
                                        <p:tav tm="0">
                                          <p:val>
                                            <p:strVal val="ppt_x"/>
                                          </p:val>
                                        </p:tav>
                                        <p:tav tm="100000">
                                          <p:val>
                                            <p:strVal val="ppt_x"/>
                                          </p:val>
                                        </p:tav>
                                      </p:tavLst>
                                    </p:anim>
                                    <p:anim calcmode="lin" valueType="num">
                                      <p:cBhvr additive="base">
                                        <p:cTn id="163" dur="500"/>
                                        <p:tgtEl>
                                          <p:spTgt spid="43"/>
                                        </p:tgtEl>
                                        <p:attrNameLst>
                                          <p:attrName>ppt_y</p:attrName>
                                        </p:attrNameLst>
                                      </p:cBhvr>
                                      <p:tavLst>
                                        <p:tav tm="0">
                                          <p:val>
                                            <p:strVal val="ppt_y"/>
                                          </p:val>
                                        </p:tav>
                                        <p:tav tm="100000">
                                          <p:val>
                                            <p:strVal val="1+ppt_h/2"/>
                                          </p:val>
                                        </p:tav>
                                      </p:tavLst>
                                    </p:anim>
                                    <p:set>
                                      <p:cBhvr>
                                        <p:cTn id="164" dur="1" fill="hold">
                                          <p:stCondLst>
                                            <p:cond delay="499"/>
                                          </p:stCondLst>
                                        </p:cTn>
                                        <p:tgtEl>
                                          <p:spTgt spid="43"/>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13"/>
                                        </p:tgtEl>
                                        <p:attrNameLst>
                                          <p:attrName>style.visibility</p:attrName>
                                        </p:attrNameLst>
                                      </p:cBhvr>
                                      <p:to>
                                        <p:strVal val="visible"/>
                                      </p:to>
                                    </p:set>
                                    <p:anim calcmode="lin" valueType="num">
                                      <p:cBhvr additive="base">
                                        <p:cTn id="169" dur="500" fill="hold"/>
                                        <p:tgtEl>
                                          <p:spTgt spid="13"/>
                                        </p:tgtEl>
                                        <p:attrNameLst>
                                          <p:attrName>ppt_x</p:attrName>
                                        </p:attrNameLst>
                                      </p:cBhvr>
                                      <p:tavLst>
                                        <p:tav tm="0">
                                          <p:val>
                                            <p:strVal val="#ppt_x"/>
                                          </p:val>
                                        </p:tav>
                                        <p:tav tm="100000">
                                          <p:val>
                                            <p:strVal val="#ppt_x"/>
                                          </p:val>
                                        </p:tav>
                                      </p:tavLst>
                                    </p:anim>
                                    <p:anim calcmode="lin" valueType="num">
                                      <p:cBhvr additive="base">
                                        <p:cTn id="1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77"/>
                                        </p:tgtEl>
                                        <p:attrNameLst>
                                          <p:attrName>style.visibility</p:attrName>
                                        </p:attrNameLst>
                                      </p:cBhvr>
                                      <p:to>
                                        <p:strVal val="visible"/>
                                      </p:to>
                                    </p:set>
                                    <p:anim calcmode="lin" valueType="num">
                                      <p:cBhvr additive="base">
                                        <p:cTn id="175" dur="500" fill="hold"/>
                                        <p:tgtEl>
                                          <p:spTgt spid="77"/>
                                        </p:tgtEl>
                                        <p:attrNameLst>
                                          <p:attrName>ppt_x</p:attrName>
                                        </p:attrNameLst>
                                      </p:cBhvr>
                                      <p:tavLst>
                                        <p:tav tm="0">
                                          <p:val>
                                            <p:strVal val="#ppt_x"/>
                                          </p:val>
                                        </p:tav>
                                        <p:tav tm="100000">
                                          <p:val>
                                            <p:strVal val="#ppt_x"/>
                                          </p:val>
                                        </p:tav>
                                      </p:tavLst>
                                    </p:anim>
                                    <p:anim calcmode="lin" valueType="num">
                                      <p:cBhvr additive="base">
                                        <p:cTn id="17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85"/>
                                        </p:tgtEl>
                                        <p:attrNameLst>
                                          <p:attrName>style.visibility</p:attrName>
                                        </p:attrNameLst>
                                      </p:cBhvr>
                                      <p:to>
                                        <p:strVal val="visible"/>
                                      </p:to>
                                    </p:set>
                                    <p:anim calcmode="lin" valueType="num">
                                      <p:cBhvr additive="base">
                                        <p:cTn id="181" dur="500" fill="hold"/>
                                        <p:tgtEl>
                                          <p:spTgt spid="85"/>
                                        </p:tgtEl>
                                        <p:attrNameLst>
                                          <p:attrName>ppt_x</p:attrName>
                                        </p:attrNameLst>
                                      </p:cBhvr>
                                      <p:tavLst>
                                        <p:tav tm="0">
                                          <p:val>
                                            <p:strVal val="#ppt_x"/>
                                          </p:val>
                                        </p:tav>
                                        <p:tav tm="100000">
                                          <p:val>
                                            <p:strVal val="#ppt_x"/>
                                          </p:val>
                                        </p:tav>
                                      </p:tavLst>
                                    </p:anim>
                                    <p:anim calcmode="lin" valueType="num">
                                      <p:cBhvr additive="base">
                                        <p:cTn id="18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82"/>
                                        </p:tgtEl>
                                        <p:attrNameLst>
                                          <p:attrName>style.visibility</p:attrName>
                                        </p:attrNameLst>
                                      </p:cBhvr>
                                      <p:to>
                                        <p:strVal val="visible"/>
                                      </p:to>
                                    </p:set>
                                    <p:anim calcmode="lin" valueType="num">
                                      <p:cBhvr additive="base">
                                        <p:cTn id="187" dur="500" fill="hold"/>
                                        <p:tgtEl>
                                          <p:spTgt spid="82"/>
                                        </p:tgtEl>
                                        <p:attrNameLst>
                                          <p:attrName>ppt_x</p:attrName>
                                        </p:attrNameLst>
                                      </p:cBhvr>
                                      <p:tavLst>
                                        <p:tav tm="0">
                                          <p:val>
                                            <p:strVal val="#ppt_x"/>
                                          </p:val>
                                        </p:tav>
                                        <p:tav tm="100000">
                                          <p:val>
                                            <p:strVal val="#ppt_x"/>
                                          </p:val>
                                        </p:tav>
                                      </p:tavLst>
                                    </p:anim>
                                    <p:anim calcmode="lin" valueType="num">
                                      <p:cBhvr additive="base">
                                        <p:cTn id="18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8"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654694"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Writing  </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102934" y="206669"/>
            <a:ext cx="10689997" cy="790024"/>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Bad Translation</a:t>
            </a:r>
          </a:p>
          <a:p>
            <a:pPr>
              <a:lnSpc>
                <a:spcPct val="150000"/>
              </a:lnSpc>
            </a:pPr>
            <a:r>
              <a:rPr lang="en-GB" sz="1400" dirty="0">
                <a:latin typeface="Century Gothic" panose="020B0502020202020204" pitchFamily="34" charset="0"/>
              </a:rPr>
              <a:t>Look at the Spanish translation below and correct the mistakes.</a:t>
            </a:r>
          </a:p>
        </p:txBody>
      </p:sp>
      <p:sp>
        <p:nvSpPr>
          <p:cNvPr id="5" name="TextBox 4">
            <a:extLst>
              <a:ext uri="{FF2B5EF4-FFF2-40B4-BE49-F238E27FC236}">
                <a16:creationId xmlns:a16="http://schemas.microsoft.com/office/drawing/2014/main" id="{9A92477C-664D-4CA7-BE12-8EDB8169B799}"/>
              </a:ext>
            </a:extLst>
          </p:cNvPr>
          <p:cNvSpPr txBox="1"/>
          <p:nvPr/>
        </p:nvSpPr>
        <p:spPr>
          <a:xfrm>
            <a:off x="1328303" y="1486282"/>
            <a:ext cx="4710260" cy="2313518"/>
          </a:xfrm>
          <a:prstGeom prst="rect">
            <a:avLst/>
          </a:prstGeom>
          <a:noFill/>
          <a:ln w="19050">
            <a:solidFill>
              <a:srgbClr val="435494"/>
            </a:solidFill>
          </a:ln>
        </p:spPr>
        <p:txBody>
          <a:bodyPr wrap="square" rtlCol="0">
            <a:spAutoFit/>
          </a:bodyPr>
          <a:lstStyle/>
          <a:p>
            <a:pPr algn="ctr">
              <a:lnSpc>
                <a:spcPct val="150000"/>
              </a:lnSpc>
            </a:pPr>
            <a:r>
              <a:rPr lang="en-GB" sz="1400" dirty="0">
                <a:latin typeface="Century Gothic" panose="020B0502020202020204" pitchFamily="34" charset="0"/>
              </a:rPr>
              <a:t>My sister, Alicia, and I are quite different. She is chatty and can be annoying, but I get on well with her because we have lots in common. We always have fun together. We are very sporty and last year we went to Italy to go skiing. It was an unforgettable experience. This summer we are going to go to Greece where we are going to learn to dive.</a:t>
            </a:r>
          </a:p>
        </p:txBody>
      </p:sp>
      <p:sp>
        <p:nvSpPr>
          <p:cNvPr id="8" name="TextBox 7">
            <a:extLst>
              <a:ext uri="{FF2B5EF4-FFF2-40B4-BE49-F238E27FC236}">
                <a16:creationId xmlns:a16="http://schemas.microsoft.com/office/drawing/2014/main" id="{6F90549E-0BB5-41F1-9601-5FC1CA4F5FD5}"/>
              </a:ext>
            </a:extLst>
          </p:cNvPr>
          <p:cNvSpPr txBox="1"/>
          <p:nvPr/>
        </p:nvSpPr>
        <p:spPr>
          <a:xfrm>
            <a:off x="6275110" y="1486282"/>
            <a:ext cx="5055909" cy="2313518"/>
          </a:xfrm>
          <a:prstGeom prst="rect">
            <a:avLst/>
          </a:prstGeom>
          <a:noFill/>
          <a:ln w="19050">
            <a:solidFill>
              <a:srgbClr val="FF0066"/>
            </a:solidFill>
          </a:ln>
        </p:spPr>
        <p:txBody>
          <a:bodyPr wrap="square" rtlCol="0">
            <a:spAutoFit/>
          </a:bodyPr>
          <a:lstStyle/>
          <a:p>
            <a:pPr algn="ctr">
              <a:lnSpc>
                <a:spcPct val="150000"/>
              </a:lnSpc>
            </a:pPr>
            <a:r>
              <a:rPr lang="es-ES" sz="1400" dirty="0">
                <a:latin typeface="Century Gothic" panose="020B0502020202020204" pitchFamily="34" charset="0"/>
              </a:rPr>
              <a:t>Mi hermano, Alicia, y yo somos bastante parecidos.</a:t>
            </a:r>
          </a:p>
          <a:p>
            <a:pPr algn="ctr">
              <a:lnSpc>
                <a:spcPct val="150000"/>
              </a:lnSpc>
            </a:pPr>
            <a:r>
              <a:rPr lang="es-ES" sz="1400" dirty="0">
                <a:latin typeface="Century Gothic" panose="020B0502020202020204" pitchFamily="34" charset="0"/>
              </a:rPr>
              <a:t>Ella es habladora y puede ser egoísta, pero me</a:t>
            </a:r>
          </a:p>
          <a:p>
            <a:pPr algn="ctr">
              <a:lnSpc>
                <a:spcPct val="150000"/>
              </a:lnSpc>
            </a:pPr>
            <a:r>
              <a:rPr lang="es-ES" sz="1400" dirty="0">
                <a:latin typeface="Century Gothic" panose="020B0502020202020204" pitchFamily="34" charset="0"/>
              </a:rPr>
              <a:t>llevo bien con ella porque tenemos nada en común. Siempre nos peleamos. Somos muy creativas y el año pasado fuimos a Italia para hacer alpinismo. Fue una experiencia olvidable. Este invierno vamos a ir a Grecia donde vamos a aprender a hacer vela</a:t>
            </a:r>
          </a:p>
        </p:txBody>
      </p:sp>
      <p:sp>
        <p:nvSpPr>
          <p:cNvPr id="10" name="TextBox 9">
            <a:extLst>
              <a:ext uri="{FF2B5EF4-FFF2-40B4-BE49-F238E27FC236}">
                <a16:creationId xmlns:a16="http://schemas.microsoft.com/office/drawing/2014/main" id="{9D50C68E-8D6F-42B9-A0BE-48C5A04536E7}"/>
              </a:ext>
            </a:extLst>
          </p:cNvPr>
          <p:cNvSpPr txBox="1"/>
          <p:nvPr/>
        </p:nvSpPr>
        <p:spPr>
          <a:xfrm>
            <a:off x="3436070" y="4114401"/>
            <a:ext cx="5319859" cy="2313518"/>
          </a:xfrm>
          <a:prstGeom prst="rect">
            <a:avLst/>
          </a:prstGeom>
          <a:noFill/>
          <a:ln w="19050">
            <a:solidFill>
              <a:srgbClr val="FF0066"/>
            </a:solidFill>
          </a:ln>
        </p:spPr>
        <p:txBody>
          <a:bodyPr wrap="square" rtlCol="0">
            <a:spAutoFit/>
          </a:bodyPr>
          <a:lstStyle/>
          <a:p>
            <a:pPr algn="ctr">
              <a:lnSpc>
                <a:spcPct val="150000"/>
              </a:lnSpc>
            </a:pPr>
            <a:r>
              <a:rPr lang="es-ES" sz="1400" dirty="0">
                <a:latin typeface="Century Gothic" panose="020B0502020202020204" pitchFamily="34" charset="0"/>
              </a:rPr>
              <a:t>Mi </a:t>
            </a:r>
            <a:r>
              <a:rPr lang="es-ES" sz="1400" b="1" dirty="0">
                <a:latin typeface="Century Gothic" panose="020B0502020202020204" pitchFamily="34" charset="0"/>
              </a:rPr>
              <a:t>hermana</a:t>
            </a:r>
            <a:r>
              <a:rPr lang="es-ES" sz="1400" dirty="0">
                <a:latin typeface="Century Gothic" panose="020B0502020202020204" pitchFamily="34" charset="0"/>
              </a:rPr>
              <a:t>, Alicia, y yo somos bastante </a:t>
            </a:r>
            <a:r>
              <a:rPr lang="es-ES" sz="1400" b="1" dirty="0">
                <a:latin typeface="Century Gothic" panose="020B0502020202020204" pitchFamily="34" charset="0"/>
              </a:rPr>
              <a:t>diferentes</a:t>
            </a:r>
            <a:r>
              <a:rPr lang="es-ES" sz="1400" dirty="0">
                <a:latin typeface="Century Gothic" panose="020B0502020202020204" pitchFamily="34" charset="0"/>
              </a:rPr>
              <a:t>.</a:t>
            </a:r>
          </a:p>
          <a:p>
            <a:pPr algn="ctr">
              <a:lnSpc>
                <a:spcPct val="150000"/>
              </a:lnSpc>
            </a:pPr>
            <a:r>
              <a:rPr lang="es-ES" sz="1400" dirty="0">
                <a:latin typeface="Century Gothic" panose="020B0502020202020204" pitchFamily="34" charset="0"/>
              </a:rPr>
              <a:t>Ella es habladora y puede ser </a:t>
            </a:r>
            <a:r>
              <a:rPr lang="es-ES" sz="1400" b="1" dirty="0">
                <a:latin typeface="Century Gothic" panose="020B0502020202020204" pitchFamily="34" charset="0"/>
              </a:rPr>
              <a:t>molesta</a:t>
            </a:r>
            <a:r>
              <a:rPr lang="es-ES" sz="1400" dirty="0">
                <a:latin typeface="Century Gothic" panose="020B0502020202020204" pitchFamily="34" charset="0"/>
              </a:rPr>
              <a:t>, pero me</a:t>
            </a:r>
          </a:p>
          <a:p>
            <a:pPr algn="ctr">
              <a:lnSpc>
                <a:spcPct val="150000"/>
              </a:lnSpc>
            </a:pPr>
            <a:r>
              <a:rPr lang="es-ES" sz="1400" dirty="0">
                <a:latin typeface="Century Gothic" panose="020B0502020202020204" pitchFamily="34" charset="0"/>
              </a:rPr>
              <a:t>llevo bien con ella porque tenemos </a:t>
            </a:r>
            <a:r>
              <a:rPr lang="es-ES" sz="1400" b="1" dirty="0">
                <a:latin typeface="Century Gothic" panose="020B0502020202020204" pitchFamily="34" charset="0"/>
              </a:rPr>
              <a:t>mucho</a:t>
            </a:r>
            <a:r>
              <a:rPr lang="es-ES" sz="1400" dirty="0">
                <a:latin typeface="Century Gothic" panose="020B0502020202020204" pitchFamily="34" charset="0"/>
              </a:rPr>
              <a:t> en común. Siempre nos </a:t>
            </a:r>
            <a:r>
              <a:rPr lang="es-ES" sz="1400" b="1" dirty="0">
                <a:latin typeface="Century Gothic" panose="020B0502020202020204" pitchFamily="34" charset="0"/>
              </a:rPr>
              <a:t>divertimos</a:t>
            </a:r>
            <a:r>
              <a:rPr lang="es-ES" sz="1400" dirty="0">
                <a:latin typeface="Century Gothic" panose="020B0502020202020204" pitchFamily="34" charset="0"/>
              </a:rPr>
              <a:t>. Somos muy </a:t>
            </a:r>
            <a:r>
              <a:rPr lang="es-ES" sz="1400" b="1" dirty="0">
                <a:latin typeface="Century Gothic" panose="020B0502020202020204" pitchFamily="34" charset="0"/>
              </a:rPr>
              <a:t>deportistas</a:t>
            </a:r>
            <a:r>
              <a:rPr lang="es-ES" sz="1400" dirty="0">
                <a:latin typeface="Century Gothic" panose="020B0502020202020204" pitchFamily="34" charset="0"/>
              </a:rPr>
              <a:t> y el año pasado fuimos a Italia para hacer </a:t>
            </a:r>
            <a:r>
              <a:rPr lang="es-ES" sz="1400" b="1" dirty="0">
                <a:latin typeface="Century Gothic" panose="020B0502020202020204" pitchFamily="34" charset="0"/>
              </a:rPr>
              <a:t>esquí</a:t>
            </a:r>
            <a:r>
              <a:rPr lang="es-ES" sz="1400" dirty="0">
                <a:latin typeface="Century Gothic" panose="020B0502020202020204" pitchFamily="34" charset="0"/>
              </a:rPr>
              <a:t>. Fue una experiencia </a:t>
            </a:r>
            <a:r>
              <a:rPr lang="es-ES" sz="1400" b="1" dirty="0">
                <a:latin typeface="Century Gothic" panose="020B0502020202020204" pitchFamily="34" charset="0"/>
              </a:rPr>
              <a:t>inolvidable</a:t>
            </a:r>
            <a:r>
              <a:rPr lang="es-ES" sz="1400" dirty="0">
                <a:latin typeface="Century Gothic" panose="020B0502020202020204" pitchFamily="34" charset="0"/>
              </a:rPr>
              <a:t>. Este </a:t>
            </a:r>
            <a:r>
              <a:rPr lang="es-ES" sz="1400" b="1" dirty="0">
                <a:latin typeface="Century Gothic" panose="020B0502020202020204" pitchFamily="34" charset="0"/>
              </a:rPr>
              <a:t>verano</a:t>
            </a:r>
            <a:r>
              <a:rPr lang="es-ES" sz="1400" dirty="0">
                <a:latin typeface="Century Gothic" panose="020B0502020202020204" pitchFamily="34" charset="0"/>
              </a:rPr>
              <a:t> vamos a ir a Grecia donde vamos a aprender a </a:t>
            </a:r>
            <a:r>
              <a:rPr lang="es-ES" sz="1400" b="1" dirty="0">
                <a:latin typeface="Century Gothic" panose="020B0502020202020204" pitchFamily="34" charset="0"/>
              </a:rPr>
              <a:t>bucear</a:t>
            </a:r>
            <a:r>
              <a:rPr lang="es-ES" sz="1400" dirty="0">
                <a:latin typeface="Century Gothic" panose="020B0502020202020204" pitchFamily="34" charset="0"/>
              </a:rPr>
              <a:t>. </a:t>
            </a:r>
          </a:p>
        </p:txBody>
      </p:sp>
      <p:pic>
        <p:nvPicPr>
          <p:cNvPr id="1026" name="Picture 2" descr="whistling with coffee">
            <a:extLst>
              <a:ext uri="{FF2B5EF4-FFF2-40B4-BE49-F238E27FC236}">
                <a16:creationId xmlns:a16="http://schemas.microsoft.com/office/drawing/2014/main" id="{D623D3EF-5F3C-42B0-93A3-FAD3BC587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654694"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Writing  </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013195" y="156929"/>
            <a:ext cx="10689997" cy="1113190"/>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90 Word Question</a:t>
            </a:r>
          </a:p>
          <a:p>
            <a:pPr>
              <a:lnSpc>
                <a:spcPct val="150000"/>
              </a:lnSpc>
            </a:pPr>
            <a:r>
              <a:rPr lang="en-GB" sz="1400" dirty="0">
                <a:latin typeface="Century Gothic" panose="020B0502020202020204" pitchFamily="34" charset="0"/>
              </a:rPr>
              <a:t>Reorder the text to form a logical response to the 90 word question. Extension – this is a basic response to the question, discuss with your partner what you would </a:t>
            </a:r>
            <a:r>
              <a:rPr lang="en-GB" sz="1400">
                <a:latin typeface="Century Gothic" panose="020B0502020202020204" pitchFamily="34" charset="0"/>
              </a:rPr>
              <a:t>do to improve </a:t>
            </a:r>
            <a:r>
              <a:rPr lang="en-GB" sz="1400" dirty="0">
                <a:latin typeface="Century Gothic" panose="020B0502020202020204" pitchFamily="34" charset="0"/>
              </a:rPr>
              <a:t>it. </a:t>
            </a:r>
          </a:p>
        </p:txBody>
      </p:sp>
      <p:sp>
        <p:nvSpPr>
          <p:cNvPr id="4" name="TextBox 3">
            <a:extLst>
              <a:ext uri="{FF2B5EF4-FFF2-40B4-BE49-F238E27FC236}">
                <a16:creationId xmlns:a16="http://schemas.microsoft.com/office/drawing/2014/main" id="{746209BC-76AE-46C3-971D-1B1639B96CBE}"/>
              </a:ext>
            </a:extLst>
          </p:cNvPr>
          <p:cNvSpPr txBox="1"/>
          <p:nvPr/>
        </p:nvSpPr>
        <p:spPr>
          <a:xfrm>
            <a:off x="1237046" y="1258667"/>
            <a:ext cx="3497346" cy="4575548"/>
          </a:xfrm>
          <a:prstGeom prst="rect">
            <a:avLst/>
          </a:prstGeom>
          <a:noFill/>
          <a:ln w="28575">
            <a:solidFill>
              <a:srgbClr val="FF0066"/>
            </a:solidFill>
          </a:ln>
        </p:spPr>
        <p:txBody>
          <a:bodyPr wrap="square" rtlCol="0">
            <a:spAutoFit/>
          </a:bodyPr>
          <a:lstStyle/>
          <a:p>
            <a:pPr>
              <a:lnSpc>
                <a:spcPct val="150000"/>
              </a:lnSpc>
            </a:pPr>
            <a:r>
              <a:rPr lang="es-ES" sz="1400" dirty="0">
                <a:latin typeface="Century Gothic" panose="020B0502020202020204" pitchFamily="34" charset="0"/>
              </a:rPr>
              <a:t>Tu amigo español te pregunta sobre tu ciudad. Escríbele una carta.</a:t>
            </a:r>
          </a:p>
          <a:p>
            <a:pPr>
              <a:lnSpc>
                <a:spcPct val="150000"/>
              </a:lnSpc>
            </a:pPr>
            <a:endParaRPr lang="es-ES" sz="1400" dirty="0">
              <a:latin typeface="Century Gothic" panose="020B0502020202020204" pitchFamily="34" charset="0"/>
            </a:endParaRPr>
          </a:p>
          <a:p>
            <a:pPr>
              <a:lnSpc>
                <a:spcPct val="150000"/>
              </a:lnSpc>
            </a:pPr>
            <a:r>
              <a:rPr lang="es-ES" sz="1400" dirty="0">
                <a:latin typeface="Century Gothic" panose="020B0502020202020204" pitchFamily="34" charset="0"/>
              </a:rPr>
              <a:t>Menciona:</a:t>
            </a:r>
          </a:p>
          <a:p>
            <a:pPr marL="285750" indent="-285750">
              <a:lnSpc>
                <a:spcPct val="150000"/>
              </a:lnSpc>
              <a:buFont typeface="Arial" panose="020B0604020202020204" pitchFamily="34" charset="0"/>
              <a:buChar char="•"/>
            </a:pPr>
            <a:r>
              <a:rPr lang="es-ES" sz="1400" dirty="0">
                <a:latin typeface="Century Gothic" panose="020B0502020202020204" pitchFamily="34" charset="0"/>
              </a:rPr>
              <a:t>cómo es tu ciudad/pueblo</a:t>
            </a:r>
          </a:p>
          <a:p>
            <a:pPr marL="285750" indent="-285750">
              <a:lnSpc>
                <a:spcPct val="150000"/>
              </a:lnSpc>
              <a:buFont typeface="Arial" panose="020B0604020202020204" pitchFamily="34" charset="0"/>
              <a:buChar char="•"/>
            </a:pPr>
            <a:r>
              <a:rPr lang="es-ES" sz="1400" dirty="0">
                <a:latin typeface="Century Gothic" panose="020B0502020202020204" pitchFamily="34" charset="0"/>
              </a:rPr>
              <a:t>qué hiciste el fin de semana pasado en tu zuna</a:t>
            </a:r>
          </a:p>
          <a:p>
            <a:pPr marL="285750" indent="-285750">
              <a:lnSpc>
                <a:spcPct val="150000"/>
              </a:lnSpc>
              <a:buFont typeface="Arial" panose="020B0604020202020204" pitchFamily="34" charset="0"/>
              <a:buChar char="•"/>
            </a:pPr>
            <a:r>
              <a:rPr lang="es-ES" sz="1400" dirty="0">
                <a:latin typeface="Century Gothic" panose="020B0502020202020204" pitchFamily="34" charset="0"/>
              </a:rPr>
              <a:t>tus opiniones sobre las tiendas donde vives</a:t>
            </a:r>
          </a:p>
          <a:p>
            <a:pPr marL="285750" indent="-285750">
              <a:lnSpc>
                <a:spcPct val="150000"/>
              </a:lnSpc>
              <a:buFont typeface="Arial" panose="020B0604020202020204" pitchFamily="34" charset="0"/>
              <a:buChar char="•"/>
            </a:pPr>
            <a:r>
              <a:rPr lang="es-ES" sz="1400" dirty="0">
                <a:latin typeface="Century Gothic" panose="020B0502020202020204" pitchFamily="34" charset="0"/>
              </a:rPr>
              <a:t>una ciudad en España que te gustaría visitar y por qué</a:t>
            </a:r>
          </a:p>
          <a:p>
            <a:pPr>
              <a:lnSpc>
                <a:spcPct val="150000"/>
              </a:lnSpc>
            </a:pPr>
            <a:endParaRPr lang="es-ES" sz="1400" dirty="0">
              <a:latin typeface="Century Gothic" panose="020B0502020202020204" pitchFamily="34" charset="0"/>
            </a:endParaRPr>
          </a:p>
          <a:p>
            <a:pPr>
              <a:lnSpc>
                <a:spcPct val="150000"/>
              </a:lnSpc>
            </a:pPr>
            <a:r>
              <a:rPr lang="es-ES" sz="1400" dirty="0">
                <a:latin typeface="Century Gothic" panose="020B0502020202020204" pitchFamily="34" charset="0"/>
              </a:rPr>
              <a:t>Escribe aproximadamente </a:t>
            </a:r>
            <a:r>
              <a:rPr lang="es-ES" sz="1400" b="1" dirty="0">
                <a:latin typeface="Century Gothic" panose="020B0502020202020204" pitchFamily="34" charset="0"/>
              </a:rPr>
              <a:t>90</a:t>
            </a:r>
            <a:r>
              <a:rPr lang="es-ES" sz="1400" dirty="0">
                <a:latin typeface="Century Gothic" panose="020B0502020202020204" pitchFamily="34" charset="0"/>
              </a:rPr>
              <a:t> palabras en </a:t>
            </a:r>
            <a:r>
              <a:rPr lang="es-ES" sz="1400" b="1" dirty="0">
                <a:latin typeface="Century Gothic" panose="020B0502020202020204" pitchFamily="34" charset="0"/>
              </a:rPr>
              <a:t>español</a:t>
            </a:r>
            <a:r>
              <a:rPr lang="es-ES" sz="1400" dirty="0">
                <a:latin typeface="Century Gothic" panose="020B0502020202020204" pitchFamily="34" charset="0"/>
              </a:rPr>
              <a:t>. </a:t>
            </a:r>
          </a:p>
        </p:txBody>
      </p:sp>
      <p:graphicFrame>
        <p:nvGraphicFramePr>
          <p:cNvPr id="6" name="Table 6">
            <a:extLst>
              <a:ext uri="{FF2B5EF4-FFF2-40B4-BE49-F238E27FC236}">
                <a16:creationId xmlns:a16="http://schemas.microsoft.com/office/drawing/2014/main" id="{5A36BAD0-FB77-4339-8EA5-831116D0F0BF}"/>
              </a:ext>
            </a:extLst>
          </p:cNvPr>
          <p:cNvGraphicFramePr>
            <a:graphicFrameLocks noGrp="1"/>
          </p:cNvGraphicFramePr>
          <p:nvPr>
            <p:extLst>
              <p:ext uri="{D42A27DB-BD31-4B8C-83A1-F6EECF244321}">
                <p14:modId xmlns:p14="http://schemas.microsoft.com/office/powerpoint/2010/main" val="3558810616"/>
              </p:ext>
            </p:extLst>
          </p:nvPr>
        </p:nvGraphicFramePr>
        <p:xfrm>
          <a:off x="5043338" y="1316472"/>
          <a:ext cx="6829196" cy="4079240"/>
        </p:xfrm>
        <a:graphic>
          <a:graphicData uri="http://schemas.openxmlformats.org/drawingml/2006/table">
            <a:tbl>
              <a:tblPr firstRow="1" bandRow="1">
                <a:tableStyleId>{5940675A-B579-460E-94D1-54222C63F5DA}</a:tableStyleId>
              </a:tblPr>
              <a:tblGrid>
                <a:gridCol w="499623">
                  <a:extLst>
                    <a:ext uri="{9D8B030D-6E8A-4147-A177-3AD203B41FA5}">
                      <a16:colId xmlns:a16="http://schemas.microsoft.com/office/drawing/2014/main" val="3591633506"/>
                    </a:ext>
                  </a:extLst>
                </a:gridCol>
                <a:gridCol w="6329573">
                  <a:extLst>
                    <a:ext uri="{9D8B030D-6E8A-4147-A177-3AD203B41FA5}">
                      <a16:colId xmlns:a16="http://schemas.microsoft.com/office/drawing/2014/main" val="3645021704"/>
                    </a:ext>
                  </a:extLst>
                </a:gridCol>
              </a:tblGrid>
              <a:tr h="370840">
                <a:tc>
                  <a:txBody>
                    <a:bodyPr/>
                    <a:lstStyle/>
                    <a:p>
                      <a:r>
                        <a:rPr lang="es-ES" sz="1400" noProof="0" dirty="0">
                          <a:latin typeface="Century Gothic" panose="020B0502020202020204" pitchFamily="34" charset="0"/>
                        </a:rPr>
                        <a:t>A</a:t>
                      </a:r>
                    </a:p>
                  </a:txBody>
                  <a:tcPr/>
                </a:tc>
                <a:tc>
                  <a:txBody>
                    <a:bodyPr/>
                    <a:lstStyle/>
                    <a:p>
                      <a:r>
                        <a:rPr lang="es-ES" sz="1400" noProof="0" dirty="0">
                          <a:latin typeface="Century Gothic" panose="020B0502020202020204" pitchFamily="34" charset="0"/>
                        </a:rPr>
                        <a:t>histórico y hay mucho que</a:t>
                      </a:r>
                    </a:p>
                  </a:txBody>
                  <a:tcPr/>
                </a:tc>
                <a:extLst>
                  <a:ext uri="{0D108BD9-81ED-4DB2-BD59-A6C34878D82A}">
                    <a16:rowId xmlns:a16="http://schemas.microsoft.com/office/drawing/2014/main" val="1244255807"/>
                  </a:ext>
                </a:extLst>
              </a:tr>
              <a:tr h="370840">
                <a:tc>
                  <a:txBody>
                    <a:bodyPr/>
                    <a:lstStyle/>
                    <a:p>
                      <a:r>
                        <a:rPr lang="es-ES" sz="1400" noProof="0" dirty="0">
                          <a:latin typeface="Century Gothic" panose="020B0502020202020204" pitchFamily="34" charset="0"/>
                        </a:rPr>
                        <a:t>B</a:t>
                      </a:r>
                    </a:p>
                  </a:txBody>
                  <a:tcPr/>
                </a:tc>
                <a:tc>
                  <a:txBody>
                    <a:bodyPr/>
                    <a:lstStyle/>
                    <a:p>
                      <a:r>
                        <a:rPr lang="es-ES" sz="1400" noProof="0" dirty="0">
                          <a:latin typeface="Century Gothic" panose="020B0502020202020204" pitchFamily="34" charset="0"/>
                        </a:rPr>
                        <a:t>tiendas ya que hay mucha variedad y los precios</a:t>
                      </a:r>
                    </a:p>
                  </a:txBody>
                  <a:tcPr/>
                </a:tc>
                <a:extLst>
                  <a:ext uri="{0D108BD9-81ED-4DB2-BD59-A6C34878D82A}">
                    <a16:rowId xmlns:a16="http://schemas.microsoft.com/office/drawing/2014/main" val="1764668255"/>
                  </a:ext>
                </a:extLst>
              </a:tr>
              <a:tr h="370840">
                <a:tc>
                  <a:txBody>
                    <a:bodyPr/>
                    <a:lstStyle/>
                    <a:p>
                      <a:r>
                        <a:rPr lang="es-ES" sz="1400" noProof="0" dirty="0">
                          <a:latin typeface="Century Gothic" panose="020B0502020202020204" pitchFamily="34" charset="0"/>
                        </a:rPr>
                        <a:t>C</a:t>
                      </a:r>
                    </a:p>
                  </a:txBody>
                  <a:tcPr/>
                </a:tc>
                <a:tc>
                  <a:txBody>
                    <a:bodyPr/>
                    <a:lstStyle/>
                    <a:p>
                      <a:r>
                        <a:rPr lang="es-ES" sz="1400" noProof="0" dirty="0">
                          <a:latin typeface="Century Gothic" panose="020B0502020202020204" pitchFamily="34" charset="0"/>
                        </a:rPr>
                        <a:t>bien porque mi madre me compró</a:t>
                      </a:r>
                    </a:p>
                  </a:txBody>
                  <a:tcPr/>
                </a:tc>
                <a:extLst>
                  <a:ext uri="{0D108BD9-81ED-4DB2-BD59-A6C34878D82A}">
                    <a16:rowId xmlns:a16="http://schemas.microsoft.com/office/drawing/2014/main" val="573955941"/>
                  </a:ext>
                </a:extLst>
              </a:tr>
              <a:tr h="370840">
                <a:tc>
                  <a:txBody>
                    <a:bodyPr/>
                    <a:lstStyle/>
                    <a:p>
                      <a:r>
                        <a:rPr lang="es-ES" sz="1400" noProof="0" dirty="0">
                          <a:latin typeface="Century Gothic" panose="020B0502020202020204" pitchFamily="34" charset="0"/>
                        </a:rPr>
                        <a:t>D</a:t>
                      </a:r>
                    </a:p>
                  </a:txBody>
                  <a:tcPr/>
                </a:tc>
                <a:tc>
                  <a:txBody>
                    <a:bodyPr/>
                    <a:lstStyle/>
                    <a:p>
                      <a:r>
                        <a:rPr lang="es-ES" sz="1400" noProof="0" dirty="0">
                          <a:latin typeface="Century Gothic" panose="020B0502020202020204" pitchFamily="34" charset="0"/>
                        </a:rPr>
                        <a:t>hacer. El fin de semana pasado fui de</a:t>
                      </a:r>
                    </a:p>
                  </a:txBody>
                  <a:tcPr/>
                </a:tc>
                <a:extLst>
                  <a:ext uri="{0D108BD9-81ED-4DB2-BD59-A6C34878D82A}">
                    <a16:rowId xmlns:a16="http://schemas.microsoft.com/office/drawing/2014/main" val="1757844291"/>
                  </a:ext>
                </a:extLst>
              </a:tr>
              <a:tr h="370840">
                <a:tc>
                  <a:txBody>
                    <a:bodyPr/>
                    <a:lstStyle/>
                    <a:p>
                      <a:r>
                        <a:rPr lang="es-ES" sz="1400" noProof="0" dirty="0">
                          <a:latin typeface="Century Gothic" panose="020B0502020202020204" pitchFamily="34" charset="0"/>
                        </a:rPr>
                        <a:t>E</a:t>
                      </a:r>
                    </a:p>
                  </a:txBody>
                  <a:tcPr/>
                </a:tc>
                <a:tc>
                  <a:txBody>
                    <a:bodyPr/>
                    <a:lstStyle/>
                    <a:p>
                      <a:r>
                        <a:rPr lang="es-ES" sz="1400" noProof="0" dirty="0">
                          <a:latin typeface="Century Gothic" panose="020B0502020202020204" pitchFamily="34" charset="0"/>
                        </a:rPr>
                        <a:t>son baratos. Siempre he querido </a:t>
                      </a:r>
                    </a:p>
                  </a:txBody>
                  <a:tcPr/>
                </a:tc>
                <a:extLst>
                  <a:ext uri="{0D108BD9-81ED-4DB2-BD59-A6C34878D82A}">
                    <a16:rowId xmlns:a16="http://schemas.microsoft.com/office/drawing/2014/main" val="3392668188"/>
                  </a:ext>
                </a:extLst>
              </a:tr>
              <a:tr h="370840">
                <a:tc>
                  <a:txBody>
                    <a:bodyPr/>
                    <a:lstStyle/>
                    <a:p>
                      <a:r>
                        <a:rPr lang="es-ES" sz="1400" noProof="0" dirty="0">
                          <a:latin typeface="Century Gothic" panose="020B0502020202020204" pitchFamily="34" charset="0"/>
                        </a:rPr>
                        <a:t>F</a:t>
                      </a:r>
                    </a:p>
                  </a:txBody>
                  <a:tcPr/>
                </a:tc>
                <a:tc>
                  <a:txBody>
                    <a:bodyPr/>
                    <a:lstStyle/>
                    <a:p>
                      <a:r>
                        <a:rPr lang="es-ES" sz="1400" noProof="0" dirty="0">
                          <a:latin typeface="Century Gothic" panose="020B0502020202020204" pitchFamily="34" charset="0"/>
                        </a:rPr>
                        <a:t>Vivo en un pueblo pequeño en el </a:t>
                      </a:r>
                    </a:p>
                  </a:txBody>
                  <a:tcPr/>
                </a:tc>
                <a:extLst>
                  <a:ext uri="{0D108BD9-81ED-4DB2-BD59-A6C34878D82A}">
                    <a16:rowId xmlns:a16="http://schemas.microsoft.com/office/drawing/2014/main" val="4199589234"/>
                  </a:ext>
                </a:extLst>
              </a:tr>
              <a:tr h="370840">
                <a:tc>
                  <a:txBody>
                    <a:bodyPr/>
                    <a:lstStyle/>
                    <a:p>
                      <a:r>
                        <a:rPr lang="es-ES" sz="1400" noProof="0" dirty="0">
                          <a:latin typeface="Century Gothic" panose="020B0502020202020204" pitchFamily="34" charset="0"/>
                        </a:rPr>
                        <a:t>G</a:t>
                      </a:r>
                    </a:p>
                  </a:txBody>
                  <a:tcPr/>
                </a:tc>
                <a:tc>
                  <a:txBody>
                    <a:bodyPr/>
                    <a:lstStyle/>
                    <a:p>
                      <a:r>
                        <a:rPr lang="es-ES" sz="1400" noProof="0" dirty="0">
                          <a:latin typeface="Century Gothic" panose="020B0502020202020204" pitchFamily="34" charset="0"/>
                        </a:rPr>
                        <a:t>visitar Barcelona porque me encanta el</a:t>
                      </a:r>
                    </a:p>
                  </a:txBody>
                  <a:tcPr/>
                </a:tc>
                <a:extLst>
                  <a:ext uri="{0D108BD9-81ED-4DB2-BD59-A6C34878D82A}">
                    <a16:rowId xmlns:a16="http://schemas.microsoft.com/office/drawing/2014/main" val="4055848753"/>
                  </a:ext>
                </a:extLst>
              </a:tr>
              <a:tr h="370840">
                <a:tc>
                  <a:txBody>
                    <a:bodyPr/>
                    <a:lstStyle/>
                    <a:p>
                      <a:r>
                        <a:rPr lang="es-ES" sz="1400" noProof="0" dirty="0">
                          <a:latin typeface="Century Gothic" panose="020B0502020202020204" pitchFamily="34" charset="0"/>
                        </a:rPr>
                        <a:t>H</a:t>
                      </a:r>
                    </a:p>
                  </a:txBody>
                  <a:tcPr/>
                </a:tc>
                <a:tc>
                  <a:txBody>
                    <a:bodyPr/>
                    <a:lstStyle/>
                    <a:p>
                      <a:r>
                        <a:rPr lang="es-ES" sz="1400" noProof="0" dirty="0">
                          <a:latin typeface="Century Gothic" panose="020B0502020202020204" pitchFamily="34" charset="0"/>
                        </a:rPr>
                        <a:t>un vestido. En general me gustan las </a:t>
                      </a:r>
                    </a:p>
                  </a:txBody>
                  <a:tcPr/>
                </a:tc>
                <a:extLst>
                  <a:ext uri="{0D108BD9-81ED-4DB2-BD59-A6C34878D82A}">
                    <a16:rowId xmlns:a16="http://schemas.microsoft.com/office/drawing/2014/main" val="3081385978"/>
                  </a:ext>
                </a:extLst>
              </a:tr>
              <a:tr h="370840">
                <a:tc>
                  <a:txBody>
                    <a:bodyPr/>
                    <a:lstStyle/>
                    <a:p>
                      <a:r>
                        <a:rPr lang="es-ES" sz="1400" noProof="0" dirty="0">
                          <a:latin typeface="Century Gothic" panose="020B0502020202020204" pitchFamily="34" charset="0"/>
                        </a:rPr>
                        <a:t>I</a:t>
                      </a:r>
                    </a:p>
                  </a:txBody>
                  <a:tcPr/>
                </a:tc>
                <a:tc>
                  <a:txBody>
                    <a:bodyPr/>
                    <a:lstStyle/>
                    <a:p>
                      <a:r>
                        <a:rPr lang="es-ES" sz="1400" noProof="0" dirty="0">
                          <a:latin typeface="Century Gothic" panose="020B0502020202020204" pitchFamily="34" charset="0"/>
                        </a:rPr>
                        <a:t>este de España. Me gusta mi pueblo porque es</a:t>
                      </a:r>
                    </a:p>
                  </a:txBody>
                  <a:tcPr/>
                </a:tc>
                <a:extLst>
                  <a:ext uri="{0D108BD9-81ED-4DB2-BD59-A6C34878D82A}">
                    <a16:rowId xmlns:a16="http://schemas.microsoft.com/office/drawing/2014/main" val="3444821500"/>
                  </a:ext>
                </a:extLst>
              </a:tr>
              <a:tr h="370840">
                <a:tc>
                  <a:txBody>
                    <a:bodyPr/>
                    <a:lstStyle/>
                    <a:p>
                      <a:r>
                        <a:rPr lang="es-ES" sz="1400" noProof="0" dirty="0">
                          <a:latin typeface="Century Gothic" panose="020B0502020202020204" pitchFamily="34" charset="0"/>
                        </a:rPr>
                        <a:t>J</a:t>
                      </a:r>
                    </a:p>
                  </a:txBody>
                  <a:tcPr/>
                </a:tc>
                <a:tc>
                  <a:txBody>
                    <a:bodyPr/>
                    <a:lstStyle/>
                    <a:p>
                      <a:r>
                        <a:rPr lang="es-ES" sz="1400" noProof="0" dirty="0">
                          <a:latin typeface="Century Gothic" panose="020B0502020202020204" pitchFamily="34" charset="0"/>
                        </a:rPr>
                        <a:t>compras con mi madre. Lo pasé</a:t>
                      </a:r>
                    </a:p>
                  </a:txBody>
                  <a:tcPr/>
                </a:tc>
                <a:extLst>
                  <a:ext uri="{0D108BD9-81ED-4DB2-BD59-A6C34878D82A}">
                    <a16:rowId xmlns:a16="http://schemas.microsoft.com/office/drawing/2014/main" val="1634809769"/>
                  </a:ext>
                </a:extLst>
              </a:tr>
              <a:tr h="370840">
                <a:tc>
                  <a:txBody>
                    <a:bodyPr/>
                    <a:lstStyle/>
                    <a:p>
                      <a:r>
                        <a:rPr lang="es-ES" sz="1400" noProof="0" dirty="0">
                          <a:latin typeface="Century Gothic" panose="020B0502020202020204" pitchFamily="34" charset="0"/>
                        </a:rPr>
                        <a:t>K</a:t>
                      </a:r>
                    </a:p>
                  </a:txBody>
                  <a:tcPr/>
                </a:tc>
                <a:tc>
                  <a:txBody>
                    <a:bodyPr/>
                    <a:lstStyle/>
                    <a:p>
                      <a:r>
                        <a:rPr lang="es-ES" sz="1400" noProof="0" dirty="0">
                          <a:latin typeface="Century Gothic" panose="020B0502020202020204" pitchFamily="34" charset="0"/>
                        </a:rPr>
                        <a:t>el fútbol y tengo ganas de ver el estadio.</a:t>
                      </a:r>
                    </a:p>
                  </a:txBody>
                  <a:tcPr/>
                </a:tc>
                <a:extLst>
                  <a:ext uri="{0D108BD9-81ED-4DB2-BD59-A6C34878D82A}">
                    <a16:rowId xmlns:a16="http://schemas.microsoft.com/office/drawing/2014/main" val="2068995858"/>
                  </a:ext>
                </a:extLst>
              </a:tr>
            </a:tbl>
          </a:graphicData>
        </a:graphic>
      </p:graphicFrame>
      <p:graphicFrame>
        <p:nvGraphicFramePr>
          <p:cNvPr id="5" name="Table 6">
            <a:extLst>
              <a:ext uri="{FF2B5EF4-FFF2-40B4-BE49-F238E27FC236}">
                <a16:creationId xmlns:a16="http://schemas.microsoft.com/office/drawing/2014/main" id="{E21AD38E-80BB-4EF4-90D5-434CE405107D}"/>
              </a:ext>
            </a:extLst>
          </p:cNvPr>
          <p:cNvGraphicFramePr>
            <a:graphicFrameLocks noGrp="1"/>
          </p:cNvGraphicFramePr>
          <p:nvPr>
            <p:extLst>
              <p:ext uri="{D42A27DB-BD31-4B8C-83A1-F6EECF244321}">
                <p14:modId xmlns:p14="http://schemas.microsoft.com/office/powerpoint/2010/main" val="2700854749"/>
              </p:ext>
            </p:extLst>
          </p:nvPr>
        </p:nvGraphicFramePr>
        <p:xfrm>
          <a:off x="5043338" y="1316472"/>
          <a:ext cx="6829196" cy="4079240"/>
        </p:xfrm>
        <a:graphic>
          <a:graphicData uri="http://schemas.openxmlformats.org/drawingml/2006/table">
            <a:tbl>
              <a:tblPr firstRow="1" bandRow="1">
                <a:tableStyleId>{5940675A-B579-460E-94D1-54222C63F5DA}</a:tableStyleId>
              </a:tblPr>
              <a:tblGrid>
                <a:gridCol w="499623">
                  <a:extLst>
                    <a:ext uri="{9D8B030D-6E8A-4147-A177-3AD203B41FA5}">
                      <a16:colId xmlns:a16="http://schemas.microsoft.com/office/drawing/2014/main" val="3591633506"/>
                    </a:ext>
                  </a:extLst>
                </a:gridCol>
                <a:gridCol w="6329573">
                  <a:extLst>
                    <a:ext uri="{9D8B030D-6E8A-4147-A177-3AD203B41FA5}">
                      <a16:colId xmlns:a16="http://schemas.microsoft.com/office/drawing/2014/main" val="3645021704"/>
                    </a:ext>
                  </a:extLst>
                </a:gridCol>
              </a:tblGrid>
              <a:tr h="370840">
                <a:tc>
                  <a:txBody>
                    <a:bodyPr/>
                    <a:lstStyle/>
                    <a:p>
                      <a:r>
                        <a:rPr lang="es-ES" sz="1400" noProof="0" dirty="0">
                          <a:latin typeface="Century Gothic" panose="020B0502020202020204" pitchFamily="34" charset="0"/>
                        </a:rPr>
                        <a:t>F</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Vivo en un pueblo pequeño en el </a:t>
                      </a:r>
                    </a:p>
                  </a:txBody>
                  <a:tcPr>
                    <a:solidFill>
                      <a:schemeClr val="bg1"/>
                    </a:solidFill>
                  </a:tcPr>
                </a:tc>
                <a:extLst>
                  <a:ext uri="{0D108BD9-81ED-4DB2-BD59-A6C34878D82A}">
                    <a16:rowId xmlns:a16="http://schemas.microsoft.com/office/drawing/2014/main" val="1244255807"/>
                  </a:ext>
                </a:extLst>
              </a:tr>
              <a:tr h="370840">
                <a:tc>
                  <a:txBody>
                    <a:bodyPr/>
                    <a:lstStyle/>
                    <a:p>
                      <a:r>
                        <a:rPr lang="es-ES" sz="1400" noProof="0" dirty="0">
                          <a:latin typeface="Century Gothic" panose="020B0502020202020204" pitchFamily="34" charset="0"/>
                        </a:rPr>
                        <a:t>I</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este de España. Me gusta mi pueblo porque es</a:t>
                      </a:r>
                    </a:p>
                  </a:txBody>
                  <a:tcPr>
                    <a:solidFill>
                      <a:schemeClr val="bg1"/>
                    </a:solidFill>
                  </a:tcPr>
                </a:tc>
                <a:extLst>
                  <a:ext uri="{0D108BD9-81ED-4DB2-BD59-A6C34878D82A}">
                    <a16:rowId xmlns:a16="http://schemas.microsoft.com/office/drawing/2014/main" val="1764668255"/>
                  </a:ext>
                </a:extLst>
              </a:tr>
              <a:tr h="370840">
                <a:tc>
                  <a:txBody>
                    <a:bodyPr/>
                    <a:lstStyle/>
                    <a:p>
                      <a:r>
                        <a:rPr lang="es-ES" sz="1400" noProof="0" dirty="0">
                          <a:latin typeface="Century Gothic" panose="020B0502020202020204" pitchFamily="34" charset="0"/>
                        </a:rPr>
                        <a:t>A</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histórico y hay mucho que</a:t>
                      </a:r>
                    </a:p>
                  </a:txBody>
                  <a:tcPr>
                    <a:solidFill>
                      <a:schemeClr val="bg1"/>
                    </a:solidFill>
                  </a:tcPr>
                </a:tc>
                <a:extLst>
                  <a:ext uri="{0D108BD9-81ED-4DB2-BD59-A6C34878D82A}">
                    <a16:rowId xmlns:a16="http://schemas.microsoft.com/office/drawing/2014/main" val="573955941"/>
                  </a:ext>
                </a:extLst>
              </a:tr>
              <a:tr h="370840">
                <a:tc>
                  <a:txBody>
                    <a:bodyPr/>
                    <a:lstStyle/>
                    <a:p>
                      <a:r>
                        <a:rPr lang="es-ES" sz="1400" noProof="0" dirty="0">
                          <a:latin typeface="Century Gothic" panose="020B0502020202020204" pitchFamily="34" charset="0"/>
                        </a:rPr>
                        <a:t>D</a:t>
                      </a:r>
                    </a:p>
                  </a:txBody>
                  <a:tcPr>
                    <a:solidFill>
                      <a:schemeClr val="bg1"/>
                    </a:solidFill>
                  </a:tcPr>
                </a:tc>
                <a:tc>
                  <a:txBody>
                    <a:bodyPr/>
                    <a:lstStyle/>
                    <a:p>
                      <a:r>
                        <a:rPr lang="es-ES" sz="1400" noProof="0" dirty="0">
                          <a:latin typeface="Century Gothic" panose="020B0502020202020204" pitchFamily="34" charset="0"/>
                        </a:rPr>
                        <a:t>hacer. El fin de semana pasado fui de</a:t>
                      </a:r>
                    </a:p>
                  </a:txBody>
                  <a:tcPr>
                    <a:solidFill>
                      <a:schemeClr val="bg1"/>
                    </a:solidFill>
                  </a:tcPr>
                </a:tc>
                <a:extLst>
                  <a:ext uri="{0D108BD9-81ED-4DB2-BD59-A6C34878D82A}">
                    <a16:rowId xmlns:a16="http://schemas.microsoft.com/office/drawing/2014/main" val="1757844291"/>
                  </a:ext>
                </a:extLst>
              </a:tr>
              <a:tr h="370840">
                <a:tc>
                  <a:txBody>
                    <a:bodyPr/>
                    <a:lstStyle/>
                    <a:p>
                      <a:r>
                        <a:rPr lang="es-ES" sz="1400" noProof="0" dirty="0">
                          <a:latin typeface="Century Gothic" panose="020B0502020202020204" pitchFamily="34" charset="0"/>
                        </a:rPr>
                        <a:t>J</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compras con mi madre. Lo pasé</a:t>
                      </a:r>
                    </a:p>
                  </a:txBody>
                  <a:tcPr>
                    <a:solidFill>
                      <a:schemeClr val="bg1"/>
                    </a:solidFill>
                  </a:tcPr>
                </a:tc>
                <a:extLst>
                  <a:ext uri="{0D108BD9-81ED-4DB2-BD59-A6C34878D82A}">
                    <a16:rowId xmlns:a16="http://schemas.microsoft.com/office/drawing/2014/main" val="3392668188"/>
                  </a:ext>
                </a:extLst>
              </a:tr>
              <a:tr h="370840">
                <a:tc>
                  <a:txBody>
                    <a:bodyPr/>
                    <a:lstStyle/>
                    <a:p>
                      <a:r>
                        <a:rPr lang="es-ES" sz="1400" noProof="0" dirty="0">
                          <a:latin typeface="Century Gothic" panose="020B0502020202020204" pitchFamily="34" charset="0"/>
                        </a:rPr>
                        <a:t>C</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bien porque mi madre me compró</a:t>
                      </a:r>
                    </a:p>
                  </a:txBody>
                  <a:tcPr>
                    <a:solidFill>
                      <a:schemeClr val="bg1"/>
                    </a:solidFill>
                  </a:tcPr>
                </a:tc>
                <a:extLst>
                  <a:ext uri="{0D108BD9-81ED-4DB2-BD59-A6C34878D82A}">
                    <a16:rowId xmlns:a16="http://schemas.microsoft.com/office/drawing/2014/main" val="4199589234"/>
                  </a:ext>
                </a:extLst>
              </a:tr>
              <a:tr h="370840">
                <a:tc>
                  <a:txBody>
                    <a:bodyPr/>
                    <a:lstStyle/>
                    <a:p>
                      <a:r>
                        <a:rPr lang="es-ES" sz="1400" noProof="0" dirty="0">
                          <a:latin typeface="Century Gothic" panose="020B0502020202020204" pitchFamily="34" charset="0"/>
                        </a:rPr>
                        <a:t>H</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un vestido. En general me gustan las </a:t>
                      </a:r>
                    </a:p>
                  </a:txBody>
                  <a:tcPr>
                    <a:solidFill>
                      <a:schemeClr val="bg1"/>
                    </a:solidFill>
                  </a:tcPr>
                </a:tc>
                <a:extLst>
                  <a:ext uri="{0D108BD9-81ED-4DB2-BD59-A6C34878D82A}">
                    <a16:rowId xmlns:a16="http://schemas.microsoft.com/office/drawing/2014/main" val="4055848753"/>
                  </a:ext>
                </a:extLst>
              </a:tr>
              <a:tr h="370840">
                <a:tc>
                  <a:txBody>
                    <a:bodyPr/>
                    <a:lstStyle/>
                    <a:p>
                      <a:r>
                        <a:rPr lang="es-ES" sz="1400" noProof="0" dirty="0">
                          <a:latin typeface="Century Gothic" panose="020B0502020202020204" pitchFamily="34" charset="0"/>
                        </a:rPr>
                        <a:t>B</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tiendas ya que hay mucha variedad y los precios</a:t>
                      </a:r>
                    </a:p>
                  </a:txBody>
                  <a:tcPr>
                    <a:solidFill>
                      <a:schemeClr val="bg1"/>
                    </a:solidFill>
                  </a:tcPr>
                </a:tc>
                <a:extLst>
                  <a:ext uri="{0D108BD9-81ED-4DB2-BD59-A6C34878D82A}">
                    <a16:rowId xmlns:a16="http://schemas.microsoft.com/office/drawing/2014/main" val="3081385978"/>
                  </a:ext>
                </a:extLst>
              </a:tr>
              <a:tr h="370840">
                <a:tc>
                  <a:txBody>
                    <a:bodyPr/>
                    <a:lstStyle/>
                    <a:p>
                      <a:r>
                        <a:rPr lang="es-ES" sz="1400" noProof="0" dirty="0">
                          <a:latin typeface="Century Gothic" panose="020B0502020202020204" pitchFamily="34" charset="0"/>
                        </a:rPr>
                        <a:t>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son baratos. Siempre he querido </a:t>
                      </a:r>
                    </a:p>
                  </a:txBody>
                  <a:tcPr>
                    <a:solidFill>
                      <a:schemeClr val="bg1"/>
                    </a:solidFill>
                  </a:tcPr>
                </a:tc>
                <a:extLst>
                  <a:ext uri="{0D108BD9-81ED-4DB2-BD59-A6C34878D82A}">
                    <a16:rowId xmlns:a16="http://schemas.microsoft.com/office/drawing/2014/main" val="3444821500"/>
                  </a:ext>
                </a:extLst>
              </a:tr>
              <a:tr h="370840">
                <a:tc>
                  <a:txBody>
                    <a:bodyPr/>
                    <a:lstStyle/>
                    <a:p>
                      <a:r>
                        <a:rPr lang="es-ES" sz="1400" noProof="0" dirty="0">
                          <a:latin typeface="Century Gothic" panose="020B0502020202020204" pitchFamily="34" charset="0"/>
                        </a:rPr>
                        <a:t>G</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noProof="0" dirty="0">
                          <a:latin typeface="Century Gothic" panose="020B0502020202020204" pitchFamily="34" charset="0"/>
                        </a:rPr>
                        <a:t>visitar Barcelona porque me encanta el</a:t>
                      </a:r>
                    </a:p>
                  </a:txBody>
                  <a:tcPr>
                    <a:solidFill>
                      <a:schemeClr val="bg1"/>
                    </a:solidFill>
                  </a:tcPr>
                </a:tc>
                <a:extLst>
                  <a:ext uri="{0D108BD9-81ED-4DB2-BD59-A6C34878D82A}">
                    <a16:rowId xmlns:a16="http://schemas.microsoft.com/office/drawing/2014/main" val="1634809769"/>
                  </a:ext>
                </a:extLst>
              </a:tr>
              <a:tr h="370840">
                <a:tc>
                  <a:txBody>
                    <a:bodyPr/>
                    <a:lstStyle/>
                    <a:p>
                      <a:r>
                        <a:rPr lang="es-ES" sz="1400" noProof="0" dirty="0">
                          <a:latin typeface="Century Gothic" panose="020B0502020202020204" pitchFamily="34" charset="0"/>
                        </a:rPr>
                        <a:t>K</a:t>
                      </a:r>
                    </a:p>
                  </a:txBody>
                  <a:tcPr>
                    <a:solidFill>
                      <a:schemeClr val="bg1"/>
                    </a:solidFill>
                  </a:tcPr>
                </a:tc>
                <a:tc>
                  <a:txBody>
                    <a:bodyPr/>
                    <a:lstStyle/>
                    <a:p>
                      <a:r>
                        <a:rPr lang="es-ES" sz="1400" noProof="0" dirty="0">
                          <a:latin typeface="Century Gothic" panose="020B0502020202020204" pitchFamily="34" charset="0"/>
                        </a:rPr>
                        <a:t>el fútbol y tengo ganas de ver el estadio.</a:t>
                      </a:r>
                    </a:p>
                  </a:txBody>
                  <a:tcPr>
                    <a:solidFill>
                      <a:schemeClr val="bg1"/>
                    </a:solidFill>
                  </a:tcPr>
                </a:tc>
                <a:extLst>
                  <a:ext uri="{0D108BD9-81ED-4DB2-BD59-A6C34878D82A}">
                    <a16:rowId xmlns:a16="http://schemas.microsoft.com/office/drawing/2014/main" val="2068995858"/>
                  </a:ext>
                </a:extLst>
              </a:tr>
            </a:tbl>
          </a:graphicData>
        </a:graphic>
      </p:graphicFrame>
    </p:spTree>
    <p:extLst>
      <p:ext uri="{BB962C8B-B14F-4D97-AF65-F5344CB8AC3E}">
        <p14:creationId xmlns:p14="http://schemas.microsoft.com/office/powerpoint/2010/main" val="25154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583582" y="3454053"/>
            <a:ext cx="4457701" cy="707886"/>
          </a:xfrm>
          <a:prstGeom prst="rect">
            <a:avLst/>
          </a:prstGeom>
          <a:noFill/>
        </p:spPr>
        <p:txBody>
          <a:bodyPr wrap="square" rtlCol="0">
            <a:spAutoFit/>
          </a:bodyPr>
          <a:lstStyle/>
          <a:p>
            <a:pPr algn="ctr"/>
            <a:r>
              <a:rPr lang="en-GB" sz="4000" dirty="0">
                <a:latin typeface="Broadway" panose="04040905080002020502" pitchFamily="82" charset="0"/>
              </a:rPr>
              <a:t>Vocabulary</a:t>
            </a:r>
            <a:r>
              <a:rPr lang="en-GB" dirty="0"/>
              <a:t> </a:t>
            </a:r>
          </a:p>
        </p:txBody>
      </p:sp>
      <p:sp>
        <p:nvSpPr>
          <p:cNvPr id="5" name="TextBox 4">
            <a:extLst>
              <a:ext uri="{FF2B5EF4-FFF2-40B4-BE49-F238E27FC236}">
                <a16:creationId xmlns:a16="http://schemas.microsoft.com/office/drawing/2014/main" id="{9AB5D92B-0FBF-4D30-9849-E57C6AC31EFD}"/>
              </a:ext>
            </a:extLst>
          </p:cNvPr>
          <p:cNvSpPr txBox="1"/>
          <p:nvPr/>
        </p:nvSpPr>
        <p:spPr>
          <a:xfrm>
            <a:off x="8174609" y="1302743"/>
            <a:ext cx="3401507" cy="4333302"/>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GB" sz="1400" dirty="0" err="1">
                <a:latin typeface="Century Gothic" panose="020B0502020202020204" pitchFamily="34" charset="0"/>
              </a:rPr>
              <a:t>construido</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mejoraría</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bolera</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llueve</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hacer</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puede</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situado</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espacios</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demasiada</a:t>
            </a:r>
            <a:endParaRPr lang="en-GB" sz="1400" dirty="0">
              <a:latin typeface="Century Gothic" panose="020B0502020202020204" pitchFamily="34" charset="0"/>
            </a:endParaRPr>
          </a:p>
          <a:p>
            <a:pPr marL="342900" indent="-342900">
              <a:lnSpc>
                <a:spcPct val="200000"/>
              </a:lnSpc>
              <a:buFont typeface="Arial" panose="020B0604020202020204" pitchFamily="34" charset="0"/>
              <a:buChar char="•"/>
            </a:pPr>
            <a:r>
              <a:rPr lang="en-GB" sz="1400" dirty="0" err="1">
                <a:latin typeface="Century Gothic" panose="020B0502020202020204" pitchFamily="34" charset="0"/>
              </a:rPr>
              <a:t>trabajo</a:t>
            </a:r>
            <a:endParaRPr lang="en-GB" sz="1400" dirty="0">
              <a:latin typeface="Century Gothic" panose="020B0502020202020204" pitchFamily="34" charset="0"/>
            </a:endParaRPr>
          </a:p>
        </p:txBody>
      </p:sp>
      <p:sp>
        <p:nvSpPr>
          <p:cNvPr id="16" name="TextBox 15">
            <a:extLst>
              <a:ext uri="{FF2B5EF4-FFF2-40B4-BE49-F238E27FC236}">
                <a16:creationId xmlns:a16="http://schemas.microsoft.com/office/drawing/2014/main" id="{F6FF0A6C-2019-4938-803D-7155E095C04E}"/>
              </a:ext>
            </a:extLst>
          </p:cNvPr>
          <p:cNvSpPr txBox="1"/>
          <p:nvPr/>
        </p:nvSpPr>
        <p:spPr>
          <a:xfrm>
            <a:off x="1253379" y="358742"/>
            <a:ext cx="7051250" cy="790024"/>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Gap Fill</a:t>
            </a:r>
          </a:p>
          <a:p>
            <a:pPr>
              <a:lnSpc>
                <a:spcPct val="150000"/>
              </a:lnSpc>
            </a:pPr>
            <a:r>
              <a:rPr lang="en-GB" sz="1400" dirty="0">
                <a:latin typeface="Century Gothic" panose="020B0502020202020204" pitchFamily="34" charset="0"/>
              </a:rPr>
              <a:t>Complete the sentences with one of the words from the list to the right.</a:t>
            </a:r>
          </a:p>
        </p:txBody>
      </p:sp>
      <p:sp>
        <p:nvSpPr>
          <p:cNvPr id="4" name="TextBox 3">
            <a:extLst>
              <a:ext uri="{FF2B5EF4-FFF2-40B4-BE49-F238E27FC236}">
                <a16:creationId xmlns:a16="http://schemas.microsoft.com/office/drawing/2014/main" id="{916B533E-C906-487B-8E1C-78FA8CE971E7}"/>
              </a:ext>
            </a:extLst>
          </p:cNvPr>
          <p:cNvSpPr txBox="1"/>
          <p:nvPr/>
        </p:nvSpPr>
        <p:spPr>
          <a:xfrm>
            <a:off x="1418274" y="1280909"/>
            <a:ext cx="6853316" cy="4764061"/>
          </a:xfrm>
          <a:prstGeom prst="rect">
            <a:avLst/>
          </a:prstGeom>
          <a:noFill/>
        </p:spPr>
        <p:txBody>
          <a:bodyPr wrap="square" rtlCol="0">
            <a:spAutoFit/>
          </a:bodyPr>
          <a:lstStyle/>
          <a:p>
            <a:pPr marL="342900" indent="-342900">
              <a:lnSpc>
                <a:spcPct val="200000"/>
              </a:lnSpc>
              <a:buAutoNum type="arabicPeriod"/>
            </a:pPr>
            <a:r>
              <a:rPr lang="es-ES" sz="1400" dirty="0">
                <a:latin typeface="Century Gothic" panose="020B0502020202020204" pitchFamily="34" charset="0"/>
              </a:rPr>
              <a:t>Lo malo es que no hay nada que </a:t>
            </a:r>
            <a:r>
              <a:rPr lang="es-ES" sz="1400" b="1" dirty="0">
                <a:solidFill>
                  <a:srgbClr val="435494"/>
                </a:solidFill>
                <a:latin typeface="Century Gothic" panose="020B0502020202020204" pitchFamily="34" charset="0"/>
              </a:rPr>
              <a:t>hacer.</a:t>
            </a:r>
          </a:p>
          <a:p>
            <a:pPr marL="342900" indent="-342900">
              <a:lnSpc>
                <a:spcPct val="200000"/>
              </a:lnSpc>
              <a:buAutoNum type="arabicPeriod"/>
            </a:pPr>
            <a:r>
              <a:rPr lang="es-ES" sz="1400" dirty="0">
                <a:latin typeface="Century Gothic" panose="020B0502020202020204" pitchFamily="34" charset="0"/>
              </a:rPr>
              <a:t>En el pasado había más </a:t>
            </a:r>
            <a:r>
              <a:rPr lang="es-ES" sz="1400" b="1" dirty="0">
                <a:solidFill>
                  <a:srgbClr val="435494"/>
                </a:solidFill>
                <a:latin typeface="Century Gothic" panose="020B0502020202020204" pitchFamily="34" charset="0"/>
              </a:rPr>
              <a:t>espacios </a:t>
            </a:r>
            <a:r>
              <a:rPr lang="es-ES" sz="1400" dirty="0">
                <a:latin typeface="Century Gothic" panose="020B0502020202020204" pitchFamily="34" charset="0"/>
              </a:rPr>
              <a:t>verdes. </a:t>
            </a:r>
          </a:p>
          <a:p>
            <a:pPr marL="342900" indent="-342900">
              <a:lnSpc>
                <a:spcPct val="200000"/>
              </a:lnSpc>
              <a:buAutoNum type="arabicPeriod"/>
            </a:pPr>
            <a:r>
              <a:rPr lang="es-ES" sz="1400" dirty="0">
                <a:latin typeface="Century Gothic" panose="020B0502020202020204" pitchFamily="34" charset="0"/>
              </a:rPr>
              <a:t>Si pudiera </a:t>
            </a:r>
            <a:r>
              <a:rPr lang="es-ES" sz="1400" b="1" dirty="0">
                <a:solidFill>
                  <a:srgbClr val="435494"/>
                </a:solidFill>
                <a:latin typeface="Century Gothic" panose="020B0502020202020204" pitchFamily="34" charset="0"/>
              </a:rPr>
              <a:t>mejoraría</a:t>
            </a:r>
            <a:r>
              <a:rPr lang="es-ES" sz="1400" dirty="0">
                <a:latin typeface="Century Gothic" panose="020B0502020202020204" pitchFamily="34" charset="0"/>
              </a:rPr>
              <a:t> la red de transporte público. </a:t>
            </a:r>
          </a:p>
          <a:p>
            <a:pPr marL="342900" indent="-342900">
              <a:lnSpc>
                <a:spcPct val="200000"/>
              </a:lnSpc>
              <a:buAutoNum type="arabicPeriod"/>
            </a:pPr>
            <a:r>
              <a:rPr lang="es-ES" sz="1400" dirty="0">
                <a:latin typeface="Century Gothic" panose="020B0502020202020204" pitchFamily="34" charset="0"/>
              </a:rPr>
              <a:t>Vivo en un pueblo pequeño que está </a:t>
            </a:r>
            <a:r>
              <a:rPr lang="es-ES" sz="1400" b="1" dirty="0">
                <a:solidFill>
                  <a:srgbClr val="435494"/>
                </a:solidFill>
                <a:latin typeface="Century Gothic" panose="020B0502020202020204" pitchFamily="34" charset="0"/>
              </a:rPr>
              <a:t>situado</a:t>
            </a:r>
            <a:r>
              <a:rPr lang="es-ES" sz="1400" dirty="0">
                <a:latin typeface="Century Gothic" panose="020B0502020202020204" pitchFamily="34" charset="0"/>
              </a:rPr>
              <a:t> en el norte del país.</a:t>
            </a:r>
          </a:p>
          <a:p>
            <a:pPr marL="342900" indent="-342900">
              <a:lnSpc>
                <a:spcPct val="200000"/>
              </a:lnSpc>
              <a:buAutoNum type="arabicPeriod"/>
            </a:pPr>
            <a:r>
              <a:rPr lang="es-ES" sz="1400" dirty="0">
                <a:latin typeface="Century Gothic" panose="020B0502020202020204" pitchFamily="34" charset="0"/>
              </a:rPr>
              <a:t>Los fines de semana voy a la </a:t>
            </a:r>
            <a:r>
              <a:rPr lang="es-ES" sz="1400" b="1" dirty="0">
                <a:solidFill>
                  <a:srgbClr val="435494"/>
                </a:solidFill>
                <a:latin typeface="Century Gothic" panose="020B0502020202020204" pitchFamily="34" charset="0"/>
              </a:rPr>
              <a:t>bolera</a:t>
            </a:r>
            <a:r>
              <a:rPr lang="es-ES" sz="1400" dirty="0">
                <a:latin typeface="Century Gothic" panose="020B0502020202020204" pitchFamily="34" charset="0"/>
              </a:rPr>
              <a:t> con mis amigos.</a:t>
            </a:r>
          </a:p>
          <a:p>
            <a:pPr marL="342900" indent="-342900">
              <a:lnSpc>
                <a:spcPct val="200000"/>
              </a:lnSpc>
              <a:buAutoNum type="arabicPeriod"/>
            </a:pPr>
            <a:r>
              <a:rPr lang="es-ES" sz="1400" dirty="0">
                <a:latin typeface="Century Gothic" panose="020B0502020202020204" pitchFamily="34" charset="0"/>
              </a:rPr>
              <a:t>En mi ciudad hay </a:t>
            </a:r>
            <a:r>
              <a:rPr lang="es-ES" sz="1400" b="1" dirty="0">
                <a:solidFill>
                  <a:srgbClr val="435494"/>
                </a:solidFill>
                <a:latin typeface="Century Gothic" panose="020B0502020202020204" pitchFamily="34" charset="0"/>
              </a:rPr>
              <a:t>demasiada </a:t>
            </a:r>
            <a:r>
              <a:rPr lang="es-ES" sz="1400" dirty="0">
                <a:latin typeface="Century Gothic" panose="020B0502020202020204" pitchFamily="34" charset="0"/>
              </a:rPr>
              <a:t>basura en las calles.</a:t>
            </a:r>
          </a:p>
          <a:p>
            <a:pPr marL="342900" indent="-342900">
              <a:lnSpc>
                <a:spcPct val="200000"/>
              </a:lnSpc>
              <a:buAutoNum type="arabicPeriod"/>
            </a:pPr>
            <a:r>
              <a:rPr lang="es-ES" sz="1400" dirty="0">
                <a:latin typeface="Century Gothic" panose="020B0502020202020204" pitchFamily="34" charset="0"/>
              </a:rPr>
              <a:t>Lo bueno es que han </a:t>
            </a:r>
            <a:r>
              <a:rPr lang="es-ES" sz="1400" b="1" dirty="0">
                <a:solidFill>
                  <a:srgbClr val="435494"/>
                </a:solidFill>
                <a:latin typeface="Century Gothic" panose="020B0502020202020204" pitchFamily="34" charset="0"/>
              </a:rPr>
              <a:t>construido</a:t>
            </a:r>
            <a:r>
              <a:rPr lang="es-ES" sz="1400" dirty="0">
                <a:latin typeface="Century Gothic" panose="020B0502020202020204" pitchFamily="34" charset="0"/>
              </a:rPr>
              <a:t> un nuevo cine. </a:t>
            </a:r>
          </a:p>
          <a:p>
            <a:pPr marL="342900" indent="-342900">
              <a:lnSpc>
                <a:spcPct val="200000"/>
              </a:lnSpc>
              <a:buAutoNum type="arabicPeriod"/>
            </a:pPr>
            <a:r>
              <a:rPr lang="es-ES" sz="1400" dirty="0">
                <a:latin typeface="Century Gothic" panose="020B0502020202020204" pitchFamily="34" charset="0"/>
              </a:rPr>
              <a:t>Si </a:t>
            </a:r>
            <a:r>
              <a:rPr lang="es-ES" sz="1400" b="1" dirty="0">
                <a:solidFill>
                  <a:srgbClr val="435494"/>
                </a:solidFill>
                <a:latin typeface="Century Gothic" panose="020B0502020202020204" pitchFamily="34" charset="0"/>
              </a:rPr>
              <a:t>llueve</a:t>
            </a:r>
            <a:r>
              <a:rPr lang="es-ES" sz="1400" dirty="0">
                <a:latin typeface="Century Gothic" panose="020B0502020202020204" pitchFamily="34" charset="0"/>
              </a:rPr>
              <a:t> mis amigos y yo vamos al centro comercial para ir de compras. </a:t>
            </a:r>
          </a:p>
          <a:p>
            <a:pPr marL="342900" indent="-342900">
              <a:lnSpc>
                <a:spcPct val="200000"/>
              </a:lnSpc>
              <a:buAutoNum type="arabicPeriod"/>
            </a:pPr>
            <a:r>
              <a:rPr lang="es-ES" sz="1400" dirty="0">
                <a:latin typeface="Century Gothic" panose="020B0502020202020204" pitchFamily="34" charset="0"/>
              </a:rPr>
              <a:t>Lo mejor de vivir en la ciudad es que hay muchas posibilidades de </a:t>
            </a:r>
            <a:r>
              <a:rPr lang="es-ES" sz="1400" b="1" dirty="0">
                <a:solidFill>
                  <a:srgbClr val="435494"/>
                </a:solidFill>
                <a:latin typeface="Century Gothic" panose="020B0502020202020204" pitchFamily="34" charset="0"/>
              </a:rPr>
              <a:t>trabajo. </a:t>
            </a:r>
            <a:endParaRPr lang="es-ES" sz="1400" dirty="0">
              <a:latin typeface="Century Gothic" panose="020B0502020202020204" pitchFamily="34" charset="0"/>
            </a:endParaRPr>
          </a:p>
          <a:p>
            <a:pPr marL="342900" indent="-342900">
              <a:lnSpc>
                <a:spcPct val="200000"/>
              </a:lnSpc>
              <a:buAutoNum type="arabicPeriod"/>
            </a:pPr>
            <a:r>
              <a:rPr lang="es-ES" sz="1400" dirty="0">
                <a:latin typeface="Century Gothic" panose="020B0502020202020204" pitchFamily="34" charset="0"/>
              </a:rPr>
              <a:t>Ya que está en el campo se </a:t>
            </a:r>
            <a:r>
              <a:rPr lang="es-ES" sz="1400" b="1" dirty="0">
                <a:solidFill>
                  <a:srgbClr val="435494"/>
                </a:solidFill>
                <a:latin typeface="Century Gothic" panose="020B0502020202020204" pitchFamily="34" charset="0"/>
              </a:rPr>
              <a:t>puede </a:t>
            </a:r>
            <a:r>
              <a:rPr lang="es-ES" sz="1400" dirty="0">
                <a:latin typeface="Century Gothic" panose="020B0502020202020204" pitchFamily="34" charset="0"/>
              </a:rPr>
              <a:t>practicar senderismo.</a:t>
            </a:r>
          </a:p>
        </p:txBody>
      </p:sp>
      <p:pic>
        <p:nvPicPr>
          <p:cNvPr id="32" name="Picture 2" descr="whistling with coffee">
            <a:extLst>
              <a:ext uri="{FF2B5EF4-FFF2-40B4-BE49-F238E27FC236}">
                <a16:creationId xmlns:a16="http://schemas.microsoft.com/office/drawing/2014/main" id="{C0AE939B-1119-4249-B604-A24E9F251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8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583582" y="3454053"/>
            <a:ext cx="4457701" cy="707886"/>
          </a:xfrm>
          <a:prstGeom prst="rect">
            <a:avLst/>
          </a:prstGeom>
          <a:noFill/>
        </p:spPr>
        <p:txBody>
          <a:bodyPr wrap="square" rtlCol="0">
            <a:spAutoFit/>
          </a:bodyPr>
          <a:lstStyle/>
          <a:p>
            <a:pPr algn="ctr"/>
            <a:r>
              <a:rPr lang="en-GB" sz="4000" dirty="0">
                <a:latin typeface="Broadway" panose="04040905080002020502" pitchFamily="82" charset="0"/>
              </a:rPr>
              <a:t>Vocabulary</a:t>
            </a:r>
            <a:r>
              <a:rPr lang="en-GB" dirty="0"/>
              <a:t> </a:t>
            </a:r>
          </a:p>
        </p:txBody>
      </p:sp>
      <p:sp>
        <p:nvSpPr>
          <p:cNvPr id="4" name="TextBox 3">
            <a:extLst>
              <a:ext uri="{FF2B5EF4-FFF2-40B4-BE49-F238E27FC236}">
                <a16:creationId xmlns:a16="http://schemas.microsoft.com/office/drawing/2014/main" id="{916B533E-C906-487B-8E1C-78FA8CE971E7}"/>
              </a:ext>
            </a:extLst>
          </p:cNvPr>
          <p:cNvSpPr txBox="1"/>
          <p:nvPr/>
        </p:nvSpPr>
        <p:spPr>
          <a:xfrm>
            <a:off x="1282045" y="1302743"/>
            <a:ext cx="2658360" cy="4333302"/>
          </a:xfrm>
          <a:prstGeom prst="rect">
            <a:avLst/>
          </a:prstGeom>
          <a:noFill/>
        </p:spPr>
        <p:txBody>
          <a:bodyPr wrap="square" rtlCol="0">
            <a:spAutoFit/>
          </a:bodyPr>
          <a:lstStyle/>
          <a:p>
            <a:pPr marL="342900" indent="-342900">
              <a:lnSpc>
                <a:spcPct val="200000"/>
              </a:lnSpc>
              <a:buAutoNum type="arabicPeriod"/>
            </a:pPr>
            <a:r>
              <a:rPr lang="es-ES" sz="1400" dirty="0">
                <a:latin typeface="Century Gothic" panose="020B0502020202020204" pitchFamily="34" charset="0"/>
              </a:rPr>
              <a:t>perezoso</a:t>
            </a:r>
          </a:p>
          <a:p>
            <a:pPr marL="342900" indent="-342900">
              <a:lnSpc>
                <a:spcPct val="200000"/>
              </a:lnSpc>
              <a:buAutoNum type="arabicPeriod"/>
            </a:pPr>
            <a:r>
              <a:rPr lang="es-ES" sz="1400" dirty="0">
                <a:latin typeface="Century Gothic" panose="020B0502020202020204" pitchFamily="34" charset="0"/>
              </a:rPr>
              <a:t>delgado</a:t>
            </a:r>
          </a:p>
          <a:p>
            <a:pPr marL="342900" indent="-342900">
              <a:lnSpc>
                <a:spcPct val="200000"/>
              </a:lnSpc>
              <a:buAutoNum type="arabicPeriod"/>
            </a:pPr>
            <a:r>
              <a:rPr lang="es-ES" sz="1400" dirty="0">
                <a:latin typeface="Century Gothic" panose="020B0502020202020204" pitchFamily="34" charset="0"/>
              </a:rPr>
              <a:t>mujer</a:t>
            </a:r>
          </a:p>
          <a:p>
            <a:pPr marL="342900" indent="-342900">
              <a:lnSpc>
                <a:spcPct val="200000"/>
              </a:lnSpc>
              <a:buAutoNum type="arabicPeriod"/>
            </a:pPr>
            <a:r>
              <a:rPr lang="es-ES" sz="1400" dirty="0">
                <a:latin typeface="Century Gothic" panose="020B0502020202020204" pitchFamily="34" charset="0"/>
              </a:rPr>
              <a:t>largo</a:t>
            </a:r>
          </a:p>
          <a:p>
            <a:pPr marL="342900" indent="-342900">
              <a:lnSpc>
                <a:spcPct val="200000"/>
              </a:lnSpc>
              <a:buAutoNum type="arabicPeriod"/>
            </a:pPr>
            <a:r>
              <a:rPr lang="es-ES" sz="1400" dirty="0">
                <a:latin typeface="Century Gothic" panose="020B0502020202020204" pitchFamily="34" charset="0"/>
              </a:rPr>
              <a:t>moreno</a:t>
            </a:r>
          </a:p>
          <a:p>
            <a:pPr marL="342900" indent="-342900">
              <a:lnSpc>
                <a:spcPct val="200000"/>
              </a:lnSpc>
              <a:buAutoNum type="arabicPeriod"/>
            </a:pPr>
            <a:r>
              <a:rPr lang="es-ES" sz="1400" dirty="0">
                <a:latin typeface="Century Gothic" panose="020B0502020202020204" pitchFamily="34" charset="0"/>
              </a:rPr>
              <a:t>triste</a:t>
            </a:r>
          </a:p>
          <a:p>
            <a:pPr marL="342900" indent="-342900">
              <a:lnSpc>
                <a:spcPct val="200000"/>
              </a:lnSpc>
              <a:buAutoNum type="arabicPeriod"/>
            </a:pPr>
            <a:r>
              <a:rPr lang="es-ES" sz="1400" dirty="0">
                <a:latin typeface="Century Gothic" panose="020B0502020202020204" pitchFamily="34" charset="0"/>
              </a:rPr>
              <a:t>me llevo bien</a:t>
            </a:r>
          </a:p>
          <a:p>
            <a:pPr marL="342900" indent="-342900">
              <a:lnSpc>
                <a:spcPct val="200000"/>
              </a:lnSpc>
              <a:buAutoNum type="arabicPeriod"/>
            </a:pPr>
            <a:r>
              <a:rPr lang="es-ES" sz="1400" dirty="0">
                <a:latin typeface="Century Gothic" panose="020B0502020202020204" pitchFamily="34" charset="0"/>
              </a:rPr>
              <a:t>rizado</a:t>
            </a:r>
          </a:p>
          <a:p>
            <a:pPr marL="342900" indent="-342900">
              <a:lnSpc>
                <a:spcPct val="200000"/>
              </a:lnSpc>
              <a:buAutoNum type="arabicPeriod"/>
            </a:pPr>
            <a:r>
              <a:rPr lang="es-ES" sz="1400" dirty="0">
                <a:latin typeface="Century Gothic" panose="020B0502020202020204" pitchFamily="34" charset="0"/>
              </a:rPr>
              <a:t>mayor</a:t>
            </a:r>
          </a:p>
          <a:p>
            <a:pPr marL="342900" indent="-342900">
              <a:lnSpc>
                <a:spcPct val="200000"/>
              </a:lnSpc>
              <a:buAutoNum type="arabicPeriod"/>
            </a:pPr>
            <a:r>
              <a:rPr lang="es-ES" sz="1400" dirty="0">
                <a:latin typeface="Century Gothic" panose="020B0502020202020204" pitchFamily="34" charset="0"/>
              </a:rPr>
              <a:t>hablador</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282044" y="196267"/>
            <a:ext cx="8191893" cy="1113190"/>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Opposites</a:t>
            </a:r>
          </a:p>
          <a:p>
            <a:pPr>
              <a:lnSpc>
                <a:spcPct val="150000"/>
              </a:lnSpc>
            </a:pPr>
            <a:r>
              <a:rPr lang="en-GB" sz="1400" dirty="0">
                <a:latin typeface="Century Gothic" panose="020B0502020202020204" pitchFamily="34" charset="0"/>
              </a:rPr>
              <a:t>Match each word with it’s opposite. Extension – create a sentence for as many words as possible.</a:t>
            </a:r>
          </a:p>
        </p:txBody>
      </p:sp>
      <p:sp>
        <p:nvSpPr>
          <p:cNvPr id="17" name="TextBox 16">
            <a:extLst>
              <a:ext uri="{FF2B5EF4-FFF2-40B4-BE49-F238E27FC236}">
                <a16:creationId xmlns:a16="http://schemas.microsoft.com/office/drawing/2014/main" id="{D554760D-DE80-419A-B0A7-3F95AE5D898F}"/>
              </a:ext>
            </a:extLst>
          </p:cNvPr>
          <p:cNvSpPr txBox="1"/>
          <p:nvPr/>
        </p:nvSpPr>
        <p:spPr>
          <a:xfrm>
            <a:off x="3860261" y="1302743"/>
            <a:ext cx="2658360" cy="4333302"/>
          </a:xfrm>
          <a:prstGeom prst="rect">
            <a:avLst/>
          </a:prstGeom>
          <a:noFill/>
        </p:spPr>
        <p:txBody>
          <a:bodyPr wrap="square" rtlCol="0">
            <a:spAutoFit/>
          </a:bodyPr>
          <a:lstStyle/>
          <a:p>
            <a:pPr marL="342900" indent="-342900">
              <a:lnSpc>
                <a:spcPct val="200000"/>
              </a:lnSpc>
              <a:buFont typeface="+mj-lt"/>
              <a:buAutoNum type="alphaLcParenR"/>
            </a:pPr>
            <a:r>
              <a:rPr lang="es-ES" sz="1400" dirty="0">
                <a:latin typeface="Century Gothic" panose="020B0502020202020204" pitchFamily="34" charset="0"/>
              </a:rPr>
              <a:t>liso</a:t>
            </a:r>
          </a:p>
          <a:p>
            <a:pPr marL="342900" indent="-342900">
              <a:lnSpc>
                <a:spcPct val="200000"/>
              </a:lnSpc>
              <a:buFont typeface="+mj-lt"/>
              <a:buAutoNum type="alphaLcParenR"/>
            </a:pPr>
            <a:r>
              <a:rPr lang="es-ES" sz="1400" dirty="0">
                <a:latin typeface="Century Gothic" panose="020B0502020202020204" pitchFamily="34" charset="0"/>
              </a:rPr>
              <a:t>feliz</a:t>
            </a:r>
          </a:p>
          <a:p>
            <a:pPr marL="342900" indent="-342900">
              <a:lnSpc>
                <a:spcPct val="200000"/>
              </a:lnSpc>
              <a:buFont typeface="+mj-lt"/>
              <a:buAutoNum type="alphaLcParenR"/>
            </a:pPr>
            <a:r>
              <a:rPr lang="es-ES" sz="1400" dirty="0">
                <a:latin typeface="Century Gothic" panose="020B0502020202020204" pitchFamily="34" charset="0"/>
              </a:rPr>
              <a:t>me peleo</a:t>
            </a:r>
          </a:p>
          <a:p>
            <a:pPr marL="342900" indent="-342900">
              <a:lnSpc>
                <a:spcPct val="200000"/>
              </a:lnSpc>
              <a:buFont typeface="+mj-lt"/>
              <a:buAutoNum type="alphaLcParenR"/>
            </a:pPr>
            <a:r>
              <a:rPr lang="es-ES" sz="1400" dirty="0">
                <a:latin typeface="Century Gothic" panose="020B0502020202020204" pitchFamily="34" charset="0"/>
              </a:rPr>
              <a:t>trabajador</a:t>
            </a:r>
          </a:p>
          <a:p>
            <a:pPr marL="342900" indent="-342900">
              <a:lnSpc>
                <a:spcPct val="200000"/>
              </a:lnSpc>
              <a:buFont typeface="+mj-lt"/>
              <a:buAutoNum type="alphaLcParenR"/>
            </a:pPr>
            <a:r>
              <a:rPr lang="es-ES" sz="1400" dirty="0">
                <a:latin typeface="Century Gothic" panose="020B0502020202020204" pitchFamily="34" charset="0"/>
              </a:rPr>
              <a:t>rubio</a:t>
            </a:r>
          </a:p>
          <a:p>
            <a:pPr marL="342900" indent="-342900">
              <a:lnSpc>
                <a:spcPct val="200000"/>
              </a:lnSpc>
              <a:buFont typeface="+mj-lt"/>
              <a:buAutoNum type="alphaLcParenR"/>
            </a:pPr>
            <a:r>
              <a:rPr lang="es-ES" sz="1400" dirty="0">
                <a:latin typeface="Century Gothic" panose="020B0502020202020204" pitchFamily="34" charset="0"/>
              </a:rPr>
              <a:t>gordo</a:t>
            </a:r>
          </a:p>
          <a:p>
            <a:pPr marL="342900" indent="-342900">
              <a:lnSpc>
                <a:spcPct val="200000"/>
              </a:lnSpc>
              <a:buFont typeface="+mj-lt"/>
              <a:buAutoNum type="alphaLcParenR"/>
            </a:pPr>
            <a:r>
              <a:rPr lang="es-ES" sz="1400" dirty="0">
                <a:latin typeface="Century Gothic" panose="020B0502020202020204" pitchFamily="34" charset="0"/>
              </a:rPr>
              <a:t>marido</a:t>
            </a:r>
          </a:p>
          <a:p>
            <a:pPr marL="342900" indent="-342900">
              <a:lnSpc>
                <a:spcPct val="200000"/>
              </a:lnSpc>
              <a:buFont typeface="+mj-lt"/>
              <a:buAutoNum type="alphaLcParenR"/>
            </a:pPr>
            <a:r>
              <a:rPr lang="es-ES" sz="1400" dirty="0">
                <a:latin typeface="Century Gothic" panose="020B0502020202020204" pitchFamily="34" charset="0"/>
              </a:rPr>
              <a:t>callado</a:t>
            </a:r>
          </a:p>
          <a:p>
            <a:pPr marL="342900" indent="-342900">
              <a:lnSpc>
                <a:spcPct val="200000"/>
              </a:lnSpc>
              <a:buFont typeface="+mj-lt"/>
              <a:buAutoNum type="alphaLcParenR"/>
            </a:pPr>
            <a:r>
              <a:rPr lang="es-ES" sz="1400" dirty="0">
                <a:latin typeface="Century Gothic" panose="020B0502020202020204" pitchFamily="34" charset="0"/>
              </a:rPr>
              <a:t>menor</a:t>
            </a:r>
          </a:p>
          <a:p>
            <a:pPr marL="342900" indent="-342900">
              <a:lnSpc>
                <a:spcPct val="200000"/>
              </a:lnSpc>
              <a:buFont typeface="+mj-lt"/>
              <a:buAutoNum type="alphaLcParenR"/>
            </a:pPr>
            <a:r>
              <a:rPr lang="es-ES" sz="1400" dirty="0">
                <a:latin typeface="Century Gothic" panose="020B0502020202020204" pitchFamily="34" charset="0"/>
              </a:rPr>
              <a:t>corto</a:t>
            </a:r>
          </a:p>
        </p:txBody>
      </p:sp>
      <p:sp>
        <p:nvSpPr>
          <p:cNvPr id="19" name="TextBox 18">
            <a:extLst>
              <a:ext uri="{FF2B5EF4-FFF2-40B4-BE49-F238E27FC236}">
                <a16:creationId xmlns:a16="http://schemas.microsoft.com/office/drawing/2014/main" id="{5DA9631D-2352-420C-B331-0945826C1029}"/>
              </a:ext>
            </a:extLst>
          </p:cNvPr>
          <p:cNvSpPr txBox="1"/>
          <p:nvPr/>
        </p:nvSpPr>
        <p:spPr>
          <a:xfrm>
            <a:off x="6327761" y="1309457"/>
            <a:ext cx="4465930" cy="4333302"/>
          </a:xfrm>
          <a:prstGeom prst="rect">
            <a:avLst/>
          </a:prstGeom>
          <a:solidFill>
            <a:schemeClr val="bg1"/>
          </a:solidFill>
          <a:ln w="28575">
            <a:solidFill>
              <a:srgbClr val="FF0066"/>
            </a:solidFill>
          </a:ln>
        </p:spPr>
        <p:txBody>
          <a:bodyPr wrap="square" rtlCol="0">
            <a:spAutoFit/>
          </a:bodyPr>
          <a:lstStyle/>
          <a:p>
            <a:pPr marL="342900" indent="-342900">
              <a:lnSpc>
                <a:spcPct val="200000"/>
              </a:lnSpc>
              <a:buAutoNum type="arabicPeriod"/>
            </a:pPr>
            <a:r>
              <a:rPr lang="es-ES" sz="1400" dirty="0">
                <a:latin typeface="Century Gothic" panose="020B0502020202020204" pitchFamily="34" charset="0"/>
              </a:rPr>
              <a:t>perezoso - trabajador</a:t>
            </a:r>
          </a:p>
          <a:p>
            <a:pPr marL="342900" indent="-342900">
              <a:lnSpc>
                <a:spcPct val="200000"/>
              </a:lnSpc>
              <a:buAutoNum type="arabicPeriod"/>
            </a:pPr>
            <a:r>
              <a:rPr lang="es-ES" sz="1400" dirty="0">
                <a:latin typeface="Century Gothic" panose="020B0502020202020204" pitchFamily="34" charset="0"/>
              </a:rPr>
              <a:t>delgado - gordo</a:t>
            </a:r>
          </a:p>
          <a:p>
            <a:pPr marL="342900" indent="-342900">
              <a:lnSpc>
                <a:spcPct val="200000"/>
              </a:lnSpc>
              <a:buAutoNum type="arabicPeriod"/>
            </a:pPr>
            <a:r>
              <a:rPr lang="es-ES" sz="1400" dirty="0">
                <a:latin typeface="Century Gothic" panose="020B0502020202020204" pitchFamily="34" charset="0"/>
              </a:rPr>
              <a:t>mujer - marido</a:t>
            </a:r>
          </a:p>
          <a:p>
            <a:pPr marL="342900" indent="-342900">
              <a:lnSpc>
                <a:spcPct val="200000"/>
              </a:lnSpc>
              <a:buAutoNum type="arabicPeriod"/>
            </a:pPr>
            <a:r>
              <a:rPr lang="es-ES" sz="1400" dirty="0">
                <a:latin typeface="Century Gothic" panose="020B0502020202020204" pitchFamily="34" charset="0"/>
              </a:rPr>
              <a:t>largo - corto</a:t>
            </a:r>
          </a:p>
          <a:p>
            <a:pPr marL="342900" indent="-342900">
              <a:lnSpc>
                <a:spcPct val="200000"/>
              </a:lnSpc>
              <a:buAutoNum type="arabicPeriod"/>
            </a:pPr>
            <a:r>
              <a:rPr lang="es-ES" sz="1400" dirty="0">
                <a:latin typeface="Century Gothic" panose="020B0502020202020204" pitchFamily="34" charset="0"/>
              </a:rPr>
              <a:t>moreno - rubio</a:t>
            </a:r>
          </a:p>
          <a:p>
            <a:pPr marL="342900" indent="-342900">
              <a:lnSpc>
                <a:spcPct val="200000"/>
              </a:lnSpc>
              <a:buAutoNum type="arabicPeriod"/>
            </a:pPr>
            <a:r>
              <a:rPr lang="es-ES" sz="1400" dirty="0">
                <a:latin typeface="Century Gothic" panose="020B0502020202020204" pitchFamily="34" charset="0"/>
              </a:rPr>
              <a:t>triste - feliz</a:t>
            </a:r>
          </a:p>
          <a:p>
            <a:pPr marL="342900" indent="-342900">
              <a:lnSpc>
                <a:spcPct val="200000"/>
              </a:lnSpc>
              <a:buAutoNum type="arabicPeriod"/>
            </a:pPr>
            <a:r>
              <a:rPr lang="es-ES" sz="1400" dirty="0">
                <a:latin typeface="Century Gothic" panose="020B0502020202020204" pitchFamily="34" charset="0"/>
              </a:rPr>
              <a:t>me llevo bien – me peleo</a:t>
            </a:r>
          </a:p>
          <a:p>
            <a:pPr marL="342900" indent="-342900">
              <a:lnSpc>
                <a:spcPct val="200000"/>
              </a:lnSpc>
              <a:buAutoNum type="arabicPeriod"/>
            </a:pPr>
            <a:r>
              <a:rPr lang="es-ES" sz="1400" dirty="0">
                <a:latin typeface="Century Gothic" panose="020B0502020202020204" pitchFamily="34" charset="0"/>
              </a:rPr>
              <a:t>rizado - liso</a:t>
            </a:r>
          </a:p>
          <a:p>
            <a:pPr marL="342900" indent="-342900">
              <a:lnSpc>
                <a:spcPct val="200000"/>
              </a:lnSpc>
              <a:buAutoNum type="arabicPeriod"/>
            </a:pPr>
            <a:r>
              <a:rPr lang="es-ES" sz="1400" dirty="0">
                <a:latin typeface="Century Gothic" panose="020B0502020202020204" pitchFamily="34" charset="0"/>
              </a:rPr>
              <a:t>mayor - menor</a:t>
            </a:r>
          </a:p>
          <a:p>
            <a:pPr marL="342900" indent="-342900">
              <a:lnSpc>
                <a:spcPct val="200000"/>
              </a:lnSpc>
              <a:buAutoNum type="arabicPeriod"/>
            </a:pPr>
            <a:r>
              <a:rPr lang="es-ES" sz="1400" dirty="0">
                <a:latin typeface="Century Gothic" panose="020B0502020202020204" pitchFamily="34" charset="0"/>
              </a:rPr>
              <a:t>hablador - callado</a:t>
            </a:r>
          </a:p>
        </p:txBody>
      </p:sp>
      <p:pic>
        <p:nvPicPr>
          <p:cNvPr id="5" name="Picture 2" descr="whistling with coffee">
            <a:extLst>
              <a:ext uri="{FF2B5EF4-FFF2-40B4-BE49-F238E27FC236}">
                <a16:creationId xmlns:a16="http://schemas.microsoft.com/office/drawing/2014/main" id="{007D291F-1E40-4280-8610-EF07F974A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7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 calcmode="lin" valueType="num">
                                      <p:cBhvr additive="base">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 calcmode="lin" valueType="num">
                                      <p:cBhvr additive="base">
                                        <p:cTn id="3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xEl>
                                              <p:pRg st="5" end="5"/>
                                            </p:txEl>
                                          </p:spTgt>
                                        </p:tgtEl>
                                        <p:attrNameLst>
                                          <p:attrName>style.visibility</p:attrName>
                                        </p:attrNameLst>
                                      </p:cBhvr>
                                      <p:to>
                                        <p:strVal val="visible"/>
                                      </p:to>
                                    </p:set>
                                    <p:anim calcmode="lin" valueType="num">
                                      <p:cBhvr additive="base">
                                        <p:cTn id="43"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xEl>
                                              <p:pRg st="6" end="6"/>
                                            </p:txEl>
                                          </p:spTgt>
                                        </p:tgtEl>
                                        <p:attrNameLst>
                                          <p:attrName>style.visibility</p:attrName>
                                        </p:attrNameLst>
                                      </p:cBhvr>
                                      <p:to>
                                        <p:strVal val="visible"/>
                                      </p:to>
                                    </p:set>
                                    <p:anim calcmode="lin" valueType="num">
                                      <p:cBhvr additive="base">
                                        <p:cTn id="49"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xEl>
                                              <p:pRg st="7" end="7"/>
                                            </p:txEl>
                                          </p:spTgt>
                                        </p:tgtEl>
                                        <p:attrNameLst>
                                          <p:attrName>style.visibility</p:attrName>
                                        </p:attrNameLst>
                                      </p:cBhvr>
                                      <p:to>
                                        <p:strVal val="visible"/>
                                      </p:to>
                                    </p:set>
                                    <p:anim calcmode="lin" valueType="num">
                                      <p:cBhvr additive="base">
                                        <p:cTn id="55"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xEl>
                                              <p:pRg st="8" end="8"/>
                                            </p:txEl>
                                          </p:spTgt>
                                        </p:tgtEl>
                                        <p:attrNameLst>
                                          <p:attrName>style.visibility</p:attrName>
                                        </p:attrNameLst>
                                      </p:cBhvr>
                                      <p:to>
                                        <p:strVal val="visible"/>
                                      </p:to>
                                    </p:set>
                                    <p:anim calcmode="lin" valueType="num">
                                      <p:cBhvr additive="base">
                                        <p:cTn id="61"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xEl>
                                              <p:pRg st="9" end="9"/>
                                            </p:txEl>
                                          </p:spTgt>
                                        </p:tgtEl>
                                        <p:attrNameLst>
                                          <p:attrName>style.visibility</p:attrName>
                                        </p:attrNameLst>
                                      </p:cBhvr>
                                      <p:to>
                                        <p:strVal val="visible"/>
                                      </p:to>
                                    </p:set>
                                    <p:anim calcmode="lin" valueType="num">
                                      <p:cBhvr additive="base">
                                        <p:cTn id="67"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720937"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Grammar</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282044" y="196267"/>
            <a:ext cx="8191893" cy="790024"/>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Mixed Tenses</a:t>
            </a:r>
          </a:p>
          <a:p>
            <a:pPr>
              <a:lnSpc>
                <a:spcPct val="150000"/>
              </a:lnSpc>
            </a:pPr>
            <a:r>
              <a:rPr lang="en-GB" sz="1400" dirty="0">
                <a:latin typeface="Century Gothic" panose="020B0502020202020204" pitchFamily="34" charset="0"/>
              </a:rPr>
              <a:t>Identify the tense used in each sentence.</a:t>
            </a:r>
          </a:p>
        </p:txBody>
      </p:sp>
      <p:sp>
        <p:nvSpPr>
          <p:cNvPr id="8" name="TextBox 7">
            <a:extLst>
              <a:ext uri="{FF2B5EF4-FFF2-40B4-BE49-F238E27FC236}">
                <a16:creationId xmlns:a16="http://schemas.microsoft.com/office/drawing/2014/main" id="{E676CA7F-F41A-4059-A413-C604FFB56E23}"/>
              </a:ext>
            </a:extLst>
          </p:cNvPr>
          <p:cNvSpPr txBox="1"/>
          <p:nvPr/>
        </p:nvSpPr>
        <p:spPr>
          <a:xfrm>
            <a:off x="1282044" y="1423322"/>
            <a:ext cx="8191893" cy="4333302"/>
          </a:xfrm>
          <a:prstGeom prst="rect">
            <a:avLst/>
          </a:prstGeom>
          <a:noFill/>
        </p:spPr>
        <p:txBody>
          <a:bodyPr wrap="square" rtlCol="0">
            <a:spAutoFit/>
          </a:bodyPr>
          <a:lstStyle/>
          <a:p>
            <a:pPr marL="342900" indent="-342900">
              <a:lnSpc>
                <a:spcPct val="200000"/>
              </a:lnSpc>
              <a:buAutoNum type="arabicPeriod"/>
            </a:pPr>
            <a:r>
              <a:rPr lang="es-ES" sz="1400" dirty="0">
                <a:latin typeface="Century Gothic" panose="020B0502020202020204" pitchFamily="34" charset="0"/>
              </a:rPr>
              <a:t>En general me llevo bien con mi familia.</a:t>
            </a:r>
          </a:p>
          <a:p>
            <a:pPr marL="342900" indent="-342900">
              <a:lnSpc>
                <a:spcPct val="200000"/>
              </a:lnSpc>
              <a:buAutoNum type="arabicPeriod"/>
            </a:pPr>
            <a:r>
              <a:rPr lang="es-ES" sz="1400" dirty="0">
                <a:latin typeface="Century Gothic" panose="020B0502020202020204" pitchFamily="34" charset="0"/>
              </a:rPr>
              <a:t>Cuando sea mayor me gustaría tener una familia grande.</a:t>
            </a:r>
          </a:p>
          <a:p>
            <a:pPr marL="342900" indent="-342900">
              <a:lnSpc>
                <a:spcPct val="200000"/>
              </a:lnSpc>
              <a:buAutoNum type="arabicPeriod"/>
            </a:pPr>
            <a:r>
              <a:rPr lang="es-ES" sz="1400" dirty="0">
                <a:latin typeface="Century Gothic" panose="020B0502020202020204" pitchFamily="34" charset="0"/>
              </a:rPr>
              <a:t>Ayer mis padres me ayudaron con mis deberes.</a:t>
            </a:r>
          </a:p>
          <a:p>
            <a:pPr marL="342900" indent="-342900">
              <a:lnSpc>
                <a:spcPct val="200000"/>
              </a:lnSpc>
              <a:buAutoNum type="arabicPeriod"/>
            </a:pPr>
            <a:r>
              <a:rPr lang="es-ES" sz="1400" dirty="0">
                <a:latin typeface="Century Gothic" panose="020B0502020202020204" pitchFamily="34" charset="0"/>
              </a:rPr>
              <a:t>Nos hicimos amigos porque tenemos mucho en común. </a:t>
            </a:r>
          </a:p>
          <a:p>
            <a:pPr marL="342900" indent="-342900">
              <a:lnSpc>
                <a:spcPct val="200000"/>
              </a:lnSpc>
              <a:buAutoNum type="arabicPeriod"/>
            </a:pPr>
            <a:r>
              <a:rPr lang="es-ES" sz="1400" dirty="0">
                <a:latin typeface="Century Gothic" panose="020B0502020202020204" pitchFamily="34" charset="0"/>
              </a:rPr>
              <a:t>Mi madre me apoya en todos los momentos difíciles.</a:t>
            </a:r>
          </a:p>
          <a:p>
            <a:pPr marL="342900" indent="-342900">
              <a:lnSpc>
                <a:spcPct val="200000"/>
              </a:lnSpc>
              <a:buAutoNum type="arabicPeriod"/>
            </a:pPr>
            <a:r>
              <a:rPr lang="es-ES" sz="1400" dirty="0">
                <a:latin typeface="Century Gothic" panose="020B0502020202020204" pitchFamily="34" charset="0"/>
              </a:rPr>
              <a:t>El año pasado mis padres se divorciaron.</a:t>
            </a:r>
          </a:p>
          <a:p>
            <a:pPr marL="342900" indent="-342900">
              <a:lnSpc>
                <a:spcPct val="200000"/>
              </a:lnSpc>
              <a:buAutoNum type="arabicPeriod"/>
            </a:pPr>
            <a:r>
              <a:rPr lang="es-ES" sz="1400" dirty="0">
                <a:latin typeface="Century Gothic" panose="020B0502020202020204" pitchFamily="34" charset="0"/>
              </a:rPr>
              <a:t>Me peleaba con mi padre porque siempre me criticaba.</a:t>
            </a:r>
          </a:p>
          <a:p>
            <a:pPr marL="342900" indent="-342900">
              <a:lnSpc>
                <a:spcPct val="200000"/>
              </a:lnSpc>
              <a:buAutoNum type="arabicPeriod"/>
            </a:pPr>
            <a:r>
              <a:rPr lang="es-ES" sz="1400" dirty="0">
                <a:latin typeface="Century Gothic" panose="020B0502020202020204" pitchFamily="34" charset="0"/>
              </a:rPr>
              <a:t>Mi marido ideal sería muy honesto y nunca egoísta.</a:t>
            </a:r>
          </a:p>
          <a:p>
            <a:pPr marL="342900" indent="-342900">
              <a:lnSpc>
                <a:spcPct val="200000"/>
              </a:lnSpc>
              <a:buAutoNum type="arabicPeriod"/>
            </a:pPr>
            <a:r>
              <a:rPr lang="es-ES" sz="1400" dirty="0">
                <a:latin typeface="Century Gothic" panose="020B0502020202020204" pitchFamily="34" charset="0"/>
              </a:rPr>
              <a:t>Este fin de semana visitaré a mis abuelos.</a:t>
            </a:r>
          </a:p>
          <a:p>
            <a:pPr marL="342900" indent="-342900">
              <a:lnSpc>
                <a:spcPct val="200000"/>
              </a:lnSpc>
              <a:buAutoNum type="arabicPeriod"/>
            </a:pPr>
            <a:r>
              <a:rPr lang="es-ES" sz="1400" dirty="0">
                <a:latin typeface="Century Gothic" panose="020B0502020202020204" pitchFamily="34" charset="0"/>
              </a:rPr>
              <a:t>Cuando era pequeña tenía el pelo largo y rizado. </a:t>
            </a:r>
          </a:p>
        </p:txBody>
      </p:sp>
      <p:graphicFrame>
        <p:nvGraphicFramePr>
          <p:cNvPr id="5" name="Table 5">
            <a:extLst>
              <a:ext uri="{FF2B5EF4-FFF2-40B4-BE49-F238E27FC236}">
                <a16:creationId xmlns:a16="http://schemas.microsoft.com/office/drawing/2014/main" id="{054B0C57-16DB-4896-A09F-3DDD7C74F346}"/>
              </a:ext>
            </a:extLst>
          </p:cNvPr>
          <p:cNvGraphicFramePr>
            <a:graphicFrameLocks noGrp="1"/>
          </p:cNvGraphicFramePr>
          <p:nvPr>
            <p:extLst>
              <p:ext uri="{D42A27DB-BD31-4B8C-83A1-F6EECF244321}">
                <p14:modId xmlns:p14="http://schemas.microsoft.com/office/powerpoint/2010/main" val="1452476598"/>
              </p:ext>
            </p:extLst>
          </p:nvPr>
        </p:nvGraphicFramePr>
        <p:xfrm>
          <a:off x="6080289" y="369856"/>
          <a:ext cx="5537724" cy="703656"/>
        </p:xfrm>
        <a:graphic>
          <a:graphicData uri="http://schemas.openxmlformats.org/drawingml/2006/table">
            <a:tbl>
              <a:tblPr firstRow="1" bandRow="1">
                <a:tableStyleId>{5940675A-B579-460E-94D1-54222C63F5DA}</a:tableStyleId>
              </a:tblPr>
              <a:tblGrid>
                <a:gridCol w="1845908">
                  <a:extLst>
                    <a:ext uri="{9D8B030D-6E8A-4147-A177-3AD203B41FA5}">
                      <a16:colId xmlns:a16="http://schemas.microsoft.com/office/drawing/2014/main" val="1202124130"/>
                    </a:ext>
                  </a:extLst>
                </a:gridCol>
                <a:gridCol w="1845908">
                  <a:extLst>
                    <a:ext uri="{9D8B030D-6E8A-4147-A177-3AD203B41FA5}">
                      <a16:colId xmlns:a16="http://schemas.microsoft.com/office/drawing/2014/main" val="2849939840"/>
                    </a:ext>
                  </a:extLst>
                </a:gridCol>
                <a:gridCol w="1845908">
                  <a:extLst>
                    <a:ext uri="{9D8B030D-6E8A-4147-A177-3AD203B41FA5}">
                      <a16:colId xmlns:a16="http://schemas.microsoft.com/office/drawing/2014/main" val="3581235901"/>
                    </a:ext>
                  </a:extLst>
                </a:gridCol>
              </a:tblGrid>
              <a:tr h="351828">
                <a:tc>
                  <a:txBody>
                    <a:bodyPr/>
                    <a:lstStyle/>
                    <a:p>
                      <a:pPr algn="ctr"/>
                      <a:r>
                        <a:rPr lang="en-GB" sz="1400" b="1" dirty="0">
                          <a:solidFill>
                            <a:schemeClr val="bg1"/>
                          </a:solidFill>
                          <a:latin typeface="Century Gothic" panose="020B0502020202020204" pitchFamily="34" charset="0"/>
                        </a:rPr>
                        <a:t>Present</a:t>
                      </a:r>
                    </a:p>
                  </a:txBody>
                  <a:tcPr anchor="ctr">
                    <a:solidFill>
                      <a:srgbClr val="FF0066"/>
                    </a:solidFill>
                  </a:tcPr>
                </a:tc>
                <a:tc>
                  <a:txBody>
                    <a:bodyPr/>
                    <a:lstStyle/>
                    <a:p>
                      <a:pPr algn="ctr"/>
                      <a:r>
                        <a:rPr lang="en-GB" sz="1400" b="1" dirty="0" err="1">
                          <a:solidFill>
                            <a:schemeClr val="bg1"/>
                          </a:solidFill>
                          <a:latin typeface="Century Gothic" panose="020B0502020202020204" pitchFamily="34" charset="0"/>
                        </a:rPr>
                        <a:t>Preterite</a:t>
                      </a:r>
                      <a:endParaRPr lang="en-GB" sz="1400" b="1" dirty="0">
                        <a:solidFill>
                          <a:schemeClr val="bg1"/>
                        </a:solidFill>
                        <a:latin typeface="Century Gothic" panose="020B0502020202020204" pitchFamily="34" charset="0"/>
                      </a:endParaRPr>
                    </a:p>
                  </a:txBody>
                  <a:tcPr anchor="ctr">
                    <a:solidFill>
                      <a:srgbClr val="F6510A"/>
                    </a:solidFill>
                  </a:tcPr>
                </a:tc>
                <a:tc>
                  <a:txBody>
                    <a:bodyPr/>
                    <a:lstStyle/>
                    <a:p>
                      <a:pPr algn="ctr"/>
                      <a:r>
                        <a:rPr lang="en-GB" sz="1400" b="1" dirty="0">
                          <a:solidFill>
                            <a:schemeClr val="bg1"/>
                          </a:solidFill>
                          <a:latin typeface="Century Gothic" panose="020B0502020202020204" pitchFamily="34" charset="0"/>
                        </a:rPr>
                        <a:t>Imperfect</a:t>
                      </a:r>
                    </a:p>
                  </a:txBody>
                  <a:tcPr anchor="ctr">
                    <a:solidFill>
                      <a:srgbClr val="435494"/>
                    </a:solidFill>
                  </a:tcPr>
                </a:tc>
                <a:extLst>
                  <a:ext uri="{0D108BD9-81ED-4DB2-BD59-A6C34878D82A}">
                    <a16:rowId xmlns:a16="http://schemas.microsoft.com/office/drawing/2014/main" val="3576228515"/>
                  </a:ext>
                </a:extLst>
              </a:tr>
              <a:tr h="351828">
                <a:tc>
                  <a:txBody>
                    <a:bodyPr/>
                    <a:lstStyle/>
                    <a:p>
                      <a:pPr algn="ctr"/>
                      <a:r>
                        <a:rPr lang="en-GB" sz="1400" b="1" dirty="0">
                          <a:solidFill>
                            <a:schemeClr val="bg1"/>
                          </a:solidFill>
                          <a:latin typeface="Century Gothic" panose="020B0502020202020204" pitchFamily="34" charset="0"/>
                        </a:rPr>
                        <a:t>Future </a:t>
                      </a:r>
                    </a:p>
                  </a:txBody>
                  <a:tcPr anchor="ctr">
                    <a:solidFill>
                      <a:srgbClr val="435494"/>
                    </a:solidFill>
                  </a:tcPr>
                </a:tc>
                <a:tc>
                  <a:txBody>
                    <a:bodyPr/>
                    <a:lstStyle/>
                    <a:p>
                      <a:pPr algn="ctr"/>
                      <a:r>
                        <a:rPr lang="en-GB" sz="1400" b="1" dirty="0">
                          <a:solidFill>
                            <a:schemeClr val="bg1"/>
                          </a:solidFill>
                          <a:latin typeface="Century Gothic" panose="020B0502020202020204" pitchFamily="34" charset="0"/>
                        </a:rPr>
                        <a:t>Near Future</a:t>
                      </a:r>
                    </a:p>
                  </a:txBody>
                  <a:tcPr anchor="ctr">
                    <a:solidFill>
                      <a:srgbClr val="FF0066"/>
                    </a:solidFill>
                  </a:tcPr>
                </a:tc>
                <a:tc>
                  <a:txBody>
                    <a:bodyPr/>
                    <a:lstStyle/>
                    <a:p>
                      <a:pPr algn="ctr"/>
                      <a:r>
                        <a:rPr lang="en-GB" sz="1400" b="1" dirty="0">
                          <a:solidFill>
                            <a:schemeClr val="bg1"/>
                          </a:solidFill>
                          <a:latin typeface="Century Gothic" panose="020B0502020202020204" pitchFamily="34" charset="0"/>
                        </a:rPr>
                        <a:t>Conditional </a:t>
                      </a:r>
                    </a:p>
                  </a:txBody>
                  <a:tcPr anchor="ctr">
                    <a:solidFill>
                      <a:srgbClr val="F6510A"/>
                    </a:solidFill>
                  </a:tcPr>
                </a:tc>
                <a:extLst>
                  <a:ext uri="{0D108BD9-81ED-4DB2-BD59-A6C34878D82A}">
                    <a16:rowId xmlns:a16="http://schemas.microsoft.com/office/drawing/2014/main" val="3414599795"/>
                  </a:ext>
                </a:extLst>
              </a:tr>
            </a:tbl>
          </a:graphicData>
        </a:graphic>
      </p:graphicFrame>
      <p:sp>
        <p:nvSpPr>
          <p:cNvPr id="6" name="TextBox 5">
            <a:extLst>
              <a:ext uri="{FF2B5EF4-FFF2-40B4-BE49-F238E27FC236}">
                <a16:creationId xmlns:a16="http://schemas.microsoft.com/office/drawing/2014/main" id="{4E8F046A-C5F4-4399-BC30-F2AB3C6B4936}"/>
              </a:ext>
            </a:extLst>
          </p:cNvPr>
          <p:cNvSpPr txBox="1"/>
          <p:nvPr/>
        </p:nvSpPr>
        <p:spPr>
          <a:xfrm>
            <a:off x="5143887" y="1546291"/>
            <a:ext cx="1131216" cy="307777"/>
          </a:xfrm>
          <a:prstGeom prst="rect">
            <a:avLst/>
          </a:prstGeom>
          <a:noFill/>
        </p:spPr>
        <p:txBody>
          <a:bodyPr wrap="square" rtlCol="0">
            <a:spAutoFit/>
          </a:bodyPr>
          <a:lstStyle/>
          <a:p>
            <a:pPr algn="ctr"/>
            <a:r>
              <a:rPr lang="en-GB" sz="1400" b="1" dirty="0">
                <a:solidFill>
                  <a:srgbClr val="FF0066"/>
                </a:solidFill>
                <a:latin typeface="Century Gothic" panose="020B0502020202020204" pitchFamily="34" charset="0"/>
              </a:rPr>
              <a:t>Present  </a:t>
            </a:r>
          </a:p>
        </p:txBody>
      </p:sp>
      <p:sp>
        <p:nvSpPr>
          <p:cNvPr id="19" name="TextBox 18">
            <a:extLst>
              <a:ext uri="{FF2B5EF4-FFF2-40B4-BE49-F238E27FC236}">
                <a16:creationId xmlns:a16="http://schemas.microsoft.com/office/drawing/2014/main" id="{E178D485-6F2A-4067-81BA-4820C61332CB}"/>
              </a:ext>
            </a:extLst>
          </p:cNvPr>
          <p:cNvSpPr txBox="1"/>
          <p:nvPr/>
        </p:nvSpPr>
        <p:spPr>
          <a:xfrm>
            <a:off x="6614467" y="1991898"/>
            <a:ext cx="1332324" cy="307777"/>
          </a:xfrm>
          <a:prstGeom prst="rect">
            <a:avLst/>
          </a:prstGeom>
          <a:noFill/>
        </p:spPr>
        <p:txBody>
          <a:bodyPr wrap="square" rtlCol="0">
            <a:spAutoFit/>
          </a:bodyPr>
          <a:lstStyle/>
          <a:p>
            <a:pPr algn="ctr"/>
            <a:r>
              <a:rPr lang="en-GB" sz="1400" b="1" dirty="0">
                <a:solidFill>
                  <a:srgbClr val="FF0066"/>
                </a:solidFill>
                <a:latin typeface="Century Gothic" panose="020B0502020202020204" pitchFamily="34" charset="0"/>
              </a:rPr>
              <a:t>Conditional</a:t>
            </a:r>
          </a:p>
        </p:txBody>
      </p:sp>
      <p:sp>
        <p:nvSpPr>
          <p:cNvPr id="23" name="TextBox 22">
            <a:extLst>
              <a:ext uri="{FF2B5EF4-FFF2-40B4-BE49-F238E27FC236}">
                <a16:creationId xmlns:a16="http://schemas.microsoft.com/office/drawing/2014/main" id="{DADE42A2-F933-48E7-BA0E-60B3FF79A8AD}"/>
              </a:ext>
            </a:extLst>
          </p:cNvPr>
          <p:cNvSpPr txBox="1"/>
          <p:nvPr/>
        </p:nvSpPr>
        <p:spPr>
          <a:xfrm>
            <a:off x="5608941" y="2401289"/>
            <a:ext cx="1332324" cy="307777"/>
          </a:xfrm>
          <a:prstGeom prst="rect">
            <a:avLst/>
          </a:prstGeom>
          <a:noFill/>
        </p:spPr>
        <p:txBody>
          <a:bodyPr wrap="square" rtlCol="0">
            <a:spAutoFit/>
          </a:bodyPr>
          <a:lstStyle/>
          <a:p>
            <a:pPr algn="ctr"/>
            <a:r>
              <a:rPr lang="en-GB" sz="1400" b="1" dirty="0" err="1">
                <a:solidFill>
                  <a:srgbClr val="FF0066"/>
                </a:solidFill>
                <a:latin typeface="Century Gothic" panose="020B0502020202020204" pitchFamily="34" charset="0"/>
              </a:rPr>
              <a:t>Preterite</a:t>
            </a:r>
            <a:r>
              <a:rPr lang="en-GB" sz="1400" b="1" dirty="0">
                <a:solidFill>
                  <a:srgbClr val="FF0066"/>
                </a:solidFill>
                <a:latin typeface="Century Gothic" panose="020B0502020202020204" pitchFamily="34" charset="0"/>
              </a:rPr>
              <a:t>   </a:t>
            </a:r>
          </a:p>
        </p:txBody>
      </p:sp>
      <p:sp>
        <p:nvSpPr>
          <p:cNvPr id="24" name="TextBox 23">
            <a:extLst>
              <a:ext uri="{FF2B5EF4-FFF2-40B4-BE49-F238E27FC236}">
                <a16:creationId xmlns:a16="http://schemas.microsoft.com/office/drawing/2014/main" id="{A7AB6205-71A9-41CE-86A3-BA1FF690F978}"/>
              </a:ext>
            </a:extLst>
          </p:cNvPr>
          <p:cNvSpPr txBox="1"/>
          <p:nvPr/>
        </p:nvSpPr>
        <p:spPr>
          <a:xfrm>
            <a:off x="6408652" y="2830693"/>
            <a:ext cx="1332324" cy="307777"/>
          </a:xfrm>
          <a:prstGeom prst="rect">
            <a:avLst/>
          </a:prstGeom>
          <a:noFill/>
        </p:spPr>
        <p:txBody>
          <a:bodyPr wrap="square" rtlCol="0">
            <a:spAutoFit/>
          </a:bodyPr>
          <a:lstStyle/>
          <a:p>
            <a:pPr algn="ctr"/>
            <a:r>
              <a:rPr lang="en-GB" sz="1400" b="1" dirty="0" err="1">
                <a:solidFill>
                  <a:srgbClr val="FF0066"/>
                </a:solidFill>
                <a:latin typeface="Century Gothic" panose="020B0502020202020204" pitchFamily="34" charset="0"/>
              </a:rPr>
              <a:t>Preterite</a:t>
            </a:r>
            <a:r>
              <a:rPr lang="en-GB" sz="1400" b="1" dirty="0">
                <a:solidFill>
                  <a:srgbClr val="FF0066"/>
                </a:solidFill>
                <a:latin typeface="Century Gothic" panose="020B0502020202020204" pitchFamily="34" charset="0"/>
              </a:rPr>
              <a:t>  </a:t>
            </a:r>
          </a:p>
        </p:txBody>
      </p:sp>
      <p:sp>
        <p:nvSpPr>
          <p:cNvPr id="25" name="TextBox 24">
            <a:extLst>
              <a:ext uri="{FF2B5EF4-FFF2-40B4-BE49-F238E27FC236}">
                <a16:creationId xmlns:a16="http://schemas.microsoft.com/office/drawing/2014/main" id="{C1B78177-5A0B-49D3-A257-2FC4126761F2}"/>
              </a:ext>
            </a:extLst>
          </p:cNvPr>
          <p:cNvSpPr txBox="1"/>
          <p:nvPr/>
        </p:nvSpPr>
        <p:spPr>
          <a:xfrm>
            <a:off x="6190257" y="3253609"/>
            <a:ext cx="1332324" cy="307777"/>
          </a:xfrm>
          <a:prstGeom prst="rect">
            <a:avLst/>
          </a:prstGeom>
          <a:noFill/>
        </p:spPr>
        <p:txBody>
          <a:bodyPr wrap="square" rtlCol="0">
            <a:spAutoFit/>
          </a:bodyPr>
          <a:lstStyle/>
          <a:p>
            <a:pPr algn="ctr"/>
            <a:r>
              <a:rPr lang="en-GB" sz="1400" b="1" dirty="0">
                <a:solidFill>
                  <a:srgbClr val="FF0066"/>
                </a:solidFill>
                <a:latin typeface="Century Gothic" panose="020B0502020202020204" pitchFamily="34" charset="0"/>
              </a:rPr>
              <a:t>Present   </a:t>
            </a:r>
          </a:p>
        </p:txBody>
      </p:sp>
      <p:sp>
        <p:nvSpPr>
          <p:cNvPr id="26" name="TextBox 25">
            <a:extLst>
              <a:ext uri="{FF2B5EF4-FFF2-40B4-BE49-F238E27FC236}">
                <a16:creationId xmlns:a16="http://schemas.microsoft.com/office/drawing/2014/main" id="{478C5C98-FCDC-4740-95B9-21C782B9934E}"/>
              </a:ext>
            </a:extLst>
          </p:cNvPr>
          <p:cNvSpPr txBox="1"/>
          <p:nvPr/>
        </p:nvSpPr>
        <p:spPr>
          <a:xfrm>
            <a:off x="5043333" y="3696411"/>
            <a:ext cx="1332324" cy="307777"/>
          </a:xfrm>
          <a:prstGeom prst="rect">
            <a:avLst/>
          </a:prstGeom>
          <a:noFill/>
        </p:spPr>
        <p:txBody>
          <a:bodyPr wrap="square" rtlCol="0">
            <a:spAutoFit/>
          </a:bodyPr>
          <a:lstStyle/>
          <a:p>
            <a:pPr algn="ctr"/>
            <a:r>
              <a:rPr lang="en-GB" sz="1400" b="1" dirty="0" err="1">
                <a:solidFill>
                  <a:srgbClr val="FF0066"/>
                </a:solidFill>
                <a:latin typeface="Century Gothic" panose="020B0502020202020204" pitchFamily="34" charset="0"/>
              </a:rPr>
              <a:t>Preterite</a:t>
            </a:r>
            <a:r>
              <a:rPr lang="en-GB" sz="1400" b="1" dirty="0">
                <a:solidFill>
                  <a:srgbClr val="FF0066"/>
                </a:solidFill>
                <a:latin typeface="Century Gothic" panose="020B0502020202020204" pitchFamily="34" charset="0"/>
              </a:rPr>
              <a:t> </a:t>
            </a:r>
          </a:p>
        </p:txBody>
      </p:sp>
      <p:sp>
        <p:nvSpPr>
          <p:cNvPr id="27" name="TextBox 26">
            <a:extLst>
              <a:ext uri="{FF2B5EF4-FFF2-40B4-BE49-F238E27FC236}">
                <a16:creationId xmlns:a16="http://schemas.microsoft.com/office/drawing/2014/main" id="{3B7A73BB-952D-4224-AEFC-187992CC68A0}"/>
              </a:ext>
            </a:extLst>
          </p:cNvPr>
          <p:cNvSpPr txBox="1"/>
          <p:nvPr/>
        </p:nvSpPr>
        <p:spPr>
          <a:xfrm>
            <a:off x="6517053" y="4140326"/>
            <a:ext cx="1332324" cy="307777"/>
          </a:xfrm>
          <a:prstGeom prst="rect">
            <a:avLst/>
          </a:prstGeom>
          <a:noFill/>
        </p:spPr>
        <p:txBody>
          <a:bodyPr wrap="square" rtlCol="0">
            <a:spAutoFit/>
          </a:bodyPr>
          <a:lstStyle/>
          <a:p>
            <a:pPr algn="ctr"/>
            <a:r>
              <a:rPr lang="en-GB" sz="1400" b="1" dirty="0">
                <a:solidFill>
                  <a:srgbClr val="FF0066"/>
                </a:solidFill>
                <a:latin typeface="Century Gothic" panose="020B0502020202020204" pitchFamily="34" charset="0"/>
              </a:rPr>
              <a:t>Imperfect   </a:t>
            </a:r>
          </a:p>
        </p:txBody>
      </p:sp>
      <p:sp>
        <p:nvSpPr>
          <p:cNvPr id="28" name="TextBox 27">
            <a:extLst>
              <a:ext uri="{FF2B5EF4-FFF2-40B4-BE49-F238E27FC236}">
                <a16:creationId xmlns:a16="http://schemas.microsoft.com/office/drawing/2014/main" id="{371C2E99-072D-4275-ABCD-A946212B28D2}"/>
              </a:ext>
            </a:extLst>
          </p:cNvPr>
          <p:cNvSpPr txBox="1"/>
          <p:nvPr/>
        </p:nvSpPr>
        <p:spPr>
          <a:xfrm>
            <a:off x="6080289" y="4577357"/>
            <a:ext cx="1332324" cy="307777"/>
          </a:xfrm>
          <a:prstGeom prst="rect">
            <a:avLst/>
          </a:prstGeom>
          <a:noFill/>
        </p:spPr>
        <p:txBody>
          <a:bodyPr wrap="square" rtlCol="0">
            <a:spAutoFit/>
          </a:bodyPr>
          <a:lstStyle/>
          <a:p>
            <a:pPr algn="ctr"/>
            <a:r>
              <a:rPr lang="en-GB" sz="1400" b="1" dirty="0">
                <a:solidFill>
                  <a:srgbClr val="FF0066"/>
                </a:solidFill>
                <a:latin typeface="Century Gothic" panose="020B0502020202020204" pitchFamily="34" charset="0"/>
              </a:rPr>
              <a:t>Conditional   </a:t>
            </a:r>
          </a:p>
        </p:txBody>
      </p:sp>
      <p:sp>
        <p:nvSpPr>
          <p:cNvPr id="29" name="TextBox 28">
            <a:extLst>
              <a:ext uri="{FF2B5EF4-FFF2-40B4-BE49-F238E27FC236}">
                <a16:creationId xmlns:a16="http://schemas.microsoft.com/office/drawing/2014/main" id="{2CC432D7-79C2-4CD0-A3BB-DDA449794F4B}"/>
              </a:ext>
            </a:extLst>
          </p:cNvPr>
          <p:cNvSpPr txBox="1"/>
          <p:nvPr/>
        </p:nvSpPr>
        <p:spPr>
          <a:xfrm>
            <a:off x="5076328" y="4980300"/>
            <a:ext cx="1332324" cy="307777"/>
          </a:xfrm>
          <a:prstGeom prst="rect">
            <a:avLst/>
          </a:prstGeom>
          <a:noFill/>
        </p:spPr>
        <p:txBody>
          <a:bodyPr wrap="square" rtlCol="0">
            <a:spAutoFit/>
          </a:bodyPr>
          <a:lstStyle/>
          <a:p>
            <a:pPr algn="ctr"/>
            <a:r>
              <a:rPr lang="en-GB" sz="1400" b="1" dirty="0">
                <a:solidFill>
                  <a:srgbClr val="FF0066"/>
                </a:solidFill>
                <a:latin typeface="Century Gothic" panose="020B0502020202020204" pitchFamily="34" charset="0"/>
              </a:rPr>
              <a:t>Future  </a:t>
            </a:r>
          </a:p>
        </p:txBody>
      </p:sp>
      <p:sp>
        <p:nvSpPr>
          <p:cNvPr id="30" name="TextBox 29">
            <a:extLst>
              <a:ext uri="{FF2B5EF4-FFF2-40B4-BE49-F238E27FC236}">
                <a16:creationId xmlns:a16="http://schemas.microsoft.com/office/drawing/2014/main" id="{DFE5B15E-021C-4B21-9215-870916B10EBE}"/>
              </a:ext>
            </a:extLst>
          </p:cNvPr>
          <p:cNvSpPr txBox="1"/>
          <p:nvPr/>
        </p:nvSpPr>
        <p:spPr>
          <a:xfrm>
            <a:off x="5885462" y="5383244"/>
            <a:ext cx="1332324" cy="307777"/>
          </a:xfrm>
          <a:prstGeom prst="rect">
            <a:avLst/>
          </a:prstGeom>
          <a:noFill/>
        </p:spPr>
        <p:txBody>
          <a:bodyPr wrap="square" rtlCol="0">
            <a:spAutoFit/>
          </a:bodyPr>
          <a:lstStyle/>
          <a:p>
            <a:pPr algn="ctr"/>
            <a:r>
              <a:rPr lang="en-GB" sz="1400" b="1" dirty="0">
                <a:solidFill>
                  <a:srgbClr val="FF0066"/>
                </a:solidFill>
                <a:latin typeface="Century Gothic" panose="020B0502020202020204" pitchFamily="34" charset="0"/>
              </a:rPr>
              <a:t>Imperfect </a:t>
            </a:r>
          </a:p>
        </p:txBody>
      </p:sp>
      <p:pic>
        <p:nvPicPr>
          <p:cNvPr id="4" name="Picture 2" descr="whistling with coffee">
            <a:extLst>
              <a:ext uri="{FF2B5EF4-FFF2-40B4-BE49-F238E27FC236}">
                <a16:creationId xmlns:a16="http://schemas.microsoft.com/office/drawing/2014/main" id="{ECCF11A0-A5F1-4FEA-AB43-833CBE9AA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3" grpId="0"/>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720937"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Grammar</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853779" y="233216"/>
            <a:ext cx="9751376" cy="790024"/>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Correct the mistakes</a:t>
            </a:r>
          </a:p>
          <a:p>
            <a:pPr>
              <a:lnSpc>
                <a:spcPct val="150000"/>
              </a:lnSpc>
            </a:pPr>
            <a:r>
              <a:rPr lang="en-GB" sz="1400" dirty="0">
                <a:latin typeface="Century Gothic" panose="020B0502020202020204" pitchFamily="34" charset="0"/>
              </a:rPr>
              <a:t>There is one mistake in each sentence. Identify and correct it.</a:t>
            </a:r>
          </a:p>
        </p:txBody>
      </p:sp>
      <p:sp>
        <p:nvSpPr>
          <p:cNvPr id="8" name="TextBox 7">
            <a:extLst>
              <a:ext uri="{FF2B5EF4-FFF2-40B4-BE49-F238E27FC236}">
                <a16:creationId xmlns:a16="http://schemas.microsoft.com/office/drawing/2014/main" id="{E676CA7F-F41A-4059-A413-C604FFB56E23}"/>
              </a:ext>
            </a:extLst>
          </p:cNvPr>
          <p:cNvSpPr txBox="1"/>
          <p:nvPr/>
        </p:nvSpPr>
        <p:spPr>
          <a:xfrm>
            <a:off x="968692" y="1464144"/>
            <a:ext cx="8555129" cy="4333302"/>
          </a:xfrm>
          <a:prstGeom prst="rect">
            <a:avLst/>
          </a:prstGeom>
          <a:noFill/>
        </p:spPr>
        <p:txBody>
          <a:bodyPr wrap="square" rtlCol="0">
            <a:spAutoFit/>
          </a:bodyPr>
          <a:lstStyle/>
          <a:p>
            <a:pPr marL="342900" indent="-342900">
              <a:lnSpc>
                <a:spcPct val="200000"/>
              </a:lnSpc>
              <a:buAutoNum type="arabicPeriod"/>
            </a:pPr>
            <a:r>
              <a:rPr lang="es-ES" sz="1400" dirty="0">
                <a:latin typeface="Century Gothic" panose="020B0502020202020204" pitchFamily="34" charset="0"/>
              </a:rPr>
              <a:t>Mi hermana puede ser un poco perezoso.</a:t>
            </a:r>
          </a:p>
          <a:p>
            <a:pPr marL="342900" indent="-342900">
              <a:lnSpc>
                <a:spcPct val="200000"/>
              </a:lnSpc>
              <a:buAutoNum type="arabicPeriod"/>
            </a:pPr>
            <a:r>
              <a:rPr lang="es-ES" sz="1400" dirty="0">
                <a:latin typeface="Century Gothic" panose="020B0502020202020204" pitchFamily="34" charset="0"/>
              </a:rPr>
              <a:t>Mis padres nunca me escucha.</a:t>
            </a:r>
          </a:p>
          <a:p>
            <a:pPr marL="342900" indent="-342900">
              <a:lnSpc>
                <a:spcPct val="200000"/>
              </a:lnSpc>
              <a:buAutoNum type="arabicPeriod"/>
            </a:pPr>
            <a:r>
              <a:rPr lang="es-ES" sz="1400" dirty="0">
                <a:latin typeface="Century Gothic" panose="020B0502020202020204" pitchFamily="34" charset="0"/>
              </a:rPr>
              <a:t>Cuando sea mayor me gusta tener una familia.</a:t>
            </a:r>
          </a:p>
          <a:p>
            <a:pPr marL="342900" indent="-342900">
              <a:lnSpc>
                <a:spcPct val="200000"/>
              </a:lnSpc>
              <a:buAutoNum type="arabicPeriod"/>
            </a:pPr>
            <a:r>
              <a:rPr lang="es-ES" sz="1400" dirty="0">
                <a:latin typeface="Century Gothic" panose="020B0502020202020204" pitchFamily="34" charset="0"/>
              </a:rPr>
              <a:t>Cuando era pequeño me peleo con mi hermana.</a:t>
            </a:r>
          </a:p>
          <a:p>
            <a:pPr marL="342900" indent="-342900">
              <a:lnSpc>
                <a:spcPct val="200000"/>
              </a:lnSpc>
              <a:buAutoNum type="arabicPeriod"/>
            </a:pPr>
            <a:r>
              <a:rPr lang="es-ES" sz="1400" dirty="0">
                <a:latin typeface="Century Gothic" panose="020B0502020202020204" pitchFamily="34" charset="0"/>
              </a:rPr>
              <a:t>Mi amiga mejor es la más divertido.</a:t>
            </a:r>
          </a:p>
          <a:p>
            <a:pPr marL="342900" indent="-342900">
              <a:lnSpc>
                <a:spcPct val="200000"/>
              </a:lnSpc>
              <a:buAutoNum type="arabicPeriod"/>
            </a:pPr>
            <a:r>
              <a:rPr lang="es-ES" sz="1400" dirty="0">
                <a:latin typeface="Century Gothic" panose="020B0502020202020204" pitchFamily="34" charset="0"/>
              </a:rPr>
              <a:t>Nos hice amigos porque tenemos mucho en común.</a:t>
            </a:r>
          </a:p>
          <a:p>
            <a:pPr marL="342900" indent="-342900">
              <a:lnSpc>
                <a:spcPct val="200000"/>
              </a:lnSpc>
              <a:buAutoNum type="arabicPeriod"/>
            </a:pPr>
            <a:r>
              <a:rPr lang="es-ES" sz="1400" dirty="0">
                <a:latin typeface="Century Gothic" panose="020B0502020202020204" pitchFamily="34" charset="0"/>
              </a:rPr>
              <a:t>Mis padres dice que puedo ser bastante egoísta.</a:t>
            </a:r>
          </a:p>
          <a:p>
            <a:pPr marL="342900" indent="-342900">
              <a:lnSpc>
                <a:spcPct val="200000"/>
              </a:lnSpc>
              <a:buAutoNum type="arabicPeriod"/>
            </a:pPr>
            <a:r>
              <a:rPr lang="es-ES" sz="1400" dirty="0">
                <a:latin typeface="Century Gothic" panose="020B0502020202020204" pitchFamily="34" charset="0"/>
              </a:rPr>
              <a:t>Mi madre tiene los ojos azul y el pelo rubio.</a:t>
            </a:r>
          </a:p>
          <a:p>
            <a:pPr marL="342900" indent="-342900">
              <a:lnSpc>
                <a:spcPct val="200000"/>
              </a:lnSpc>
              <a:buAutoNum type="arabicPeriod"/>
            </a:pPr>
            <a:r>
              <a:rPr lang="es-ES" sz="1400" dirty="0">
                <a:latin typeface="Century Gothic" panose="020B0502020202020204" pitchFamily="34" charset="0"/>
              </a:rPr>
              <a:t>Cuando soy al colegio soy trabajador.</a:t>
            </a:r>
          </a:p>
          <a:p>
            <a:pPr marL="342900" indent="-342900">
              <a:lnSpc>
                <a:spcPct val="200000"/>
              </a:lnSpc>
              <a:buAutoNum type="arabicPeriod"/>
            </a:pPr>
            <a:r>
              <a:rPr lang="es-ES" sz="1400" dirty="0">
                <a:latin typeface="Century Gothic" panose="020B0502020202020204" pitchFamily="34" charset="0"/>
              </a:rPr>
              <a:t>En general me llevamos bien con mi familia. </a:t>
            </a:r>
          </a:p>
        </p:txBody>
      </p:sp>
      <p:pic>
        <p:nvPicPr>
          <p:cNvPr id="5" name="Picture 2" descr="whistling with coffee">
            <a:extLst>
              <a:ext uri="{FF2B5EF4-FFF2-40B4-BE49-F238E27FC236}">
                <a16:creationId xmlns:a16="http://schemas.microsoft.com/office/drawing/2014/main" id="{4F9F95E8-FF30-4B22-8F8F-3E43C6BB2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9E95B4-84C2-4E4C-A41A-46F6F92C9E81}"/>
              </a:ext>
            </a:extLst>
          </p:cNvPr>
          <p:cNvSpPr txBox="1"/>
          <p:nvPr/>
        </p:nvSpPr>
        <p:spPr>
          <a:xfrm>
            <a:off x="968691" y="1541129"/>
            <a:ext cx="8555129" cy="4333302"/>
          </a:xfrm>
          <a:prstGeom prst="rect">
            <a:avLst/>
          </a:prstGeom>
          <a:solidFill>
            <a:schemeClr val="bg1"/>
          </a:solidFill>
        </p:spPr>
        <p:txBody>
          <a:bodyPr wrap="square" rtlCol="0">
            <a:spAutoFit/>
          </a:bodyPr>
          <a:lstStyle/>
          <a:p>
            <a:pPr marL="342900" indent="-342900">
              <a:lnSpc>
                <a:spcPct val="200000"/>
              </a:lnSpc>
              <a:buAutoNum type="arabicPeriod"/>
            </a:pPr>
            <a:r>
              <a:rPr lang="es-ES" sz="1400" dirty="0">
                <a:latin typeface="Century Gothic" panose="020B0502020202020204" pitchFamily="34" charset="0"/>
              </a:rPr>
              <a:t>Mi hermana puede ser un poco </a:t>
            </a:r>
            <a:r>
              <a:rPr lang="es-ES" sz="1400" b="1" dirty="0">
                <a:solidFill>
                  <a:srgbClr val="FF0066"/>
                </a:solidFill>
                <a:latin typeface="Century Gothic" panose="020B0502020202020204" pitchFamily="34" charset="0"/>
              </a:rPr>
              <a:t>perezosa</a:t>
            </a:r>
            <a:r>
              <a:rPr lang="es-ES" sz="1400" dirty="0">
                <a:latin typeface="Century Gothic" panose="020B0502020202020204" pitchFamily="34" charset="0"/>
              </a:rPr>
              <a:t>.</a:t>
            </a:r>
          </a:p>
          <a:p>
            <a:pPr marL="342900" indent="-342900">
              <a:lnSpc>
                <a:spcPct val="200000"/>
              </a:lnSpc>
              <a:buAutoNum type="arabicPeriod"/>
            </a:pPr>
            <a:r>
              <a:rPr lang="es-ES" sz="1400" dirty="0">
                <a:latin typeface="Century Gothic" panose="020B0502020202020204" pitchFamily="34" charset="0"/>
              </a:rPr>
              <a:t>Mis padres nunca me </a:t>
            </a:r>
            <a:r>
              <a:rPr lang="es-ES" sz="1400" b="1" dirty="0">
                <a:solidFill>
                  <a:srgbClr val="FF0066"/>
                </a:solidFill>
                <a:latin typeface="Century Gothic" panose="020B0502020202020204" pitchFamily="34" charset="0"/>
              </a:rPr>
              <a:t>escuchan</a:t>
            </a:r>
            <a:r>
              <a:rPr lang="es-ES" sz="1400" dirty="0">
                <a:latin typeface="Century Gothic" panose="020B0502020202020204" pitchFamily="34" charset="0"/>
              </a:rPr>
              <a:t>.</a:t>
            </a:r>
          </a:p>
          <a:p>
            <a:pPr marL="342900" indent="-342900">
              <a:lnSpc>
                <a:spcPct val="200000"/>
              </a:lnSpc>
              <a:buAutoNum type="arabicPeriod"/>
            </a:pPr>
            <a:r>
              <a:rPr lang="es-ES" sz="1400" dirty="0">
                <a:latin typeface="Century Gothic" panose="020B0502020202020204" pitchFamily="34" charset="0"/>
              </a:rPr>
              <a:t>Cuando sea mayor </a:t>
            </a:r>
            <a:r>
              <a:rPr lang="es-ES" sz="1400" b="1" dirty="0">
                <a:solidFill>
                  <a:srgbClr val="FF0066"/>
                </a:solidFill>
                <a:latin typeface="Century Gothic" panose="020B0502020202020204" pitchFamily="34" charset="0"/>
              </a:rPr>
              <a:t>me gustaría </a:t>
            </a:r>
            <a:r>
              <a:rPr lang="es-ES" sz="1400" dirty="0">
                <a:latin typeface="Century Gothic" panose="020B0502020202020204" pitchFamily="34" charset="0"/>
              </a:rPr>
              <a:t>tener una familia.</a:t>
            </a:r>
          </a:p>
          <a:p>
            <a:pPr marL="342900" indent="-342900">
              <a:lnSpc>
                <a:spcPct val="200000"/>
              </a:lnSpc>
              <a:buAutoNum type="arabicPeriod"/>
            </a:pPr>
            <a:r>
              <a:rPr lang="es-ES" sz="1400" dirty="0">
                <a:latin typeface="Century Gothic" panose="020B0502020202020204" pitchFamily="34" charset="0"/>
              </a:rPr>
              <a:t>Cuando era pequeño </a:t>
            </a:r>
            <a:r>
              <a:rPr lang="es-ES" sz="1400" b="1" dirty="0">
                <a:solidFill>
                  <a:srgbClr val="FF0066"/>
                </a:solidFill>
                <a:latin typeface="Century Gothic" panose="020B0502020202020204" pitchFamily="34" charset="0"/>
              </a:rPr>
              <a:t>me peleaba </a:t>
            </a:r>
            <a:r>
              <a:rPr lang="es-ES" sz="1400" dirty="0">
                <a:latin typeface="Century Gothic" panose="020B0502020202020204" pitchFamily="34" charset="0"/>
              </a:rPr>
              <a:t>con mi hermana.</a:t>
            </a:r>
          </a:p>
          <a:p>
            <a:pPr marL="342900" indent="-342900">
              <a:lnSpc>
                <a:spcPct val="200000"/>
              </a:lnSpc>
              <a:buAutoNum type="arabicPeriod"/>
            </a:pPr>
            <a:r>
              <a:rPr lang="es-ES" sz="1400" dirty="0">
                <a:latin typeface="Century Gothic" panose="020B0502020202020204" pitchFamily="34" charset="0"/>
              </a:rPr>
              <a:t>Mi amiga mejor es la más </a:t>
            </a:r>
            <a:r>
              <a:rPr lang="es-ES" sz="1400" b="1" dirty="0">
                <a:solidFill>
                  <a:srgbClr val="FF0066"/>
                </a:solidFill>
                <a:latin typeface="Century Gothic" panose="020B0502020202020204" pitchFamily="34" charset="0"/>
              </a:rPr>
              <a:t>divertida</a:t>
            </a:r>
            <a:r>
              <a:rPr lang="es-ES" sz="1400" dirty="0">
                <a:latin typeface="Century Gothic" panose="020B0502020202020204" pitchFamily="34" charset="0"/>
              </a:rPr>
              <a:t>.</a:t>
            </a:r>
          </a:p>
          <a:p>
            <a:pPr marL="342900" indent="-342900">
              <a:lnSpc>
                <a:spcPct val="200000"/>
              </a:lnSpc>
              <a:buAutoNum type="arabicPeriod"/>
            </a:pPr>
            <a:r>
              <a:rPr lang="es-ES" sz="1400" dirty="0">
                <a:latin typeface="Century Gothic" panose="020B0502020202020204" pitchFamily="34" charset="0"/>
              </a:rPr>
              <a:t>Nos </a:t>
            </a:r>
            <a:r>
              <a:rPr lang="es-ES" sz="1400" b="1" dirty="0">
                <a:solidFill>
                  <a:srgbClr val="FF0066"/>
                </a:solidFill>
                <a:latin typeface="Century Gothic" panose="020B0502020202020204" pitchFamily="34" charset="0"/>
              </a:rPr>
              <a:t>hicimos</a:t>
            </a:r>
            <a:r>
              <a:rPr lang="es-ES" sz="1400" dirty="0">
                <a:latin typeface="Century Gothic" panose="020B0502020202020204" pitchFamily="34" charset="0"/>
              </a:rPr>
              <a:t> amigos porque tenemos mucho en común.</a:t>
            </a:r>
          </a:p>
          <a:p>
            <a:pPr marL="342900" indent="-342900">
              <a:lnSpc>
                <a:spcPct val="200000"/>
              </a:lnSpc>
              <a:buAutoNum type="arabicPeriod"/>
            </a:pPr>
            <a:r>
              <a:rPr lang="es-ES" sz="1400" dirty="0">
                <a:latin typeface="Century Gothic" panose="020B0502020202020204" pitchFamily="34" charset="0"/>
              </a:rPr>
              <a:t>Mis padres </a:t>
            </a:r>
            <a:r>
              <a:rPr lang="es-ES" sz="1400" b="1" dirty="0">
                <a:solidFill>
                  <a:srgbClr val="FF0066"/>
                </a:solidFill>
                <a:latin typeface="Century Gothic" panose="020B0502020202020204" pitchFamily="34" charset="0"/>
              </a:rPr>
              <a:t>dicen</a:t>
            </a:r>
            <a:r>
              <a:rPr lang="es-ES" sz="1400" dirty="0">
                <a:latin typeface="Century Gothic" panose="020B0502020202020204" pitchFamily="34" charset="0"/>
              </a:rPr>
              <a:t> que puedo ser bastante egoísta.</a:t>
            </a:r>
          </a:p>
          <a:p>
            <a:pPr marL="342900" indent="-342900">
              <a:lnSpc>
                <a:spcPct val="200000"/>
              </a:lnSpc>
              <a:buAutoNum type="arabicPeriod"/>
            </a:pPr>
            <a:r>
              <a:rPr lang="es-ES" sz="1400" dirty="0">
                <a:latin typeface="Century Gothic" panose="020B0502020202020204" pitchFamily="34" charset="0"/>
              </a:rPr>
              <a:t>Mi madre tiene los ojos </a:t>
            </a:r>
            <a:r>
              <a:rPr lang="es-ES" sz="1400" b="1" dirty="0">
                <a:solidFill>
                  <a:srgbClr val="FF0066"/>
                </a:solidFill>
                <a:latin typeface="Century Gothic" panose="020B0502020202020204" pitchFamily="34" charset="0"/>
              </a:rPr>
              <a:t>azules</a:t>
            </a:r>
            <a:r>
              <a:rPr lang="es-ES" sz="1400" dirty="0">
                <a:latin typeface="Century Gothic" panose="020B0502020202020204" pitchFamily="34" charset="0"/>
              </a:rPr>
              <a:t> y el pelo rubio.</a:t>
            </a:r>
          </a:p>
          <a:p>
            <a:pPr marL="342900" indent="-342900">
              <a:lnSpc>
                <a:spcPct val="200000"/>
              </a:lnSpc>
              <a:buAutoNum type="arabicPeriod"/>
            </a:pPr>
            <a:r>
              <a:rPr lang="es-ES" sz="1400" dirty="0">
                <a:latin typeface="Century Gothic" panose="020B0502020202020204" pitchFamily="34" charset="0"/>
              </a:rPr>
              <a:t>Cuando </a:t>
            </a:r>
            <a:r>
              <a:rPr lang="es-ES" sz="1400" b="1" dirty="0">
                <a:solidFill>
                  <a:srgbClr val="FF0066"/>
                </a:solidFill>
                <a:latin typeface="Century Gothic" panose="020B0502020202020204" pitchFamily="34" charset="0"/>
              </a:rPr>
              <a:t>estoy</a:t>
            </a:r>
            <a:r>
              <a:rPr lang="es-ES" sz="1400" dirty="0">
                <a:latin typeface="Century Gothic" panose="020B0502020202020204" pitchFamily="34" charset="0"/>
              </a:rPr>
              <a:t> al colegio soy trabajador.</a:t>
            </a:r>
          </a:p>
          <a:p>
            <a:pPr marL="342900" indent="-342900">
              <a:lnSpc>
                <a:spcPct val="200000"/>
              </a:lnSpc>
              <a:buAutoNum type="arabicPeriod"/>
            </a:pPr>
            <a:r>
              <a:rPr lang="es-ES" sz="1400" dirty="0">
                <a:latin typeface="Century Gothic" panose="020B0502020202020204" pitchFamily="34" charset="0"/>
              </a:rPr>
              <a:t>En general me </a:t>
            </a:r>
            <a:r>
              <a:rPr lang="es-ES" sz="1400" b="1" dirty="0">
                <a:solidFill>
                  <a:srgbClr val="FF0066"/>
                </a:solidFill>
                <a:latin typeface="Century Gothic" panose="020B0502020202020204" pitchFamily="34" charset="0"/>
              </a:rPr>
              <a:t>llevo</a:t>
            </a:r>
            <a:r>
              <a:rPr lang="es-ES" sz="1400" dirty="0">
                <a:latin typeface="Century Gothic" panose="020B0502020202020204" pitchFamily="34" charset="0"/>
              </a:rPr>
              <a:t> bien con mi familia. </a:t>
            </a:r>
          </a:p>
        </p:txBody>
      </p:sp>
    </p:spTree>
    <p:extLst>
      <p:ext uri="{BB962C8B-B14F-4D97-AF65-F5344CB8AC3E}">
        <p14:creationId xmlns:p14="http://schemas.microsoft.com/office/powerpoint/2010/main" val="14691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additive="base">
                                        <p:cTn id="6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720937"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Grammar</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282044" y="196267"/>
            <a:ext cx="8191893" cy="790024"/>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Mixed Tenses</a:t>
            </a:r>
          </a:p>
          <a:p>
            <a:pPr>
              <a:lnSpc>
                <a:spcPct val="150000"/>
              </a:lnSpc>
            </a:pPr>
            <a:r>
              <a:rPr lang="en-GB" sz="1400" dirty="0">
                <a:latin typeface="Century Gothic" panose="020B0502020202020204" pitchFamily="34" charset="0"/>
              </a:rPr>
              <a:t>Select the correct form of the verb for each sentence.</a:t>
            </a:r>
          </a:p>
        </p:txBody>
      </p:sp>
      <p:graphicFrame>
        <p:nvGraphicFramePr>
          <p:cNvPr id="5" name="Table 5">
            <a:extLst>
              <a:ext uri="{FF2B5EF4-FFF2-40B4-BE49-F238E27FC236}">
                <a16:creationId xmlns:a16="http://schemas.microsoft.com/office/drawing/2014/main" id="{054B0C57-16DB-4896-A09F-3DDD7C74F346}"/>
              </a:ext>
            </a:extLst>
          </p:cNvPr>
          <p:cNvGraphicFramePr>
            <a:graphicFrameLocks noGrp="1"/>
          </p:cNvGraphicFramePr>
          <p:nvPr>
            <p:extLst>
              <p:ext uri="{D42A27DB-BD31-4B8C-83A1-F6EECF244321}">
                <p14:modId xmlns:p14="http://schemas.microsoft.com/office/powerpoint/2010/main" val="272477231"/>
              </p:ext>
            </p:extLst>
          </p:nvPr>
        </p:nvGraphicFramePr>
        <p:xfrm>
          <a:off x="6221691" y="370088"/>
          <a:ext cx="5537724" cy="703656"/>
        </p:xfrm>
        <a:graphic>
          <a:graphicData uri="http://schemas.openxmlformats.org/drawingml/2006/table">
            <a:tbl>
              <a:tblPr firstRow="1" bandRow="1">
                <a:tableStyleId>{5940675A-B579-460E-94D1-54222C63F5DA}</a:tableStyleId>
              </a:tblPr>
              <a:tblGrid>
                <a:gridCol w="1845908">
                  <a:extLst>
                    <a:ext uri="{9D8B030D-6E8A-4147-A177-3AD203B41FA5}">
                      <a16:colId xmlns:a16="http://schemas.microsoft.com/office/drawing/2014/main" val="1202124130"/>
                    </a:ext>
                  </a:extLst>
                </a:gridCol>
                <a:gridCol w="1845908">
                  <a:extLst>
                    <a:ext uri="{9D8B030D-6E8A-4147-A177-3AD203B41FA5}">
                      <a16:colId xmlns:a16="http://schemas.microsoft.com/office/drawing/2014/main" val="2849939840"/>
                    </a:ext>
                  </a:extLst>
                </a:gridCol>
                <a:gridCol w="1845908">
                  <a:extLst>
                    <a:ext uri="{9D8B030D-6E8A-4147-A177-3AD203B41FA5}">
                      <a16:colId xmlns:a16="http://schemas.microsoft.com/office/drawing/2014/main" val="3581235901"/>
                    </a:ext>
                  </a:extLst>
                </a:gridCol>
              </a:tblGrid>
              <a:tr h="351828">
                <a:tc>
                  <a:txBody>
                    <a:bodyPr/>
                    <a:lstStyle/>
                    <a:p>
                      <a:pPr algn="ctr"/>
                      <a:r>
                        <a:rPr lang="en-GB" sz="1400" b="1" dirty="0">
                          <a:solidFill>
                            <a:schemeClr val="bg1"/>
                          </a:solidFill>
                          <a:latin typeface="Century Gothic" panose="020B0502020202020204" pitchFamily="34" charset="0"/>
                        </a:rPr>
                        <a:t>Present</a:t>
                      </a:r>
                    </a:p>
                  </a:txBody>
                  <a:tcPr anchor="ctr">
                    <a:solidFill>
                      <a:srgbClr val="FF0066"/>
                    </a:solidFill>
                  </a:tcPr>
                </a:tc>
                <a:tc>
                  <a:txBody>
                    <a:bodyPr/>
                    <a:lstStyle/>
                    <a:p>
                      <a:pPr algn="ctr"/>
                      <a:r>
                        <a:rPr lang="en-GB" sz="1400" b="1" dirty="0" err="1">
                          <a:solidFill>
                            <a:schemeClr val="bg1"/>
                          </a:solidFill>
                          <a:latin typeface="Century Gothic" panose="020B0502020202020204" pitchFamily="34" charset="0"/>
                        </a:rPr>
                        <a:t>Preterite</a:t>
                      </a:r>
                      <a:endParaRPr lang="en-GB" sz="1400" b="1" dirty="0">
                        <a:solidFill>
                          <a:schemeClr val="bg1"/>
                        </a:solidFill>
                        <a:latin typeface="Century Gothic" panose="020B0502020202020204" pitchFamily="34" charset="0"/>
                      </a:endParaRPr>
                    </a:p>
                  </a:txBody>
                  <a:tcPr anchor="ctr">
                    <a:solidFill>
                      <a:srgbClr val="F6510A"/>
                    </a:solidFill>
                  </a:tcPr>
                </a:tc>
                <a:tc>
                  <a:txBody>
                    <a:bodyPr/>
                    <a:lstStyle/>
                    <a:p>
                      <a:pPr algn="ctr"/>
                      <a:r>
                        <a:rPr lang="en-GB" sz="1400" b="1" dirty="0">
                          <a:solidFill>
                            <a:schemeClr val="bg1"/>
                          </a:solidFill>
                          <a:latin typeface="Century Gothic" panose="020B0502020202020204" pitchFamily="34" charset="0"/>
                        </a:rPr>
                        <a:t>Imperfect</a:t>
                      </a:r>
                    </a:p>
                  </a:txBody>
                  <a:tcPr anchor="ctr">
                    <a:solidFill>
                      <a:srgbClr val="435494"/>
                    </a:solidFill>
                  </a:tcPr>
                </a:tc>
                <a:extLst>
                  <a:ext uri="{0D108BD9-81ED-4DB2-BD59-A6C34878D82A}">
                    <a16:rowId xmlns:a16="http://schemas.microsoft.com/office/drawing/2014/main" val="3576228515"/>
                  </a:ext>
                </a:extLst>
              </a:tr>
              <a:tr h="351828">
                <a:tc>
                  <a:txBody>
                    <a:bodyPr/>
                    <a:lstStyle/>
                    <a:p>
                      <a:pPr algn="ctr"/>
                      <a:r>
                        <a:rPr lang="en-GB" sz="1400" b="1" dirty="0">
                          <a:solidFill>
                            <a:schemeClr val="bg1"/>
                          </a:solidFill>
                          <a:latin typeface="Century Gothic" panose="020B0502020202020204" pitchFamily="34" charset="0"/>
                        </a:rPr>
                        <a:t>Near future</a:t>
                      </a:r>
                    </a:p>
                  </a:txBody>
                  <a:tcPr anchor="ctr">
                    <a:solidFill>
                      <a:srgbClr val="435494"/>
                    </a:solidFill>
                  </a:tcPr>
                </a:tc>
                <a:tc>
                  <a:txBody>
                    <a:bodyPr/>
                    <a:lstStyle/>
                    <a:p>
                      <a:pPr algn="ctr"/>
                      <a:r>
                        <a:rPr lang="en-GB" sz="1400" b="1" dirty="0">
                          <a:solidFill>
                            <a:schemeClr val="bg1"/>
                          </a:solidFill>
                          <a:latin typeface="Century Gothic" panose="020B0502020202020204" pitchFamily="34" charset="0"/>
                        </a:rPr>
                        <a:t>Future</a:t>
                      </a:r>
                    </a:p>
                  </a:txBody>
                  <a:tcPr anchor="ctr">
                    <a:solidFill>
                      <a:srgbClr val="FF0066"/>
                    </a:solidFill>
                  </a:tcPr>
                </a:tc>
                <a:tc>
                  <a:txBody>
                    <a:bodyPr/>
                    <a:lstStyle/>
                    <a:p>
                      <a:pPr algn="ctr"/>
                      <a:r>
                        <a:rPr lang="en-GB" sz="1400" b="1" dirty="0">
                          <a:solidFill>
                            <a:schemeClr val="bg1"/>
                          </a:solidFill>
                          <a:latin typeface="Century Gothic" panose="020B0502020202020204" pitchFamily="34" charset="0"/>
                        </a:rPr>
                        <a:t>Conditional </a:t>
                      </a:r>
                    </a:p>
                  </a:txBody>
                  <a:tcPr anchor="ctr">
                    <a:solidFill>
                      <a:srgbClr val="F6510A"/>
                    </a:solidFill>
                  </a:tcPr>
                </a:tc>
                <a:extLst>
                  <a:ext uri="{0D108BD9-81ED-4DB2-BD59-A6C34878D82A}">
                    <a16:rowId xmlns:a16="http://schemas.microsoft.com/office/drawing/2014/main" val="3414599795"/>
                  </a:ext>
                </a:extLst>
              </a:tr>
            </a:tbl>
          </a:graphicData>
        </a:graphic>
      </p:graphicFrame>
      <p:sp>
        <p:nvSpPr>
          <p:cNvPr id="9" name="TextBox 8">
            <a:extLst>
              <a:ext uri="{FF2B5EF4-FFF2-40B4-BE49-F238E27FC236}">
                <a16:creationId xmlns:a16="http://schemas.microsoft.com/office/drawing/2014/main" id="{023F1A96-AB04-47D7-9E1C-77BBC48C3333}"/>
              </a:ext>
            </a:extLst>
          </p:cNvPr>
          <p:cNvSpPr txBox="1"/>
          <p:nvPr/>
        </p:nvSpPr>
        <p:spPr>
          <a:xfrm>
            <a:off x="1331929" y="1510775"/>
            <a:ext cx="8537935" cy="4333174"/>
          </a:xfrm>
          <a:prstGeom prst="rect">
            <a:avLst/>
          </a:prstGeom>
          <a:solidFill>
            <a:schemeClr val="bg1"/>
          </a:solidFill>
        </p:spPr>
        <p:txBody>
          <a:bodyPr wrap="square" rtlCol="0">
            <a:spAutoFit/>
          </a:bodyPr>
          <a:lstStyle/>
          <a:p>
            <a:pPr marL="342900" indent="-342900">
              <a:lnSpc>
                <a:spcPct val="200000"/>
              </a:lnSpc>
              <a:buAutoNum type="arabicPeriod"/>
            </a:pPr>
            <a:r>
              <a:rPr lang="es-ES" sz="1400" dirty="0">
                <a:latin typeface="Century Gothic" panose="020B0502020202020204" pitchFamily="34" charset="0"/>
              </a:rPr>
              <a:t>Mi padre no </a:t>
            </a:r>
            <a:r>
              <a:rPr lang="es-ES" sz="1400" b="1" dirty="0">
                <a:latin typeface="Century Gothic" panose="020B0502020202020204" pitchFamily="34" charset="0"/>
              </a:rPr>
              <a:t>son / es / soy </a:t>
            </a:r>
            <a:r>
              <a:rPr lang="es-ES" sz="1400" dirty="0">
                <a:latin typeface="Century Gothic" panose="020B0502020202020204" pitchFamily="34" charset="0"/>
              </a:rPr>
              <a:t>ni alto ni bajo.</a:t>
            </a:r>
          </a:p>
          <a:p>
            <a:pPr marL="342900" indent="-342900">
              <a:lnSpc>
                <a:spcPct val="200000"/>
              </a:lnSpc>
              <a:buAutoNum type="arabicPeriod"/>
            </a:pPr>
            <a:r>
              <a:rPr lang="es-ES" sz="1400" dirty="0">
                <a:latin typeface="Century Gothic" panose="020B0502020202020204" pitchFamily="34" charset="0"/>
              </a:rPr>
              <a:t>Mi hermana </a:t>
            </a:r>
            <a:r>
              <a:rPr lang="es-ES" sz="1400" b="1" dirty="0">
                <a:latin typeface="Century Gothic" panose="020B0502020202020204" pitchFamily="34" charset="0"/>
              </a:rPr>
              <a:t>tiene / tienes / tengo </a:t>
            </a:r>
            <a:r>
              <a:rPr lang="es-ES" sz="1400" dirty="0">
                <a:latin typeface="Century Gothic" panose="020B0502020202020204" pitchFamily="34" charset="0"/>
              </a:rPr>
              <a:t>el pelo castaño y los ojos verdes.</a:t>
            </a:r>
          </a:p>
          <a:p>
            <a:pPr marL="342900" indent="-342900">
              <a:lnSpc>
                <a:spcPct val="200000"/>
              </a:lnSpc>
              <a:buAutoNum type="arabicPeriod"/>
            </a:pPr>
            <a:r>
              <a:rPr lang="es-ES" sz="1400" dirty="0">
                <a:latin typeface="Century Gothic" panose="020B0502020202020204" pitchFamily="34" charset="0"/>
              </a:rPr>
              <a:t>Cuando era pequeño siempre </a:t>
            </a:r>
            <a:r>
              <a:rPr lang="es-ES" sz="1400" b="1" dirty="0">
                <a:latin typeface="Century Gothic" panose="020B0502020202020204" pitchFamily="34" charset="0"/>
              </a:rPr>
              <a:t>me peleé / me peleo / me peleaba </a:t>
            </a:r>
            <a:r>
              <a:rPr lang="es-ES" sz="1400" dirty="0">
                <a:latin typeface="Century Gothic" panose="020B0502020202020204" pitchFamily="34" charset="0"/>
              </a:rPr>
              <a:t>con mi hermano menor.</a:t>
            </a:r>
          </a:p>
          <a:p>
            <a:pPr marL="342900" indent="-342900">
              <a:lnSpc>
                <a:spcPct val="200000"/>
              </a:lnSpc>
              <a:buAutoNum type="arabicPeriod"/>
            </a:pPr>
            <a:r>
              <a:rPr lang="es-ES" sz="1400" dirty="0">
                <a:latin typeface="Century Gothic" panose="020B0502020202020204" pitchFamily="34" charset="0"/>
              </a:rPr>
              <a:t>Yo </a:t>
            </a:r>
            <a:r>
              <a:rPr lang="es-ES" sz="1400" b="1" dirty="0">
                <a:latin typeface="Century Gothic" panose="020B0502020202020204" pitchFamily="34" charset="0"/>
              </a:rPr>
              <a:t>conocía / conocí / conozco </a:t>
            </a:r>
            <a:r>
              <a:rPr lang="es-ES" sz="1400" dirty="0">
                <a:latin typeface="Century Gothic" panose="020B0502020202020204" pitchFamily="34" charset="0"/>
              </a:rPr>
              <a:t>a mi mejor amigo hace seis años.</a:t>
            </a:r>
          </a:p>
          <a:p>
            <a:pPr marL="342900" indent="-342900">
              <a:lnSpc>
                <a:spcPct val="200000"/>
              </a:lnSpc>
              <a:buAutoNum type="arabicPeriod"/>
            </a:pPr>
            <a:r>
              <a:rPr lang="es-ES" sz="1400" dirty="0">
                <a:latin typeface="Century Gothic" panose="020B0502020202020204" pitchFamily="34" charset="0"/>
              </a:rPr>
              <a:t>Mis padres </a:t>
            </a:r>
            <a:r>
              <a:rPr lang="es-ES" sz="1400" b="1" dirty="0" err="1">
                <a:latin typeface="Century Gothic" panose="020B0502020202020204" pitchFamily="34" charset="0"/>
              </a:rPr>
              <a:t>est</a:t>
            </a:r>
            <a:r>
              <a:rPr lang="en-GB" sz="1400" b="1" dirty="0" err="1">
                <a:latin typeface="Century Gothic" panose="020B0502020202020204" pitchFamily="34" charset="0"/>
              </a:rPr>
              <a:t>án</a:t>
            </a:r>
            <a:r>
              <a:rPr lang="es-ES" sz="1400" b="1" dirty="0">
                <a:latin typeface="Century Gothic" panose="020B0502020202020204" pitchFamily="34" charset="0"/>
              </a:rPr>
              <a:t> / son / está </a:t>
            </a:r>
            <a:r>
              <a:rPr lang="es-ES" sz="1400" dirty="0">
                <a:latin typeface="Century Gothic" panose="020B0502020202020204" pitchFamily="34" charset="0"/>
              </a:rPr>
              <a:t>divorciados.</a:t>
            </a:r>
          </a:p>
          <a:p>
            <a:pPr marL="342900" indent="-342900">
              <a:lnSpc>
                <a:spcPct val="200000"/>
              </a:lnSpc>
              <a:buAutoNum type="arabicPeriod"/>
            </a:pPr>
            <a:r>
              <a:rPr lang="es-ES" sz="1400" dirty="0">
                <a:latin typeface="Century Gothic" panose="020B0502020202020204" pitchFamily="34" charset="0"/>
              </a:rPr>
              <a:t>Me llevo bien con mi padre porque </a:t>
            </a:r>
            <a:r>
              <a:rPr lang="es-ES" sz="1400" b="1" dirty="0">
                <a:latin typeface="Century Gothic" panose="020B0502020202020204" pitchFamily="34" charset="0"/>
              </a:rPr>
              <a:t>nos gusta / nos gustamos / nos gustan </a:t>
            </a:r>
            <a:r>
              <a:rPr lang="es-ES" sz="1400" dirty="0">
                <a:latin typeface="Century Gothic" panose="020B0502020202020204" pitchFamily="34" charset="0"/>
              </a:rPr>
              <a:t>las mismas cosas.</a:t>
            </a:r>
          </a:p>
          <a:p>
            <a:pPr marL="342900" indent="-342900">
              <a:lnSpc>
                <a:spcPct val="200000"/>
              </a:lnSpc>
              <a:buAutoNum type="arabicPeriod"/>
            </a:pPr>
            <a:r>
              <a:rPr lang="es-ES" sz="1400" dirty="0">
                <a:latin typeface="Century Gothic" panose="020B0502020202020204" pitchFamily="34" charset="0"/>
              </a:rPr>
              <a:t>Aunque </a:t>
            </a:r>
            <a:r>
              <a:rPr lang="es-ES" sz="1400" b="1" dirty="0">
                <a:latin typeface="Century Gothic" panose="020B0502020202020204" pitchFamily="34" charset="0"/>
              </a:rPr>
              <a:t>puedo / puede / podemos </a:t>
            </a:r>
            <a:r>
              <a:rPr lang="es-ES" sz="1400" dirty="0">
                <a:latin typeface="Century Gothic" panose="020B0502020202020204" pitchFamily="34" charset="0"/>
              </a:rPr>
              <a:t>ser perezoso me llevo bien con mi hermano.</a:t>
            </a:r>
          </a:p>
          <a:p>
            <a:pPr marL="342900" indent="-342900">
              <a:lnSpc>
                <a:spcPct val="200000"/>
              </a:lnSpc>
              <a:buAutoNum type="arabicPeriod"/>
            </a:pPr>
            <a:r>
              <a:rPr lang="es-ES" sz="1400" dirty="0">
                <a:latin typeface="Century Gothic" panose="020B0502020202020204" pitchFamily="34" charset="0"/>
              </a:rPr>
              <a:t>Mis padres </a:t>
            </a:r>
            <a:r>
              <a:rPr lang="es-ES" sz="1400" b="1" dirty="0">
                <a:latin typeface="Century Gothic" panose="020B0502020202020204" pitchFamily="34" charset="0"/>
              </a:rPr>
              <a:t>se casaron / se casan / se casaban </a:t>
            </a:r>
            <a:r>
              <a:rPr lang="es-ES" sz="1400" dirty="0">
                <a:latin typeface="Century Gothic" panose="020B0502020202020204" pitchFamily="34" charset="0"/>
              </a:rPr>
              <a:t>hace 20 años.</a:t>
            </a:r>
          </a:p>
          <a:p>
            <a:pPr marL="342900" indent="-342900">
              <a:lnSpc>
                <a:spcPct val="200000"/>
              </a:lnSpc>
              <a:buAutoNum type="arabicPeriod"/>
            </a:pPr>
            <a:r>
              <a:rPr lang="es-ES" sz="1400" dirty="0">
                <a:latin typeface="Century Gothic" panose="020B0502020202020204" pitchFamily="34" charset="0"/>
              </a:rPr>
              <a:t>Mi novio ideal </a:t>
            </a:r>
            <a:r>
              <a:rPr lang="es-ES" sz="1400" b="1" dirty="0">
                <a:latin typeface="Century Gothic" panose="020B0502020202020204" pitchFamily="34" charset="0"/>
              </a:rPr>
              <a:t>tendría / tendríamos / tendrían </a:t>
            </a:r>
            <a:r>
              <a:rPr lang="es-ES" sz="1400" dirty="0">
                <a:latin typeface="Century Gothic" panose="020B0502020202020204" pitchFamily="34" charset="0"/>
              </a:rPr>
              <a:t>los ojos verdes y el pelo negro.</a:t>
            </a:r>
          </a:p>
          <a:p>
            <a:pPr marL="342900" indent="-342900">
              <a:lnSpc>
                <a:spcPct val="200000"/>
              </a:lnSpc>
              <a:buAutoNum type="arabicPeriod"/>
            </a:pPr>
            <a:r>
              <a:rPr lang="es-ES" sz="1400" dirty="0">
                <a:latin typeface="Century Gothic" panose="020B0502020202020204" pitchFamily="34" charset="0"/>
              </a:rPr>
              <a:t>Cuando sea mayor </a:t>
            </a:r>
            <a:r>
              <a:rPr lang="es-ES" sz="1400" b="1" dirty="0">
                <a:latin typeface="Century Gothic" panose="020B0502020202020204" pitchFamily="34" charset="0"/>
              </a:rPr>
              <a:t>tengo / tendré / tuve </a:t>
            </a:r>
            <a:r>
              <a:rPr lang="es-ES" sz="1400" dirty="0">
                <a:latin typeface="Century Gothic" panose="020B0502020202020204" pitchFamily="34" charset="0"/>
              </a:rPr>
              <a:t>una familia grande.</a:t>
            </a:r>
          </a:p>
        </p:txBody>
      </p:sp>
      <p:pic>
        <p:nvPicPr>
          <p:cNvPr id="6" name="Picture 2" descr="whistling with coffee">
            <a:extLst>
              <a:ext uri="{FF2B5EF4-FFF2-40B4-BE49-F238E27FC236}">
                <a16:creationId xmlns:a16="http://schemas.microsoft.com/office/drawing/2014/main" id="{F1F0DC34-FE98-4359-B84A-05E214940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654694"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Speaking </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102934" y="206669"/>
            <a:ext cx="10689997" cy="1113190"/>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Role Play </a:t>
            </a:r>
          </a:p>
          <a:p>
            <a:pPr>
              <a:lnSpc>
                <a:spcPct val="150000"/>
              </a:lnSpc>
            </a:pPr>
            <a:r>
              <a:rPr lang="en-GB" sz="1400" dirty="0">
                <a:latin typeface="Century Gothic" panose="020B0502020202020204" pitchFamily="34" charset="0"/>
              </a:rPr>
              <a:t>Look at the role play below and match the correct response to each bullet point and work out what the surprise question might be. Extension – change the words in bold to create a different answer.</a:t>
            </a:r>
          </a:p>
        </p:txBody>
      </p:sp>
      <p:sp>
        <p:nvSpPr>
          <p:cNvPr id="5" name="TextBox 4">
            <a:extLst>
              <a:ext uri="{FF2B5EF4-FFF2-40B4-BE49-F238E27FC236}">
                <a16:creationId xmlns:a16="http://schemas.microsoft.com/office/drawing/2014/main" id="{2DDE6C30-BC40-4205-BC49-CC0CC9DB6AD6}"/>
              </a:ext>
            </a:extLst>
          </p:cNvPr>
          <p:cNvSpPr txBox="1"/>
          <p:nvPr/>
        </p:nvSpPr>
        <p:spPr>
          <a:xfrm>
            <a:off x="1102934" y="1590159"/>
            <a:ext cx="5778633" cy="4228179"/>
          </a:xfrm>
          <a:prstGeom prst="roundRect">
            <a:avLst/>
          </a:prstGeom>
          <a:noFill/>
          <a:ln w="19050">
            <a:solidFill>
              <a:srgbClr val="FF0066"/>
            </a:solidFill>
          </a:ln>
        </p:spPr>
        <p:txBody>
          <a:bodyPr wrap="square" rtlCol="0">
            <a:spAutoFit/>
          </a:bodyPr>
          <a:lstStyle/>
          <a:p>
            <a:r>
              <a:rPr lang="en-GB" sz="1400" dirty="0">
                <a:latin typeface="Century Gothic" panose="020B0502020202020204" pitchFamily="34" charset="0"/>
              </a:rPr>
              <a:t>Your teacher will play the part of your Spanish friend and will speak first.</a:t>
            </a:r>
          </a:p>
          <a:p>
            <a:r>
              <a:rPr lang="en-GB" sz="1400" dirty="0">
                <a:latin typeface="Century Gothic" panose="020B0502020202020204" pitchFamily="34" charset="0"/>
              </a:rPr>
              <a:t>You should address the receptionist as </a:t>
            </a:r>
            <a:r>
              <a:rPr lang="en-GB" sz="1400" i="1" dirty="0" err="1">
                <a:latin typeface="Century Gothic" panose="020B0502020202020204" pitchFamily="34" charset="0"/>
              </a:rPr>
              <a:t>tu.</a:t>
            </a:r>
            <a:endParaRPr lang="en-GB" sz="1400" i="1" dirty="0">
              <a:latin typeface="Century Gothic" panose="020B0502020202020204" pitchFamily="34" charset="0"/>
            </a:endParaRPr>
          </a:p>
          <a:p>
            <a:r>
              <a:rPr lang="en-GB" sz="1400" dirty="0">
                <a:latin typeface="Century Gothic" panose="020B0502020202020204" pitchFamily="34" charset="0"/>
              </a:rPr>
              <a:t>When you see this </a:t>
            </a:r>
            <a:r>
              <a:rPr lang="en-GB" sz="1400" b="1" dirty="0">
                <a:latin typeface="Century Gothic" panose="020B0502020202020204" pitchFamily="34" charset="0"/>
              </a:rPr>
              <a:t>-!–</a:t>
            </a:r>
            <a:r>
              <a:rPr lang="en-GB" sz="1400" dirty="0">
                <a:latin typeface="Century Gothic" panose="020B0502020202020204" pitchFamily="34" charset="0"/>
              </a:rPr>
              <a:t> you will have to respond to something you have not prepared.</a:t>
            </a:r>
          </a:p>
          <a:p>
            <a:r>
              <a:rPr lang="en-GB" sz="1400" dirty="0">
                <a:latin typeface="Century Gothic" panose="020B0502020202020204" pitchFamily="34" charset="0"/>
              </a:rPr>
              <a:t>When you see this </a:t>
            </a:r>
            <a:r>
              <a:rPr lang="en-GB" sz="1400" b="1" dirty="0">
                <a:latin typeface="Century Gothic" panose="020B0502020202020204" pitchFamily="34" charset="0"/>
              </a:rPr>
              <a:t>-?-</a:t>
            </a:r>
            <a:r>
              <a:rPr lang="en-GB" sz="1400" dirty="0">
                <a:latin typeface="Century Gothic" panose="020B0502020202020204" pitchFamily="34" charset="0"/>
              </a:rPr>
              <a:t> you will have to ask a question.</a:t>
            </a:r>
          </a:p>
          <a:p>
            <a:endParaRPr lang="en-GB" sz="1400" dirty="0">
              <a:latin typeface="Century Gothic" panose="020B0502020202020204" pitchFamily="34" charset="0"/>
            </a:endParaRPr>
          </a:p>
          <a:p>
            <a:r>
              <a:rPr lang="es-ES" sz="1400" dirty="0">
                <a:latin typeface="Century Gothic" panose="020B0502020202020204" pitchFamily="34" charset="0"/>
              </a:rPr>
              <a:t>Estás hablando con tu amigo español / tu amiga española sobre tu familia.</a:t>
            </a:r>
          </a:p>
          <a:p>
            <a:endParaRPr lang="es-ES" sz="1400" dirty="0">
              <a:latin typeface="Century Gothic" panose="020B0502020202020204" pitchFamily="34" charset="0"/>
            </a:endParaRPr>
          </a:p>
          <a:p>
            <a:pPr>
              <a:lnSpc>
                <a:spcPct val="150000"/>
              </a:lnSpc>
            </a:pPr>
            <a:r>
              <a:rPr lang="es-ES" sz="1400" dirty="0">
                <a:latin typeface="Century Gothic" panose="020B0502020202020204" pitchFamily="34" charset="0"/>
              </a:rPr>
              <a:t>- mejor amigo/a (</a:t>
            </a:r>
            <a:r>
              <a:rPr lang="es-ES" sz="1400" b="1" dirty="0">
                <a:latin typeface="Century Gothic" panose="020B0502020202020204" pitchFamily="34" charset="0"/>
              </a:rPr>
              <a:t>dos</a:t>
            </a:r>
            <a:r>
              <a:rPr lang="es-ES" sz="1400" dirty="0">
                <a:latin typeface="Century Gothic" panose="020B0502020202020204" pitchFamily="34" charset="0"/>
              </a:rPr>
              <a:t> detalles)</a:t>
            </a:r>
          </a:p>
          <a:p>
            <a:pPr>
              <a:lnSpc>
                <a:spcPct val="150000"/>
              </a:lnSpc>
            </a:pPr>
            <a:r>
              <a:rPr lang="es-ES" sz="1400" dirty="0">
                <a:latin typeface="Century Gothic" panose="020B0502020202020204" pitchFamily="34" charset="0"/>
              </a:rPr>
              <a:t>- actividades con tu amigo/a (una opinión) </a:t>
            </a:r>
          </a:p>
          <a:p>
            <a:pPr>
              <a:lnSpc>
                <a:spcPct val="150000"/>
              </a:lnSpc>
            </a:pPr>
            <a:r>
              <a:rPr lang="es-ES" sz="1400" dirty="0">
                <a:latin typeface="Century Gothic" panose="020B0502020202020204" pitchFamily="34" charset="0"/>
              </a:rPr>
              <a:t>- !</a:t>
            </a:r>
          </a:p>
          <a:p>
            <a:pPr>
              <a:lnSpc>
                <a:spcPct val="150000"/>
              </a:lnSpc>
            </a:pPr>
            <a:r>
              <a:rPr lang="es-ES" sz="1400" dirty="0">
                <a:latin typeface="Century Gothic" panose="020B0502020202020204" pitchFamily="34" charset="0"/>
              </a:rPr>
              <a:t>- un buen amigo – cualidades </a:t>
            </a:r>
          </a:p>
          <a:p>
            <a:pPr>
              <a:lnSpc>
                <a:spcPct val="150000"/>
              </a:lnSpc>
            </a:pPr>
            <a:r>
              <a:rPr lang="es-ES" sz="1400" dirty="0">
                <a:latin typeface="Century Gothic" panose="020B0502020202020204" pitchFamily="34" charset="0"/>
              </a:rPr>
              <a:t>- ? mejor amigo – descripción </a:t>
            </a:r>
          </a:p>
        </p:txBody>
      </p:sp>
      <p:sp>
        <p:nvSpPr>
          <p:cNvPr id="6" name="TextBox 5">
            <a:extLst>
              <a:ext uri="{FF2B5EF4-FFF2-40B4-BE49-F238E27FC236}">
                <a16:creationId xmlns:a16="http://schemas.microsoft.com/office/drawing/2014/main" id="{CE5AF251-7202-44C7-8E5C-742A698DAA95}"/>
              </a:ext>
            </a:extLst>
          </p:cNvPr>
          <p:cNvSpPr txBox="1"/>
          <p:nvPr/>
        </p:nvSpPr>
        <p:spPr>
          <a:xfrm>
            <a:off x="7409468" y="1498862"/>
            <a:ext cx="4383463" cy="523220"/>
          </a:xfrm>
          <a:prstGeom prst="rect">
            <a:avLst/>
          </a:prstGeom>
          <a:noFill/>
        </p:spPr>
        <p:txBody>
          <a:bodyPr wrap="square" rtlCol="0">
            <a:spAutoFit/>
          </a:bodyPr>
          <a:lstStyle/>
          <a:p>
            <a:r>
              <a:rPr lang="es-ES" sz="1400" dirty="0">
                <a:solidFill>
                  <a:srgbClr val="435494"/>
                </a:solidFill>
                <a:latin typeface="Century Gothic" panose="020B0502020202020204" pitchFamily="34" charset="0"/>
              </a:rPr>
              <a:t>Un buen amigo siempre te escucha y nunca te juzga.</a:t>
            </a:r>
            <a:endParaRPr lang="es-ES" sz="1400" b="1" dirty="0">
              <a:solidFill>
                <a:srgbClr val="435494"/>
              </a:solidFill>
              <a:latin typeface="Century Gothic" panose="020B0502020202020204" pitchFamily="34" charset="0"/>
            </a:endParaRPr>
          </a:p>
        </p:txBody>
      </p:sp>
      <p:sp>
        <p:nvSpPr>
          <p:cNvPr id="11" name="TextBox 10">
            <a:extLst>
              <a:ext uri="{FF2B5EF4-FFF2-40B4-BE49-F238E27FC236}">
                <a16:creationId xmlns:a16="http://schemas.microsoft.com/office/drawing/2014/main" id="{F952E0EA-CA9B-4691-AE98-B0ACCBDA6E6A}"/>
              </a:ext>
            </a:extLst>
          </p:cNvPr>
          <p:cNvSpPr txBox="1"/>
          <p:nvPr/>
        </p:nvSpPr>
        <p:spPr>
          <a:xfrm>
            <a:off x="7409462" y="4143107"/>
            <a:ext cx="4383463" cy="307777"/>
          </a:xfrm>
          <a:prstGeom prst="rect">
            <a:avLst/>
          </a:prstGeom>
          <a:noFill/>
        </p:spPr>
        <p:txBody>
          <a:bodyPr wrap="square" rtlCol="0">
            <a:spAutoFit/>
          </a:bodyPr>
          <a:lstStyle/>
          <a:p>
            <a:r>
              <a:rPr lang="en-GB" sz="1400" dirty="0">
                <a:solidFill>
                  <a:srgbClr val="435494"/>
                </a:solidFill>
                <a:latin typeface="Century Gothic" panose="020B0502020202020204" pitchFamily="34" charset="0"/>
              </a:rPr>
              <a:t>¿</a:t>
            </a:r>
            <a:r>
              <a:rPr lang="en-GB" sz="1400" dirty="0" err="1">
                <a:solidFill>
                  <a:srgbClr val="435494"/>
                </a:solidFill>
                <a:latin typeface="Century Gothic" panose="020B0502020202020204" pitchFamily="34" charset="0"/>
              </a:rPr>
              <a:t>Cómo</a:t>
            </a:r>
            <a:r>
              <a:rPr lang="en-GB" sz="1400" dirty="0">
                <a:solidFill>
                  <a:srgbClr val="435494"/>
                </a:solidFill>
                <a:latin typeface="Century Gothic" panose="020B0502020202020204" pitchFamily="34" charset="0"/>
              </a:rPr>
              <a:t> es </a:t>
            </a:r>
            <a:r>
              <a:rPr lang="en-GB" sz="1400" dirty="0" err="1">
                <a:solidFill>
                  <a:srgbClr val="435494"/>
                </a:solidFill>
                <a:latin typeface="Century Gothic" panose="020B0502020202020204" pitchFamily="34" charset="0"/>
              </a:rPr>
              <a:t>tu</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mejor</a:t>
            </a:r>
            <a:r>
              <a:rPr lang="en-GB" sz="1400" dirty="0">
                <a:solidFill>
                  <a:srgbClr val="435494"/>
                </a:solidFill>
                <a:latin typeface="Century Gothic" panose="020B0502020202020204" pitchFamily="34" charset="0"/>
              </a:rPr>
              <a:t> amigo/a?</a:t>
            </a:r>
          </a:p>
        </p:txBody>
      </p:sp>
      <p:sp>
        <p:nvSpPr>
          <p:cNvPr id="12" name="TextBox 11">
            <a:extLst>
              <a:ext uri="{FF2B5EF4-FFF2-40B4-BE49-F238E27FC236}">
                <a16:creationId xmlns:a16="http://schemas.microsoft.com/office/drawing/2014/main" id="{9CB467F9-8A6D-42C2-98CB-12E719939347}"/>
              </a:ext>
            </a:extLst>
          </p:cNvPr>
          <p:cNvSpPr txBox="1"/>
          <p:nvPr/>
        </p:nvSpPr>
        <p:spPr>
          <a:xfrm>
            <a:off x="7409462" y="2233629"/>
            <a:ext cx="4383463" cy="307777"/>
          </a:xfrm>
          <a:prstGeom prst="rect">
            <a:avLst/>
          </a:prstGeom>
          <a:noFill/>
        </p:spPr>
        <p:txBody>
          <a:bodyPr wrap="square" rtlCol="0">
            <a:spAutoFit/>
          </a:bodyPr>
          <a:lstStyle/>
          <a:p>
            <a:r>
              <a:rPr lang="en-GB" sz="1400" dirty="0">
                <a:solidFill>
                  <a:srgbClr val="435494"/>
                </a:solidFill>
                <a:latin typeface="Century Gothic" panose="020B0502020202020204" pitchFamily="34" charset="0"/>
              </a:rPr>
              <a:t>Mi </a:t>
            </a:r>
            <a:r>
              <a:rPr lang="en-GB" sz="1400" dirty="0" err="1">
                <a:solidFill>
                  <a:srgbClr val="435494"/>
                </a:solidFill>
                <a:latin typeface="Century Gothic" panose="020B0502020202020204" pitchFamily="34" charset="0"/>
              </a:rPr>
              <a:t>mejor</a:t>
            </a:r>
            <a:r>
              <a:rPr lang="en-GB" sz="1400" dirty="0">
                <a:solidFill>
                  <a:srgbClr val="435494"/>
                </a:solidFill>
                <a:latin typeface="Century Gothic" panose="020B0502020202020204" pitchFamily="34" charset="0"/>
              </a:rPr>
              <a:t> amiga es </a:t>
            </a:r>
            <a:r>
              <a:rPr lang="en-GB" sz="1400" dirty="0" err="1">
                <a:solidFill>
                  <a:srgbClr val="435494"/>
                </a:solidFill>
                <a:latin typeface="Century Gothic" panose="020B0502020202020204" pitchFamily="34" charset="0"/>
              </a:rPr>
              <a:t>bonita</a:t>
            </a:r>
            <a:r>
              <a:rPr lang="en-GB" sz="1400" dirty="0">
                <a:solidFill>
                  <a:srgbClr val="435494"/>
                </a:solidFill>
                <a:latin typeface="Century Gothic" panose="020B0502020202020204" pitchFamily="34" charset="0"/>
              </a:rPr>
              <a:t> y </a:t>
            </a:r>
            <a:r>
              <a:rPr lang="en-GB" sz="1400" dirty="0" err="1">
                <a:solidFill>
                  <a:srgbClr val="435494"/>
                </a:solidFill>
                <a:latin typeface="Century Gothic" panose="020B0502020202020204" pitchFamily="34" charset="0"/>
              </a:rPr>
              <a:t>tiene</a:t>
            </a:r>
            <a:r>
              <a:rPr lang="en-GB" sz="1400" dirty="0">
                <a:solidFill>
                  <a:srgbClr val="435494"/>
                </a:solidFill>
                <a:latin typeface="Century Gothic" panose="020B0502020202020204" pitchFamily="34" charset="0"/>
              </a:rPr>
              <a:t> el </a:t>
            </a:r>
            <a:r>
              <a:rPr lang="en-GB" sz="1400" dirty="0" err="1">
                <a:solidFill>
                  <a:srgbClr val="435494"/>
                </a:solidFill>
                <a:latin typeface="Century Gothic" panose="020B0502020202020204" pitchFamily="34" charset="0"/>
              </a:rPr>
              <a:t>pelo</a:t>
            </a:r>
            <a:r>
              <a:rPr lang="en-GB" sz="1400" dirty="0">
                <a:solidFill>
                  <a:srgbClr val="435494"/>
                </a:solidFill>
                <a:latin typeface="Century Gothic" panose="020B0502020202020204" pitchFamily="34" charset="0"/>
              </a:rPr>
              <a:t> rubio.</a:t>
            </a:r>
          </a:p>
        </p:txBody>
      </p:sp>
      <p:sp>
        <p:nvSpPr>
          <p:cNvPr id="13" name="TextBox 12">
            <a:extLst>
              <a:ext uri="{FF2B5EF4-FFF2-40B4-BE49-F238E27FC236}">
                <a16:creationId xmlns:a16="http://schemas.microsoft.com/office/drawing/2014/main" id="{8F439AD2-F8B5-4158-838E-86EA85554FE4}"/>
              </a:ext>
            </a:extLst>
          </p:cNvPr>
          <p:cNvSpPr txBox="1"/>
          <p:nvPr/>
        </p:nvSpPr>
        <p:spPr>
          <a:xfrm>
            <a:off x="7409462" y="2768222"/>
            <a:ext cx="4383463" cy="523220"/>
          </a:xfrm>
          <a:prstGeom prst="rect">
            <a:avLst/>
          </a:prstGeom>
          <a:noFill/>
        </p:spPr>
        <p:txBody>
          <a:bodyPr wrap="square" rtlCol="0">
            <a:spAutoFit/>
          </a:bodyPr>
          <a:lstStyle/>
          <a:p>
            <a:r>
              <a:rPr lang="en-GB" sz="1400" dirty="0">
                <a:solidFill>
                  <a:srgbClr val="435494"/>
                </a:solidFill>
                <a:latin typeface="Century Gothic" panose="020B0502020202020204" pitchFamily="34" charset="0"/>
              </a:rPr>
              <a:t>El fin de </a:t>
            </a:r>
            <a:r>
              <a:rPr lang="en-GB" sz="1400" dirty="0" err="1">
                <a:solidFill>
                  <a:srgbClr val="435494"/>
                </a:solidFill>
                <a:latin typeface="Century Gothic" panose="020B0502020202020204" pitchFamily="34" charset="0"/>
              </a:rPr>
              <a:t>semana</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pasado</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fuimos</a:t>
            </a:r>
            <a:r>
              <a:rPr lang="en-GB" sz="1400" dirty="0">
                <a:solidFill>
                  <a:srgbClr val="435494"/>
                </a:solidFill>
                <a:latin typeface="Century Gothic" panose="020B0502020202020204" pitchFamily="34" charset="0"/>
              </a:rPr>
              <a:t> de </a:t>
            </a:r>
            <a:r>
              <a:rPr lang="en-GB" sz="1400" dirty="0" err="1">
                <a:solidFill>
                  <a:srgbClr val="435494"/>
                </a:solidFill>
                <a:latin typeface="Century Gothic" panose="020B0502020202020204" pitchFamily="34" charset="0"/>
              </a:rPr>
              <a:t>compras</a:t>
            </a:r>
            <a:r>
              <a:rPr lang="en-GB" sz="1400" dirty="0">
                <a:solidFill>
                  <a:srgbClr val="435494"/>
                </a:solidFill>
                <a:latin typeface="Century Gothic" panose="020B0502020202020204" pitchFamily="34" charset="0"/>
              </a:rPr>
              <a:t> y </a:t>
            </a:r>
            <a:r>
              <a:rPr lang="en-GB" sz="1400" dirty="0" err="1">
                <a:solidFill>
                  <a:srgbClr val="435494"/>
                </a:solidFill>
                <a:latin typeface="Century Gothic" panose="020B0502020202020204" pitchFamily="34" charset="0"/>
              </a:rPr>
              <a:t>compré</a:t>
            </a:r>
            <a:r>
              <a:rPr lang="en-GB" sz="1400" dirty="0">
                <a:solidFill>
                  <a:srgbClr val="435494"/>
                </a:solidFill>
                <a:latin typeface="Century Gothic" panose="020B0502020202020204" pitchFamily="34" charset="0"/>
              </a:rPr>
              <a:t> una </a:t>
            </a:r>
            <a:r>
              <a:rPr lang="en-GB" sz="1400" dirty="0" err="1">
                <a:solidFill>
                  <a:srgbClr val="435494"/>
                </a:solidFill>
                <a:latin typeface="Century Gothic" panose="020B0502020202020204" pitchFamily="34" charset="0"/>
              </a:rPr>
              <a:t>chaqueta</a:t>
            </a:r>
            <a:r>
              <a:rPr lang="en-GB" sz="1400" dirty="0">
                <a:solidFill>
                  <a:srgbClr val="435494"/>
                </a:solidFill>
                <a:latin typeface="Century Gothic" panose="020B0502020202020204" pitchFamily="34" charset="0"/>
              </a:rPr>
              <a:t>.</a:t>
            </a:r>
            <a:endParaRPr lang="en-GB" sz="1400" b="1" dirty="0">
              <a:solidFill>
                <a:srgbClr val="435494"/>
              </a:solidFill>
              <a:latin typeface="Century Gothic" panose="020B0502020202020204" pitchFamily="34" charset="0"/>
            </a:endParaRPr>
          </a:p>
        </p:txBody>
      </p:sp>
      <p:sp>
        <p:nvSpPr>
          <p:cNvPr id="14" name="TextBox 13">
            <a:extLst>
              <a:ext uri="{FF2B5EF4-FFF2-40B4-BE49-F238E27FC236}">
                <a16:creationId xmlns:a16="http://schemas.microsoft.com/office/drawing/2014/main" id="{248E7B12-60C3-4C37-919E-7E5E6D5CE743}"/>
              </a:ext>
            </a:extLst>
          </p:cNvPr>
          <p:cNvSpPr txBox="1"/>
          <p:nvPr/>
        </p:nvSpPr>
        <p:spPr>
          <a:xfrm>
            <a:off x="7409462" y="3566559"/>
            <a:ext cx="4383463" cy="307777"/>
          </a:xfrm>
          <a:prstGeom prst="rect">
            <a:avLst/>
          </a:prstGeom>
          <a:noFill/>
        </p:spPr>
        <p:txBody>
          <a:bodyPr wrap="square" rtlCol="0">
            <a:spAutoFit/>
          </a:bodyPr>
          <a:lstStyle/>
          <a:p>
            <a:r>
              <a:rPr lang="en-GB" sz="1400" dirty="0">
                <a:solidFill>
                  <a:srgbClr val="435494"/>
                </a:solidFill>
                <a:latin typeface="Century Gothic" panose="020B0502020202020204" pitchFamily="34" charset="0"/>
              </a:rPr>
              <a:t>Nos </a:t>
            </a:r>
            <a:r>
              <a:rPr lang="en-GB" sz="1400" dirty="0" err="1">
                <a:solidFill>
                  <a:srgbClr val="435494"/>
                </a:solidFill>
                <a:latin typeface="Century Gothic" panose="020B0502020202020204" pitchFamily="34" charset="0"/>
              </a:rPr>
              <a:t>gusta</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ir</a:t>
            </a:r>
            <a:r>
              <a:rPr lang="en-GB" sz="1400" dirty="0">
                <a:solidFill>
                  <a:srgbClr val="435494"/>
                </a:solidFill>
                <a:latin typeface="Century Gothic" panose="020B0502020202020204" pitchFamily="34" charset="0"/>
              </a:rPr>
              <a:t> de </a:t>
            </a:r>
            <a:r>
              <a:rPr lang="en-GB" sz="1400" dirty="0" err="1">
                <a:solidFill>
                  <a:srgbClr val="435494"/>
                </a:solidFill>
                <a:latin typeface="Century Gothic" panose="020B0502020202020204" pitchFamily="34" charset="0"/>
              </a:rPr>
              <a:t>compras</a:t>
            </a:r>
            <a:r>
              <a:rPr lang="en-GB" sz="1400" dirty="0">
                <a:solidFill>
                  <a:srgbClr val="435494"/>
                </a:solidFill>
                <a:latin typeface="Century Gothic" panose="020B0502020202020204" pitchFamily="34" charset="0"/>
              </a:rPr>
              <a:t> o </a:t>
            </a:r>
            <a:r>
              <a:rPr lang="en-GB" sz="1400" dirty="0" err="1">
                <a:solidFill>
                  <a:srgbClr val="435494"/>
                </a:solidFill>
                <a:latin typeface="Century Gothic" panose="020B0502020202020204" pitchFamily="34" charset="0"/>
              </a:rPr>
              <a:t>ir</a:t>
            </a:r>
            <a:r>
              <a:rPr lang="en-GB" sz="1400" dirty="0">
                <a:solidFill>
                  <a:srgbClr val="435494"/>
                </a:solidFill>
                <a:latin typeface="Century Gothic" panose="020B0502020202020204" pitchFamily="34" charset="0"/>
              </a:rPr>
              <a:t> al cine.</a:t>
            </a:r>
          </a:p>
        </p:txBody>
      </p:sp>
      <p:pic>
        <p:nvPicPr>
          <p:cNvPr id="4" name="Picture 2" descr="whistling with coffee">
            <a:extLst>
              <a:ext uri="{FF2B5EF4-FFF2-40B4-BE49-F238E27FC236}">
                <a16:creationId xmlns:a16="http://schemas.microsoft.com/office/drawing/2014/main" id="{0339B231-DC52-4A08-8AF5-DCD3E2688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50EA92A-7EEA-45C8-AD14-D8DC091907F4}"/>
              </a:ext>
            </a:extLst>
          </p:cNvPr>
          <p:cNvSpPr txBox="1"/>
          <p:nvPr/>
        </p:nvSpPr>
        <p:spPr>
          <a:xfrm>
            <a:off x="4064517" y="3999680"/>
            <a:ext cx="4383463" cy="307777"/>
          </a:xfrm>
          <a:prstGeom prst="rect">
            <a:avLst/>
          </a:prstGeom>
          <a:solidFill>
            <a:schemeClr val="bg1"/>
          </a:solidFill>
        </p:spPr>
        <p:txBody>
          <a:bodyPr wrap="square" rtlCol="0">
            <a:spAutoFit/>
          </a:bodyPr>
          <a:lstStyle/>
          <a:p>
            <a:r>
              <a:rPr lang="en-GB" sz="1400" dirty="0">
                <a:solidFill>
                  <a:srgbClr val="435494"/>
                </a:solidFill>
                <a:latin typeface="Century Gothic" panose="020B0502020202020204" pitchFamily="34" charset="0"/>
              </a:rPr>
              <a:t>Mi </a:t>
            </a:r>
            <a:r>
              <a:rPr lang="en-GB" sz="1400" dirty="0" err="1">
                <a:solidFill>
                  <a:srgbClr val="435494"/>
                </a:solidFill>
                <a:latin typeface="Century Gothic" panose="020B0502020202020204" pitchFamily="34" charset="0"/>
              </a:rPr>
              <a:t>mejor</a:t>
            </a:r>
            <a:r>
              <a:rPr lang="en-GB" sz="1400" dirty="0">
                <a:solidFill>
                  <a:srgbClr val="435494"/>
                </a:solidFill>
                <a:latin typeface="Century Gothic" panose="020B0502020202020204" pitchFamily="34" charset="0"/>
              </a:rPr>
              <a:t> amiga es </a:t>
            </a:r>
            <a:r>
              <a:rPr lang="en-GB" sz="1400" dirty="0" err="1">
                <a:solidFill>
                  <a:srgbClr val="435494"/>
                </a:solidFill>
                <a:latin typeface="Century Gothic" panose="020B0502020202020204" pitchFamily="34" charset="0"/>
              </a:rPr>
              <a:t>bonita</a:t>
            </a:r>
            <a:r>
              <a:rPr lang="en-GB" sz="1400" dirty="0">
                <a:solidFill>
                  <a:srgbClr val="435494"/>
                </a:solidFill>
                <a:latin typeface="Century Gothic" panose="020B0502020202020204" pitchFamily="34" charset="0"/>
              </a:rPr>
              <a:t> y </a:t>
            </a:r>
            <a:r>
              <a:rPr lang="en-GB" sz="1400" dirty="0" err="1">
                <a:solidFill>
                  <a:srgbClr val="435494"/>
                </a:solidFill>
                <a:latin typeface="Century Gothic" panose="020B0502020202020204" pitchFamily="34" charset="0"/>
              </a:rPr>
              <a:t>tiene</a:t>
            </a:r>
            <a:r>
              <a:rPr lang="en-GB" sz="1400" dirty="0">
                <a:solidFill>
                  <a:srgbClr val="435494"/>
                </a:solidFill>
                <a:latin typeface="Century Gothic" panose="020B0502020202020204" pitchFamily="34" charset="0"/>
              </a:rPr>
              <a:t> el </a:t>
            </a:r>
            <a:r>
              <a:rPr lang="en-GB" sz="1400" dirty="0" err="1">
                <a:solidFill>
                  <a:srgbClr val="435494"/>
                </a:solidFill>
                <a:latin typeface="Century Gothic" panose="020B0502020202020204" pitchFamily="34" charset="0"/>
              </a:rPr>
              <a:t>pelo</a:t>
            </a:r>
            <a:r>
              <a:rPr lang="en-GB" sz="1400" dirty="0">
                <a:solidFill>
                  <a:srgbClr val="435494"/>
                </a:solidFill>
                <a:latin typeface="Century Gothic" panose="020B0502020202020204" pitchFamily="34" charset="0"/>
              </a:rPr>
              <a:t> rubio.</a:t>
            </a:r>
          </a:p>
        </p:txBody>
      </p:sp>
      <p:sp>
        <p:nvSpPr>
          <p:cNvPr id="8" name="TextBox 7">
            <a:extLst>
              <a:ext uri="{FF2B5EF4-FFF2-40B4-BE49-F238E27FC236}">
                <a16:creationId xmlns:a16="http://schemas.microsoft.com/office/drawing/2014/main" id="{E39ABC8C-E7C1-416C-828E-E7B8DBEFFD99}"/>
              </a:ext>
            </a:extLst>
          </p:cNvPr>
          <p:cNvSpPr txBox="1"/>
          <p:nvPr/>
        </p:nvSpPr>
        <p:spPr>
          <a:xfrm>
            <a:off x="5217730" y="4338176"/>
            <a:ext cx="4383463" cy="307777"/>
          </a:xfrm>
          <a:prstGeom prst="rect">
            <a:avLst/>
          </a:prstGeom>
          <a:solidFill>
            <a:schemeClr val="bg1"/>
          </a:solidFill>
        </p:spPr>
        <p:txBody>
          <a:bodyPr wrap="square" rtlCol="0">
            <a:spAutoFit/>
          </a:bodyPr>
          <a:lstStyle/>
          <a:p>
            <a:r>
              <a:rPr lang="en-GB" sz="1400" dirty="0">
                <a:solidFill>
                  <a:srgbClr val="435494"/>
                </a:solidFill>
                <a:latin typeface="Century Gothic" panose="020B0502020202020204" pitchFamily="34" charset="0"/>
              </a:rPr>
              <a:t>Nos </a:t>
            </a:r>
            <a:r>
              <a:rPr lang="en-GB" sz="1400" dirty="0" err="1">
                <a:solidFill>
                  <a:srgbClr val="435494"/>
                </a:solidFill>
                <a:latin typeface="Century Gothic" panose="020B0502020202020204" pitchFamily="34" charset="0"/>
              </a:rPr>
              <a:t>gusta</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ir</a:t>
            </a:r>
            <a:r>
              <a:rPr lang="en-GB" sz="1400" dirty="0">
                <a:solidFill>
                  <a:srgbClr val="435494"/>
                </a:solidFill>
                <a:latin typeface="Century Gothic" panose="020B0502020202020204" pitchFamily="34" charset="0"/>
              </a:rPr>
              <a:t> de </a:t>
            </a:r>
            <a:r>
              <a:rPr lang="en-GB" sz="1400" dirty="0" err="1">
                <a:solidFill>
                  <a:srgbClr val="435494"/>
                </a:solidFill>
                <a:latin typeface="Century Gothic" panose="020B0502020202020204" pitchFamily="34" charset="0"/>
              </a:rPr>
              <a:t>compras</a:t>
            </a:r>
            <a:r>
              <a:rPr lang="en-GB" sz="1400" dirty="0">
                <a:solidFill>
                  <a:srgbClr val="435494"/>
                </a:solidFill>
                <a:latin typeface="Century Gothic" panose="020B0502020202020204" pitchFamily="34" charset="0"/>
              </a:rPr>
              <a:t> o </a:t>
            </a:r>
            <a:r>
              <a:rPr lang="en-GB" sz="1400" dirty="0" err="1">
                <a:solidFill>
                  <a:srgbClr val="435494"/>
                </a:solidFill>
                <a:latin typeface="Century Gothic" panose="020B0502020202020204" pitchFamily="34" charset="0"/>
              </a:rPr>
              <a:t>ir</a:t>
            </a:r>
            <a:r>
              <a:rPr lang="en-GB" sz="1400" dirty="0">
                <a:solidFill>
                  <a:srgbClr val="435494"/>
                </a:solidFill>
                <a:latin typeface="Century Gothic" panose="020B0502020202020204" pitchFamily="34" charset="0"/>
              </a:rPr>
              <a:t> al cine.</a:t>
            </a:r>
          </a:p>
        </p:txBody>
      </p:sp>
      <p:sp>
        <p:nvSpPr>
          <p:cNvPr id="9" name="TextBox 8">
            <a:extLst>
              <a:ext uri="{FF2B5EF4-FFF2-40B4-BE49-F238E27FC236}">
                <a16:creationId xmlns:a16="http://schemas.microsoft.com/office/drawing/2014/main" id="{A724C799-A608-4FEF-9B2B-6841072971D6}"/>
              </a:ext>
            </a:extLst>
          </p:cNvPr>
          <p:cNvSpPr txBox="1"/>
          <p:nvPr/>
        </p:nvSpPr>
        <p:spPr>
          <a:xfrm>
            <a:off x="1590323" y="4673028"/>
            <a:ext cx="6271629" cy="307777"/>
          </a:xfrm>
          <a:prstGeom prst="rect">
            <a:avLst/>
          </a:prstGeom>
          <a:noFill/>
        </p:spPr>
        <p:txBody>
          <a:bodyPr wrap="square" rtlCol="0">
            <a:spAutoFit/>
          </a:bodyPr>
          <a:lstStyle/>
          <a:p>
            <a:r>
              <a:rPr lang="en-GB" sz="1400" dirty="0">
                <a:solidFill>
                  <a:srgbClr val="435494"/>
                </a:solidFill>
                <a:latin typeface="Century Gothic" panose="020B0502020202020204" pitchFamily="34" charset="0"/>
              </a:rPr>
              <a:t>El fin de </a:t>
            </a:r>
            <a:r>
              <a:rPr lang="en-GB" sz="1400" dirty="0" err="1">
                <a:solidFill>
                  <a:srgbClr val="435494"/>
                </a:solidFill>
                <a:latin typeface="Century Gothic" panose="020B0502020202020204" pitchFamily="34" charset="0"/>
              </a:rPr>
              <a:t>semana</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pasado</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fuimos</a:t>
            </a:r>
            <a:r>
              <a:rPr lang="en-GB" sz="1400" dirty="0">
                <a:solidFill>
                  <a:srgbClr val="435494"/>
                </a:solidFill>
                <a:latin typeface="Century Gothic" panose="020B0502020202020204" pitchFamily="34" charset="0"/>
              </a:rPr>
              <a:t> de </a:t>
            </a:r>
            <a:r>
              <a:rPr lang="en-GB" sz="1400" dirty="0" err="1">
                <a:solidFill>
                  <a:srgbClr val="435494"/>
                </a:solidFill>
                <a:latin typeface="Century Gothic" panose="020B0502020202020204" pitchFamily="34" charset="0"/>
              </a:rPr>
              <a:t>compras</a:t>
            </a:r>
            <a:r>
              <a:rPr lang="en-GB" sz="1400" dirty="0">
                <a:solidFill>
                  <a:srgbClr val="435494"/>
                </a:solidFill>
                <a:latin typeface="Century Gothic" panose="020B0502020202020204" pitchFamily="34" charset="0"/>
              </a:rPr>
              <a:t> y </a:t>
            </a:r>
            <a:r>
              <a:rPr lang="en-GB" sz="1400" dirty="0" err="1">
                <a:solidFill>
                  <a:srgbClr val="435494"/>
                </a:solidFill>
                <a:latin typeface="Century Gothic" panose="020B0502020202020204" pitchFamily="34" charset="0"/>
              </a:rPr>
              <a:t>compré</a:t>
            </a:r>
            <a:r>
              <a:rPr lang="en-GB" sz="1400" dirty="0">
                <a:solidFill>
                  <a:srgbClr val="435494"/>
                </a:solidFill>
                <a:latin typeface="Century Gothic" panose="020B0502020202020204" pitchFamily="34" charset="0"/>
              </a:rPr>
              <a:t> una </a:t>
            </a:r>
            <a:r>
              <a:rPr lang="en-GB" sz="1400" dirty="0" err="1">
                <a:solidFill>
                  <a:srgbClr val="435494"/>
                </a:solidFill>
                <a:latin typeface="Century Gothic" panose="020B0502020202020204" pitchFamily="34" charset="0"/>
              </a:rPr>
              <a:t>chaqueta</a:t>
            </a:r>
            <a:r>
              <a:rPr lang="en-GB" sz="1400" dirty="0">
                <a:solidFill>
                  <a:srgbClr val="435494"/>
                </a:solidFill>
                <a:latin typeface="Century Gothic" panose="020B0502020202020204" pitchFamily="34" charset="0"/>
              </a:rPr>
              <a:t>.</a:t>
            </a:r>
            <a:endParaRPr lang="en-GB" sz="1400" b="1" dirty="0">
              <a:solidFill>
                <a:srgbClr val="435494"/>
              </a:solidFill>
              <a:latin typeface="Century Gothic" panose="020B0502020202020204" pitchFamily="34" charset="0"/>
            </a:endParaRPr>
          </a:p>
        </p:txBody>
      </p:sp>
      <p:sp>
        <p:nvSpPr>
          <p:cNvPr id="10" name="TextBox 9">
            <a:extLst>
              <a:ext uri="{FF2B5EF4-FFF2-40B4-BE49-F238E27FC236}">
                <a16:creationId xmlns:a16="http://schemas.microsoft.com/office/drawing/2014/main" id="{DC542D47-85A1-40D7-B3AE-95D6D291CBC5}"/>
              </a:ext>
            </a:extLst>
          </p:cNvPr>
          <p:cNvSpPr txBox="1"/>
          <p:nvPr/>
        </p:nvSpPr>
        <p:spPr>
          <a:xfrm>
            <a:off x="3992250" y="4960064"/>
            <a:ext cx="5208311" cy="307777"/>
          </a:xfrm>
          <a:prstGeom prst="rect">
            <a:avLst/>
          </a:prstGeom>
          <a:noFill/>
        </p:spPr>
        <p:txBody>
          <a:bodyPr wrap="square" rtlCol="0">
            <a:spAutoFit/>
          </a:bodyPr>
          <a:lstStyle/>
          <a:p>
            <a:r>
              <a:rPr lang="es-ES" sz="1400" dirty="0">
                <a:solidFill>
                  <a:srgbClr val="435494"/>
                </a:solidFill>
                <a:latin typeface="Century Gothic" panose="020B0502020202020204" pitchFamily="34" charset="0"/>
              </a:rPr>
              <a:t>Un buen amigo siempre te escucha y nunca te juzga.</a:t>
            </a:r>
            <a:endParaRPr lang="es-ES" sz="1400" b="1" dirty="0">
              <a:solidFill>
                <a:srgbClr val="435494"/>
              </a:solidFill>
              <a:latin typeface="Century Gothic" panose="020B0502020202020204" pitchFamily="34" charset="0"/>
            </a:endParaRPr>
          </a:p>
        </p:txBody>
      </p:sp>
      <p:sp>
        <p:nvSpPr>
          <p:cNvPr id="15" name="TextBox 14">
            <a:extLst>
              <a:ext uri="{FF2B5EF4-FFF2-40B4-BE49-F238E27FC236}">
                <a16:creationId xmlns:a16="http://schemas.microsoft.com/office/drawing/2014/main" id="{1381B673-A012-4AE8-8AB7-B9CADEC217EA}"/>
              </a:ext>
            </a:extLst>
          </p:cNvPr>
          <p:cNvSpPr txBox="1"/>
          <p:nvPr/>
        </p:nvSpPr>
        <p:spPr>
          <a:xfrm>
            <a:off x="3992250" y="5267841"/>
            <a:ext cx="4383463" cy="307777"/>
          </a:xfrm>
          <a:prstGeom prst="rect">
            <a:avLst/>
          </a:prstGeom>
          <a:noFill/>
        </p:spPr>
        <p:txBody>
          <a:bodyPr wrap="square" rtlCol="0">
            <a:spAutoFit/>
          </a:bodyPr>
          <a:lstStyle/>
          <a:p>
            <a:r>
              <a:rPr lang="en-GB" sz="1400" dirty="0">
                <a:solidFill>
                  <a:srgbClr val="435494"/>
                </a:solidFill>
                <a:latin typeface="Century Gothic" panose="020B0502020202020204" pitchFamily="34" charset="0"/>
              </a:rPr>
              <a:t>¿</a:t>
            </a:r>
            <a:r>
              <a:rPr lang="en-GB" sz="1400" dirty="0" err="1">
                <a:solidFill>
                  <a:srgbClr val="435494"/>
                </a:solidFill>
                <a:latin typeface="Century Gothic" panose="020B0502020202020204" pitchFamily="34" charset="0"/>
              </a:rPr>
              <a:t>Cómo</a:t>
            </a:r>
            <a:r>
              <a:rPr lang="en-GB" sz="1400" dirty="0">
                <a:solidFill>
                  <a:srgbClr val="435494"/>
                </a:solidFill>
                <a:latin typeface="Century Gothic" panose="020B0502020202020204" pitchFamily="34" charset="0"/>
              </a:rPr>
              <a:t> es </a:t>
            </a:r>
            <a:r>
              <a:rPr lang="en-GB" sz="1400" dirty="0" err="1">
                <a:solidFill>
                  <a:srgbClr val="435494"/>
                </a:solidFill>
                <a:latin typeface="Century Gothic" panose="020B0502020202020204" pitchFamily="34" charset="0"/>
              </a:rPr>
              <a:t>tu</a:t>
            </a:r>
            <a:r>
              <a:rPr lang="en-GB" sz="1400" dirty="0">
                <a:solidFill>
                  <a:srgbClr val="435494"/>
                </a:solidFill>
                <a:latin typeface="Century Gothic" panose="020B0502020202020204" pitchFamily="34" charset="0"/>
              </a:rPr>
              <a:t> </a:t>
            </a:r>
            <a:r>
              <a:rPr lang="en-GB" sz="1400" dirty="0" err="1">
                <a:solidFill>
                  <a:srgbClr val="435494"/>
                </a:solidFill>
                <a:latin typeface="Century Gothic" panose="020B0502020202020204" pitchFamily="34" charset="0"/>
              </a:rPr>
              <a:t>mejor</a:t>
            </a:r>
            <a:r>
              <a:rPr lang="en-GB" sz="1400" dirty="0">
                <a:solidFill>
                  <a:srgbClr val="435494"/>
                </a:solidFill>
                <a:latin typeface="Century Gothic" panose="020B0502020202020204" pitchFamily="34" charset="0"/>
              </a:rPr>
              <a:t> amigo/a?</a:t>
            </a:r>
          </a:p>
        </p:txBody>
      </p:sp>
    </p:spTree>
    <p:extLst>
      <p:ext uri="{BB962C8B-B14F-4D97-AF65-F5344CB8AC3E}">
        <p14:creationId xmlns:p14="http://schemas.microsoft.com/office/powerpoint/2010/main" val="178727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12">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xit" presetSubtype="4" fill="hold" nodeType="withEffect">
                                  <p:stCondLst>
                                    <p:cond delay="0"/>
                                  </p:stCondLst>
                                  <p:childTnLst>
                                    <p:anim calcmode="lin" valueType="num">
                                      <p:cBhvr additive="base">
                                        <p:cTn id="20" dur="500"/>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14">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xit" presetSubtype="4" fill="hold" nodeType="withEffect">
                                  <p:stCondLst>
                                    <p:cond delay="0"/>
                                  </p:stCondLst>
                                  <p:childTnLst>
                                    <p:anim calcmode="lin" valueType="num">
                                      <p:cBhvr additive="base">
                                        <p:cTn id="30"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1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xit" presetSubtype="4" fill="hold" grpId="0"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xit" presetSubtype="4" fill="hold" grpId="0" nodeType="withEffect">
                                  <p:stCondLst>
                                    <p:cond delay="0"/>
                                  </p:stCondLst>
                                  <p:childTnLst>
                                    <p:anim calcmode="lin" valueType="num">
                                      <p:cBhvr additive="base">
                                        <p:cTn id="50" dur="500"/>
                                        <p:tgtEl>
                                          <p:spTgt spid="11"/>
                                        </p:tgtEl>
                                        <p:attrNameLst>
                                          <p:attrName>ppt_x</p:attrName>
                                        </p:attrNameLst>
                                      </p:cBhvr>
                                      <p:tavLst>
                                        <p:tav tm="0">
                                          <p:val>
                                            <p:strVal val="ppt_x"/>
                                          </p:val>
                                        </p:tav>
                                        <p:tav tm="100000">
                                          <p:val>
                                            <p:strVal val="ppt_x"/>
                                          </p:val>
                                        </p:tav>
                                      </p:tavLst>
                                    </p:anim>
                                    <p:anim calcmode="lin" valueType="num">
                                      <p:cBhvr additive="base">
                                        <p:cTn id="51" dur="500"/>
                                        <p:tgtEl>
                                          <p:spTgt spid="11"/>
                                        </p:tgtEl>
                                        <p:attrNameLst>
                                          <p:attrName>ppt_y</p:attrName>
                                        </p:attrNameLst>
                                      </p:cBhvr>
                                      <p:tavLst>
                                        <p:tav tm="0">
                                          <p:val>
                                            <p:strVal val="ppt_y"/>
                                          </p:val>
                                        </p:tav>
                                        <p:tav tm="100000">
                                          <p:val>
                                            <p:strVal val="1+ppt_h/2"/>
                                          </p:val>
                                        </p:tav>
                                      </p:tavLst>
                                    </p:anim>
                                    <p:set>
                                      <p:cBhvr>
                                        <p:cTn id="5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animBg="1"/>
      <p:bldP spid="8" grpId="0" animBg="1"/>
      <p:bldP spid="9" grpId="0"/>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654694"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Speaking </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102934" y="206669"/>
            <a:ext cx="10689997" cy="1113190"/>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Photo Card</a:t>
            </a:r>
          </a:p>
          <a:p>
            <a:pPr>
              <a:lnSpc>
                <a:spcPct val="150000"/>
              </a:lnSpc>
            </a:pPr>
            <a:r>
              <a:rPr lang="en-GB" sz="1400" dirty="0">
                <a:latin typeface="Century Gothic" panose="020B0502020202020204" pitchFamily="34" charset="0"/>
              </a:rPr>
              <a:t>Look at the photo card below and decide if the statements are true or false. If the are false, change the statements to match the picture. </a:t>
            </a:r>
          </a:p>
        </p:txBody>
      </p:sp>
      <p:sp>
        <p:nvSpPr>
          <p:cNvPr id="8" name="TextBox 7">
            <a:extLst>
              <a:ext uri="{FF2B5EF4-FFF2-40B4-BE49-F238E27FC236}">
                <a16:creationId xmlns:a16="http://schemas.microsoft.com/office/drawing/2014/main" id="{90FDDB1C-001F-41D8-A0DC-682C2B595544}"/>
              </a:ext>
            </a:extLst>
          </p:cNvPr>
          <p:cNvSpPr txBox="1"/>
          <p:nvPr/>
        </p:nvSpPr>
        <p:spPr>
          <a:xfrm>
            <a:off x="7576176" y="1585476"/>
            <a:ext cx="4166647" cy="3283015"/>
          </a:xfrm>
          <a:prstGeom prst="rect">
            <a:avLst/>
          </a:prstGeom>
          <a:solidFill>
            <a:schemeClr val="bg1"/>
          </a:solidFill>
        </p:spPr>
        <p:txBody>
          <a:bodyPr wrap="square" rtlCol="0">
            <a:spAutoFit/>
          </a:bodyPr>
          <a:lstStyle/>
          <a:p>
            <a:pPr marL="342900" indent="-342900">
              <a:lnSpc>
                <a:spcPct val="150000"/>
              </a:lnSpc>
              <a:buAutoNum type="arabicPeriod"/>
            </a:pPr>
            <a:r>
              <a:rPr lang="es-ES" sz="1400" dirty="0">
                <a:latin typeface="Century Gothic" panose="020B0502020202020204" pitchFamily="34" charset="0"/>
              </a:rPr>
              <a:t>En la foto hay tres personas.</a:t>
            </a:r>
          </a:p>
          <a:p>
            <a:pPr marL="342900" indent="-342900">
              <a:lnSpc>
                <a:spcPct val="150000"/>
              </a:lnSpc>
              <a:buAutoNum type="arabicPeriod"/>
            </a:pPr>
            <a:r>
              <a:rPr lang="es-ES" sz="1400" dirty="0">
                <a:latin typeface="Century Gothic" panose="020B0502020202020204" pitchFamily="34" charset="0"/>
              </a:rPr>
              <a:t>Parecen tristes. </a:t>
            </a:r>
          </a:p>
          <a:p>
            <a:pPr marL="342900" indent="-342900">
              <a:lnSpc>
                <a:spcPct val="150000"/>
              </a:lnSpc>
              <a:buAutoNum type="arabicPeriod"/>
            </a:pPr>
            <a:r>
              <a:rPr lang="es-ES" sz="1400" dirty="0">
                <a:latin typeface="Century Gothic" panose="020B0502020202020204" pitchFamily="34" charset="0"/>
              </a:rPr>
              <a:t>Están sonriendo.</a:t>
            </a:r>
          </a:p>
          <a:p>
            <a:pPr marL="342900" indent="-342900">
              <a:lnSpc>
                <a:spcPct val="150000"/>
              </a:lnSpc>
              <a:buAutoNum type="arabicPeriod"/>
            </a:pPr>
            <a:r>
              <a:rPr lang="es-ES" sz="1400" dirty="0">
                <a:latin typeface="Century Gothic" panose="020B0502020202020204" pitchFamily="34" charset="0"/>
              </a:rPr>
              <a:t>Están en la playa. </a:t>
            </a:r>
          </a:p>
          <a:p>
            <a:pPr marL="342900" indent="-342900">
              <a:lnSpc>
                <a:spcPct val="150000"/>
              </a:lnSpc>
              <a:buAutoNum type="arabicPeriod"/>
            </a:pPr>
            <a:r>
              <a:rPr lang="es-ES" sz="1400" dirty="0">
                <a:latin typeface="Century Gothic" panose="020B0502020202020204" pitchFamily="34" charset="0"/>
              </a:rPr>
              <a:t>Creo que hace frío porque llevan abrigos.</a:t>
            </a:r>
          </a:p>
          <a:p>
            <a:pPr marL="342900" indent="-342900">
              <a:lnSpc>
                <a:spcPct val="150000"/>
              </a:lnSpc>
              <a:buAutoNum type="arabicPeriod"/>
            </a:pPr>
            <a:r>
              <a:rPr lang="es-ES" sz="1400" dirty="0">
                <a:latin typeface="Century Gothic" panose="020B0502020202020204" pitchFamily="34" charset="0"/>
              </a:rPr>
              <a:t>Están bebiendo cerveza y vino. </a:t>
            </a:r>
          </a:p>
          <a:p>
            <a:pPr marL="342900" indent="-342900">
              <a:lnSpc>
                <a:spcPct val="150000"/>
              </a:lnSpc>
              <a:buAutoNum type="arabicPeriod"/>
            </a:pPr>
            <a:r>
              <a:rPr lang="es-ES" sz="1400" dirty="0">
                <a:latin typeface="Century Gothic" panose="020B0502020202020204" pitchFamily="34" charset="0"/>
              </a:rPr>
              <a:t>A la derecha la chica lleva una camiseta blanca.</a:t>
            </a:r>
          </a:p>
          <a:p>
            <a:pPr marL="342900" indent="-342900">
              <a:lnSpc>
                <a:spcPct val="150000"/>
              </a:lnSpc>
              <a:buAutoNum type="arabicPeriod"/>
            </a:pPr>
            <a:r>
              <a:rPr lang="es-ES" sz="1400" dirty="0">
                <a:latin typeface="Century Gothic" panose="020B0502020202020204" pitchFamily="34" charset="0"/>
              </a:rPr>
              <a:t>La madre tiene el pelo castaño, largo y liso.  </a:t>
            </a:r>
          </a:p>
        </p:txBody>
      </p:sp>
      <p:sp>
        <p:nvSpPr>
          <p:cNvPr id="9" name="TextBox 8">
            <a:extLst>
              <a:ext uri="{FF2B5EF4-FFF2-40B4-BE49-F238E27FC236}">
                <a16:creationId xmlns:a16="http://schemas.microsoft.com/office/drawing/2014/main" id="{EC372563-DC55-4720-824E-705BC3FBE553}"/>
              </a:ext>
            </a:extLst>
          </p:cNvPr>
          <p:cNvSpPr txBox="1"/>
          <p:nvPr/>
        </p:nvSpPr>
        <p:spPr>
          <a:xfrm>
            <a:off x="10407501" y="1658690"/>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V</a:t>
            </a:r>
          </a:p>
        </p:txBody>
      </p:sp>
      <p:sp>
        <p:nvSpPr>
          <p:cNvPr id="24" name="TextBox 23">
            <a:extLst>
              <a:ext uri="{FF2B5EF4-FFF2-40B4-BE49-F238E27FC236}">
                <a16:creationId xmlns:a16="http://schemas.microsoft.com/office/drawing/2014/main" id="{A79552F3-1B69-4539-B078-E1B083CD710A}"/>
              </a:ext>
            </a:extLst>
          </p:cNvPr>
          <p:cNvSpPr txBox="1"/>
          <p:nvPr/>
        </p:nvSpPr>
        <p:spPr>
          <a:xfrm>
            <a:off x="9282184" y="1966467"/>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F</a:t>
            </a:r>
          </a:p>
        </p:txBody>
      </p:sp>
      <p:sp>
        <p:nvSpPr>
          <p:cNvPr id="26" name="TextBox 25">
            <a:extLst>
              <a:ext uri="{FF2B5EF4-FFF2-40B4-BE49-F238E27FC236}">
                <a16:creationId xmlns:a16="http://schemas.microsoft.com/office/drawing/2014/main" id="{AE25C2B1-406F-4674-ADD5-27CDECE585B2}"/>
              </a:ext>
            </a:extLst>
          </p:cNvPr>
          <p:cNvSpPr txBox="1"/>
          <p:nvPr/>
        </p:nvSpPr>
        <p:spPr>
          <a:xfrm>
            <a:off x="9433012" y="2309205"/>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V</a:t>
            </a:r>
          </a:p>
        </p:txBody>
      </p:sp>
      <p:sp>
        <p:nvSpPr>
          <p:cNvPr id="27" name="TextBox 26">
            <a:extLst>
              <a:ext uri="{FF2B5EF4-FFF2-40B4-BE49-F238E27FC236}">
                <a16:creationId xmlns:a16="http://schemas.microsoft.com/office/drawing/2014/main" id="{0A400328-DF7C-46F9-84FC-95F1C9D1D6CC}"/>
              </a:ext>
            </a:extLst>
          </p:cNvPr>
          <p:cNvSpPr txBox="1"/>
          <p:nvPr/>
        </p:nvSpPr>
        <p:spPr>
          <a:xfrm>
            <a:off x="9515682" y="2616982"/>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V</a:t>
            </a:r>
          </a:p>
        </p:txBody>
      </p:sp>
      <p:sp>
        <p:nvSpPr>
          <p:cNvPr id="28" name="TextBox 27">
            <a:extLst>
              <a:ext uri="{FF2B5EF4-FFF2-40B4-BE49-F238E27FC236}">
                <a16:creationId xmlns:a16="http://schemas.microsoft.com/office/drawing/2014/main" id="{64E06B00-5EEB-40FC-BA72-57E5065EDF41}"/>
              </a:ext>
            </a:extLst>
          </p:cNvPr>
          <p:cNvSpPr txBox="1"/>
          <p:nvPr/>
        </p:nvSpPr>
        <p:spPr>
          <a:xfrm>
            <a:off x="11619251" y="2924759"/>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F</a:t>
            </a:r>
          </a:p>
        </p:txBody>
      </p:sp>
      <p:sp>
        <p:nvSpPr>
          <p:cNvPr id="30" name="TextBox 29">
            <a:extLst>
              <a:ext uri="{FF2B5EF4-FFF2-40B4-BE49-F238E27FC236}">
                <a16:creationId xmlns:a16="http://schemas.microsoft.com/office/drawing/2014/main" id="{923F0A1D-FCA6-480F-9015-515923464154}"/>
              </a:ext>
            </a:extLst>
          </p:cNvPr>
          <p:cNvSpPr txBox="1"/>
          <p:nvPr/>
        </p:nvSpPr>
        <p:spPr>
          <a:xfrm>
            <a:off x="8743960" y="3881725"/>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V</a:t>
            </a:r>
          </a:p>
        </p:txBody>
      </p:sp>
      <p:sp>
        <p:nvSpPr>
          <p:cNvPr id="18" name="TextBox 17">
            <a:extLst>
              <a:ext uri="{FF2B5EF4-FFF2-40B4-BE49-F238E27FC236}">
                <a16:creationId xmlns:a16="http://schemas.microsoft.com/office/drawing/2014/main" id="{5DB8D16D-307D-4662-BE2C-1D92A6392470}"/>
              </a:ext>
            </a:extLst>
          </p:cNvPr>
          <p:cNvSpPr txBox="1"/>
          <p:nvPr/>
        </p:nvSpPr>
        <p:spPr>
          <a:xfrm>
            <a:off x="10709158" y="3275109"/>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F</a:t>
            </a:r>
          </a:p>
        </p:txBody>
      </p:sp>
      <p:pic>
        <p:nvPicPr>
          <p:cNvPr id="7" name="Picture 2" descr="whistling with coffee">
            <a:extLst>
              <a:ext uri="{FF2B5EF4-FFF2-40B4-BE49-F238E27FC236}">
                <a16:creationId xmlns:a16="http://schemas.microsoft.com/office/drawing/2014/main" id="{CF308296-6441-416F-A18E-4C34DDE51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437A5F-AD64-48F5-81E0-049CA704C6F3}"/>
              </a:ext>
            </a:extLst>
          </p:cNvPr>
          <p:cNvPicPr>
            <a:picLocks noChangeAspect="1"/>
          </p:cNvPicPr>
          <p:nvPr/>
        </p:nvPicPr>
        <p:blipFill>
          <a:blip r:embed="rId3"/>
          <a:stretch>
            <a:fillRect/>
          </a:stretch>
        </p:blipFill>
        <p:spPr>
          <a:xfrm>
            <a:off x="837865" y="1567005"/>
            <a:ext cx="6670898" cy="372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2B2DA5C4-9BDA-4317-A7F4-1C555A860C4A}"/>
              </a:ext>
            </a:extLst>
          </p:cNvPr>
          <p:cNvSpPr txBox="1"/>
          <p:nvPr/>
        </p:nvSpPr>
        <p:spPr>
          <a:xfrm>
            <a:off x="8330752" y="4523948"/>
            <a:ext cx="301657" cy="307777"/>
          </a:xfrm>
          <a:prstGeom prst="rect">
            <a:avLst/>
          </a:prstGeom>
          <a:noFill/>
        </p:spPr>
        <p:txBody>
          <a:bodyPr wrap="square" rtlCol="0">
            <a:spAutoFit/>
          </a:bodyPr>
          <a:lstStyle/>
          <a:p>
            <a:r>
              <a:rPr lang="en-GB" sz="1400" b="1" dirty="0">
                <a:solidFill>
                  <a:srgbClr val="435494"/>
                </a:solidFill>
                <a:latin typeface="Century Gothic" panose="020B0502020202020204" pitchFamily="34" charset="0"/>
              </a:rPr>
              <a:t>F</a:t>
            </a:r>
          </a:p>
        </p:txBody>
      </p:sp>
    </p:spTree>
    <p:extLst>
      <p:ext uri="{BB962C8B-B14F-4D97-AF65-F5344CB8AC3E}">
        <p14:creationId xmlns:p14="http://schemas.microsoft.com/office/powerpoint/2010/main" val="6194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 calcmode="lin" valueType="num">
                                      <p:cBhvr additive="base">
                                        <p:cTn id="1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xEl>
                                              <p:pRg st="0" end="0"/>
                                            </p:txEl>
                                          </p:spTgt>
                                        </p:tgtEl>
                                        <p:attrNameLst>
                                          <p:attrName>style.visibility</p:attrName>
                                        </p:attrNameLst>
                                      </p:cBhvr>
                                      <p:to>
                                        <p:strVal val="visible"/>
                                      </p:to>
                                    </p:set>
                                    <p:anim calcmode="lin" valueType="num">
                                      <p:cBhvr additive="base">
                                        <p:cTn id="4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68BD-037B-4FFF-9AE9-C2D97F85751B}"/>
              </a:ext>
            </a:extLst>
          </p:cNvPr>
          <p:cNvSpPr/>
          <p:nvPr/>
        </p:nvSpPr>
        <p:spPr>
          <a:xfrm>
            <a:off x="122549" y="115478"/>
            <a:ext cx="11915481" cy="6627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FE9D56-668F-4F7A-99DB-8269C4C7CD26}"/>
              </a:ext>
            </a:extLst>
          </p:cNvPr>
          <p:cNvSpPr txBox="1"/>
          <p:nvPr/>
        </p:nvSpPr>
        <p:spPr>
          <a:xfrm rot="16200000">
            <a:off x="-1654694" y="3075056"/>
            <a:ext cx="4457701" cy="707886"/>
          </a:xfrm>
          <a:prstGeom prst="rect">
            <a:avLst/>
          </a:prstGeom>
          <a:noFill/>
        </p:spPr>
        <p:txBody>
          <a:bodyPr wrap="square" rtlCol="0">
            <a:spAutoFit/>
          </a:bodyPr>
          <a:lstStyle/>
          <a:p>
            <a:pPr algn="ctr"/>
            <a:r>
              <a:rPr lang="en-GB" sz="4000" dirty="0">
                <a:latin typeface="Broadway" panose="04040905080002020502" pitchFamily="82" charset="0"/>
              </a:rPr>
              <a:t>Speaking </a:t>
            </a:r>
            <a:r>
              <a:rPr lang="en-GB" dirty="0"/>
              <a:t> </a:t>
            </a:r>
          </a:p>
        </p:txBody>
      </p:sp>
      <p:sp>
        <p:nvSpPr>
          <p:cNvPr id="16" name="TextBox 15">
            <a:extLst>
              <a:ext uri="{FF2B5EF4-FFF2-40B4-BE49-F238E27FC236}">
                <a16:creationId xmlns:a16="http://schemas.microsoft.com/office/drawing/2014/main" id="{F6FF0A6C-2019-4938-803D-7155E095C04E}"/>
              </a:ext>
            </a:extLst>
          </p:cNvPr>
          <p:cNvSpPr txBox="1"/>
          <p:nvPr/>
        </p:nvSpPr>
        <p:spPr>
          <a:xfrm>
            <a:off x="1102934" y="206669"/>
            <a:ext cx="10689997" cy="790024"/>
          </a:xfrm>
          <a:prstGeom prst="rect">
            <a:avLst/>
          </a:prstGeom>
          <a:noFill/>
        </p:spPr>
        <p:txBody>
          <a:bodyPr wrap="square" rtlCol="0">
            <a:spAutoFit/>
          </a:bodyPr>
          <a:lstStyle/>
          <a:p>
            <a:pPr>
              <a:lnSpc>
                <a:spcPct val="150000"/>
              </a:lnSpc>
            </a:pPr>
            <a:r>
              <a:rPr lang="en-GB" dirty="0">
                <a:solidFill>
                  <a:srgbClr val="F6510A"/>
                </a:solidFill>
                <a:latin typeface="Broadway" panose="04040905080002020502" pitchFamily="82" charset="0"/>
              </a:rPr>
              <a:t>General Conversation</a:t>
            </a:r>
          </a:p>
          <a:p>
            <a:pPr>
              <a:lnSpc>
                <a:spcPct val="150000"/>
              </a:lnSpc>
            </a:pPr>
            <a:r>
              <a:rPr lang="en-GB" sz="1400" dirty="0">
                <a:latin typeface="Century Gothic" panose="020B0502020202020204" pitchFamily="34" charset="0"/>
              </a:rPr>
              <a:t>With your partner practice the GC questions below. Use the structures in the box to help you.</a:t>
            </a:r>
          </a:p>
        </p:txBody>
      </p:sp>
      <p:graphicFrame>
        <p:nvGraphicFramePr>
          <p:cNvPr id="4" name="Table 4">
            <a:extLst>
              <a:ext uri="{FF2B5EF4-FFF2-40B4-BE49-F238E27FC236}">
                <a16:creationId xmlns:a16="http://schemas.microsoft.com/office/drawing/2014/main" id="{6D806101-41D2-429B-912A-0315B49C3F80}"/>
              </a:ext>
            </a:extLst>
          </p:cNvPr>
          <p:cNvGraphicFramePr>
            <a:graphicFrameLocks noGrp="1"/>
          </p:cNvGraphicFramePr>
          <p:nvPr>
            <p:extLst>
              <p:ext uri="{D42A27DB-BD31-4B8C-83A1-F6EECF244321}">
                <p14:modId xmlns:p14="http://schemas.microsoft.com/office/powerpoint/2010/main" val="342715749"/>
              </p:ext>
            </p:extLst>
          </p:nvPr>
        </p:nvGraphicFramePr>
        <p:xfrm>
          <a:off x="1102934" y="1231120"/>
          <a:ext cx="10278882" cy="3561365"/>
        </p:xfrm>
        <a:graphic>
          <a:graphicData uri="http://schemas.openxmlformats.org/drawingml/2006/table">
            <a:tbl>
              <a:tblPr firstRow="1" bandRow="1">
                <a:tableStyleId>{5940675A-B579-460E-94D1-54222C63F5DA}</a:tableStyleId>
              </a:tblPr>
              <a:tblGrid>
                <a:gridCol w="1142098">
                  <a:extLst>
                    <a:ext uri="{9D8B030D-6E8A-4147-A177-3AD203B41FA5}">
                      <a16:colId xmlns:a16="http://schemas.microsoft.com/office/drawing/2014/main" val="1941298469"/>
                    </a:ext>
                  </a:extLst>
                </a:gridCol>
                <a:gridCol w="1142098">
                  <a:extLst>
                    <a:ext uri="{9D8B030D-6E8A-4147-A177-3AD203B41FA5}">
                      <a16:colId xmlns:a16="http://schemas.microsoft.com/office/drawing/2014/main" val="4272945617"/>
                    </a:ext>
                  </a:extLst>
                </a:gridCol>
                <a:gridCol w="1142098">
                  <a:extLst>
                    <a:ext uri="{9D8B030D-6E8A-4147-A177-3AD203B41FA5}">
                      <a16:colId xmlns:a16="http://schemas.microsoft.com/office/drawing/2014/main" val="3149394806"/>
                    </a:ext>
                  </a:extLst>
                </a:gridCol>
                <a:gridCol w="1142098">
                  <a:extLst>
                    <a:ext uri="{9D8B030D-6E8A-4147-A177-3AD203B41FA5}">
                      <a16:colId xmlns:a16="http://schemas.microsoft.com/office/drawing/2014/main" val="1691439108"/>
                    </a:ext>
                  </a:extLst>
                </a:gridCol>
                <a:gridCol w="1142098">
                  <a:extLst>
                    <a:ext uri="{9D8B030D-6E8A-4147-A177-3AD203B41FA5}">
                      <a16:colId xmlns:a16="http://schemas.microsoft.com/office/drawing/2014/main" val="169182741"/>
                    </a:ext>
                  </a:extLst>
                </a:gridCol>
                <a:gridCol w="1142098">
                  <a:extLst>
                    <a:ext uri="{9D8B030D-6E8A-4147-A177-3AD203B41FA5}">
                      <a16:colId xmlns:a16="http://schemas.microsoft.com/office/drawing/2014/main" val="1349394837"/>
                    </a:ext>
                  </a:extLst>
                </a:gridCol>
                <a:gridCol w="1142098">
                  <a:extLst>
                    <a:ext uri="{9D8B030D-6E8A-4147-A177-3AD203B41FA5}">
                      <a16:colId xmlns:a16="http://schemas.microsoft.com/office/drawing/2014/main" val="1327371959"/>
                    </a:ext>
                  </a:extLst>
                </a:gridCol>
                <a:gridCol w="1142098">
                  <a:extLst>
                    <a:ext uri="{9D8B030D-6E8A-4147-A177-3AD203B41FA5}">
                      <a16:colId xmlns:a16="http://schemas.microsoft.com/office/drawing/2014/main" val="1826035231"/>
                    </a:ext>
                  </a:extLst>
                </a:gridCol>
                <a:gridCol w="1142098">
                  <a:extLst>
                    <a:ext uri="{9D8B030D-6E8A-4147-A177-3AD203B41FA5}">
                      <a16:colId xmlns:a16="http://schemas.microsoft.com/office/drawing/2014/main" val="1051191861"/>
                    </a:ext>
                  </a:extLst>
                </a:gridCol>
              </a:tblGrid>
              <a:tr h="515246">
                <a:tc gridSpan="3">
                  <a:txBody>
                    <a:bodyPr/>
                    <a:lstStyle/>
                    <a:p>
                      <a:pPr algn="ctr"/>
                      <a:r>
                        <a:rPr lang="en-GB" sz="1200" b="1" dirty="0">
                          <a:solidFill>
                            <a:schemeClr val="bg1"/>
                          </a:solidFill>
                          <a:latin typeface="Century Gothic" panose="020B0502020202020204" pitchFamily="34" charset="0"/>
                        </a:rPr>
                        <a:t>¿</a:t>
                      </a:r>
                      <a:r>
                        <a:rPr lang="en-GB" sz="1200" b="1" dirty="0" err="1">
                          <a:solidFill>
                            <a:schemeClr val="bg1"/>
                          </a:solidFill>
                          <a:latin typeface="Century Gothic" panose="020B0502020202020204" pitchFamily="34" charset="0"/>
                        </a:rPr>
                        <a:t>Cómo</a:t>
                      </a:r>
                      <a:r>
                        <a:rPr lang="en-GB" sz="1200" b="1" dirty="0">
                          <a:solidFill>
                            <a:schemeClr val="bg1"/>
                          </a:solidFill>
                          <a:latin typeface="Century Gothic" panose="020B0502020202020204" pitchFamily="34" charset="0"/>
                        </a:rPr>
                        <a:t> es </a:t>
                      </a:r>
                      <a:r>
                        <a:rPr lang="en-GB" sz="1200" b="1" dirty="0" err="1">
                          <a:solidFill>
                            <a:schemeClr val="bg1"/>
                          </a:solidFill>
                          <a:latin typeface="Century Gothic" panose="020B0502020202020204" pitchFamily="34" charset="0"/>
                        </a:rPr>
                        <a:t>tu</a:t>
                      </a:r>
                      <a:r>
                        <a:rPr lang="en-GB" sz="1200" b="1" dirty="0">
                          <a:solidFill>
                            <a:schemeClr val="bg1"/>
                          </a:solidFill>
                          <a:latin typeface="Century Gothic" panose="020B0502020202020204" pitchFamily="34" charset="0"/>
                        </a:rPr>
                        <a:t> </a:t>
                      </a:r>
                      <a:r>
                        <a:rPr lang="en-GB" sz="1200" b="1" dirty="0" err="1">
                          <a:solidFill>
                            <a:schemeClr val="bg1"/>
                          </a:solidFill>
                          <a:latin typeface="Century Gothic" panose="020B0502020202020204" pitchFamily="34" charset="0"/>
                        </a:rPr>
                        <a:t>familia</a:t>
                      </a:r>
                      <a:r>
                        <a:rPr lang="en-GB" sz="1200" b="1" dirty="0">
                          <a:solidFill>
                            <a:schemeClr val="bg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66"/>
                    </a:solidFill>
                  </a:tcPr>
                </a:tc>
                <a:tc hMerge="1">
                  <a:txBody>
                    <a:bodyPr/>
                    <a:lstStyle/>
                    <a:p>
                      <a:endParaRPr lang="en-GB" dirty="0"/>
                    </a:p>
                  </a:txBody>
                  <a:tcPr/>
                </a:tc>
                <a:tc hMerge="1">
                  <a:txBody>
                    <a:bodyPr/>
                    <a:lstStyle/>
                    <a:p>
                      <a:endParaRPr lang="en-GB" dirty="0"/>
                    </a:p>
                  </a:txBody>
                  <a:tcPr/>
                </a:tc>
                <a:tc gridSpan="3">
                  <a:txBody>
                    <a:bodyPr/>
                    <a:lstStyle/>
                    <a:p>
                      <a:pPr algn="ctr"/>
                      <a:r>
                        <a:rPr lang="en-GB" sz="1200" b="1" dirty="0">
                          <a:solidFill>
                            <a:schemeClr val="bg1"/>
                          </a:solidFill>
                          <a:latin typeface="Century Gothic" panose="020B0502020202020204" pitchFamily="34" charset="0"/>
                        </a:rPr>
                        <a:t>¿</a:t>
                      </a:r>
                      <a:r>
                        <a:rPr lang="en-GB" sz="1200" b="1" dirty="0" err="1">
                          <a:solidFill>
                            <a:schemeClr val="bg1"/>
                          </a:solidFill>
                          <a:latin typeface="Century Gothic" panose="020B0502020202020204" pitchFamily="34" charset="0"/>
                        </a:rPr>
                        <a:t>Te</a:t>
                      </a:r>
                      <a:r>
                        <a:rPr lang="en-GB" sz="1200" b="1" dirty="0">
                          <a:solidFill>
                            <a:schemeClr val="bg1"/>
                          </a:solidFill>
                          <a:latin typeface="Century Gothic" panose="020B0502020202020204" pitchFamily="34" charset="0"/>
                        </a:rPr>
                        <a:t> </a:t>
                      </a:r>
                      <a:r>
                        <a:rPr lang="en-GB" sz="1200" b="1" dirty="0" err="1">
                          <a:solidFill>
                            <a:schemeClr val="bg1"/>
                          </a:solidFill>
                          <a:latin typeface="Century Gothic" panose="020B0502020202020204" pitchFamily="34" charset="0"/>
                        </a:rPr>
                        <a:t>llevas</a:t>
                      </a:r>
                      <a:r>
                        <a:rPr lang="en-GB" sz="1200" b="1" dirty="0">
                          <a:solidFill>
                            <a:schemeClr val="bg1"/>
                          </a:solidFill>
                          <a:latin typeface="Century Gothic" panose="020B0502020202020204" pitchFamily="34" charset="0"/>
                        </a:rPr>
                        <a:t> bien con </a:t>
                      </a:r>
                      <a:r>
                        <a:rPr lang="en-GB" sz="1200" b="1" dirty="0" err="1">
                          <a:solidFill>
                            <a:schemeClr val="bg1"/>
                          </a:solidFill>
                          <a:latin typeface="Century Gothic" panose="020B0502020202020204" pitchFamily="34" charset="0"/>
                        </a:rPr>
                        <a:t>tu</a:t>
                      </a:r>
                      <a:r>
                        <a:rPr lang="en-GB" sz="1200" b="1" dirty="0">
                          <a:solidFill>
                            <a:schemeClr val="bg1"/>
                          </a:solidFill>
                          <a:latin typeface="Century Gothic" panose="020B0502020202020204" pitchFamily="34" charset="0"/>
                        </a:rPr>
                        <a:t> </a:t>
                      </a:r>
                      <a:r>
                        <a:rPr lang="en-GB" sz="1200" b="1" dirty="0" err="1">
                          <a:solidFill>
                            <a:schemeClr val="bg1"/>
                          </a:solidFill>
                          <a:latin typeface="Century Gothic" panose="020B0502020202020204" pitchFamily="34" charset="0"/>
                        </a:rPr>
                        <a:t>familia</a:t>
                      </a:r>
                      <a:r>
                        <a:rPr lang="en-GB" sz="1200" b="1" dirty="0">
                          <a:solidFill>
                            <a:schemeClr val="bg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66"/>
                    </a:solidFill>
                  </a:tcPr>
                </a:tc>
                <a:tc hMerge="1">
                  <a:txBody>
                    <a:bodyPr/>
                    <a:lstStyle/>
                    <a:p>
                      <a:endParaRPr lang="en-GB" dirty="0"/>
                    </a:p>
                  </a:txBody>
                  <a:tcPr/>
                </a:tc>
                <a:tc hMerge="1">
                  <a:txBody>
                    <a:bodyPr/>
                    <a:lstStyle/>
                    <a:p>
                      <a:endParaRPr lang="en-GB" dirty="0"/>
                    </a:p>
                  </a:txBody>
                  <a:tcPr/>
                </a:tc>
                <a:tc gridSpan="3">
                  <a:txBody>
                    <a:bodyPr/>
                    <a:lstStyle/>
                    <a:p>
                      <a:pPr algn="ctr"/>
                      <a:r>
                        <a:rPr lang="en-GB" sz="1200" b="1" dirty="0">
                          <a:solidFill>
                            <a:schemeClr val="bg1"/>
                          </a:solidFill>
                          <a:latin typeface="Century Gothic" panose="020B0502020202020204" pitchFamily="34" charset="0"/>
                        </a:rPr>
                        <a:t>¿</a:t>
                      </a:r>
                      <a:r>
                        <a:rPr lang="en-GB" sz="1200" b="1" dirty="0" err="1">
                          <a:solidFill>
                            <a:schemeClr val="bg1"/>
                          </a:solidFill>
                          <a:latin typeface="Century Gothic" panose="020B0502020202020204" pitchFamily="34" charset="0"/>
                        </a:rPr>
                        <a:t>Qué</a:t>
                      </a:r>
                      <a:r>
                        <a:rPr lang="en-GB" sz="1200" b="1" dirty="0">
                          <a:solidFill>
                            <a:schemeClr val="bg1"/>
                          </a:solidFill>
                          <a:latin typeface="Century Gothic" panose="020B0502020202020204" pitchFamily="34" charset="0"/>
                        </a:rPr>
                        <a:t> planes </a:t>
                      </a:r>
                      <a:r>
                        <a:rPr lang="en-GB" sz="1200" b="1" dirty="0" err="1">
                          <a:solidFill>
                            <a:schemeClr val="bg1"/>
                          </a:solidFill>
                          <a:latin typeface="Century Gothic" panose="020B0502020202020204" pitchFamily="34" charset="0"/>
                        </a:rPr>
                        <a:t>tienes</a:t>
                      </a:r>
                      <a:r>
                        <a:rPr lang="en-GB" sz="1200" b="1" dirty="0">
                          <a:solidFill>
                            <a:schemeClr val="bg1"/>
                          </a:solidFill>
                          <a:latin typeface="Century Gothic" panose="020B0502020202020204" pitchFamily="34" charset="0"/>
                        </a:rPr>
                        <a:t> con </a:t>
                      </a:r>
                      <a:r>
                        <a:rPr lang="en-GB" sz="1200" b="1" dirty="0" err="1">
                          <a:solidFill>
                            <a:schemeClr val="bg1"/>
                          </a:solidFill>
                          <a:latin typeface="Century Gothic" panose="020B0502020202020204" pitchFamily="34" charset="0"/>
                        </a:rPr>
                        <a:t>tu</a:t>
                      </a:r>
                      <a:r>
                        <a:rPr lang="en-GB" sz="1200" b="1" dirty="0">
                          <a:solidFill>
                            <a:schemeClr val="bg1"/>
                          </a:solidFill>
                          <a:latin typeface="Century Gothic" panose="020B0502020202020204" pitchFamily="34" charset="0"/>
                        </a:rPr>
                        <a:t> </a:t>
                      </a:r>
                      <a:r>
                        <a:rPr lang="en-GB" sz="1200" b="1" dirty="0" err="1">
                          <a:solidFill>
                            <a:schemeClr val="bg1"/>
                          </a:solidFill>
                          <a:latin typeface="Century Gothic" panose="020B0502020202020204" pitchFamily="34" charset="0"/>
                        </a:rPr>
                        <a:t>familia</a:t>
                      </a:r>
                      <a:r>
                        <a:rPr lang="en-GB" sz="1200" b="1" dirty="0">
                          <a:solidFill>
                            <a:schemeClr val="bg1"/>
                          </a:solidFill>
                          <a:latin typeface="Century Gothic" panose="020B0502020202020204" pitchFamily="34" charset="0"/>
                        </a:rPr>
                        <a:t> </a:t>
                      </a:r>
                      <a:r>
                        <a:rPr lang="en-GB" sz="1200" b="1" dirty="0" err="1">
                          <a:solidFill>
                            <a:schemeClr val="bg1"/>
                          </a:solidFill>
                          <a:latin typeface="Century Gothic" panose="020B0502020202020204" pitchFamily="34" charset="0"/>
                        </a:rPr>
                        <a:t>este</a:t>
                      </a:r>
                      <a:r>
                        <a:rPr lang="en-GB" sz="1200" b="1" dirty="0">
                          <a:solidFill>
                            <a:schemeClr val="bg1"/>
                          </a:solidFill>
                          <a:latin typeface="Century Gothic" panose="020B0502020202020204" pitchFamily="34" charset="0"/>
                        </a:rPr>
                        <a:t> fin de </a:t>
                      </a:r>
                      <a:r>
                        <a:rPr lang="en-GB" sz="1200" b="1" dirty="0" err="1">
                          <a:solidFill>
                            <a:schemeClr val="bg1"/>
                          </a:solidFill>
                          <a:latin typeface="Century Gothic" panose="020B0502020202020204" pitchFamily="34" charset="0"/>
                        </a:rPr>
                        <a:t>semana</a:t>
                      </a:r>
                      <a:r>
                        <a:rPr lang="en-GB" sz="1200" b="1" dirty="0">
                          <a:solidFill>
                            <a:schemeClr val="bg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66"/>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850421466"/>
                  </a:ext>
                </a:extLst>
              </a:tr>
              <a:tr h="1015373">
                <a:tc>
                  <a:txBody>
                    <a:bodyPr/>
                    <a:lstStyle/>
                    <a:p>
                      <a:pPr algn="ctr"/>
                      <a:r>
                        <a:rPr lang="es-ES" sz="1200" noProof="0">
                          <a:latin typeface="Century Gothic" panose="020B0502020202020204" pitchFamily="34" charset="0"/>
                        </a:rPr>
                        <a:t>Puede ser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a:latin typeface="Century Gothic" panose="020B0502020202020204" pitchFamily="34" charset="0"/>
                        </a:rPr>
                        <a:t>En general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a:latin typeface="Century Gothic" panose="020B0502020202020204" pitchFamily="34" charset="0"/>
                        </a:rPr>
                        <a:t>Ni…ni</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Me llevo bien …</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Me peleo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A veces …</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Si hace sol</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Tengo ganas de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Quiero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840046"/>
                  </a:ext>
                </a:extLst>
              </a:tr>
              <a:tr h="1015373">
                <a:tc>
                  <a:txBody>
                    <a:bodyPr/>
                    <a:lstStyle/>
                    <a:p>
                      <a:pPr algn="ctr"/>
                      <a:r>
                        <a:rPr lang="es-ES" sz="1200" noProof="0">
                          <a:latin typeface="Century Gothic" panose="020B0502020202020204" pitchFamily="34" charset="0"/>
                        </a:rPr>
                        <a:t>Me parezco a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a:latin typeface="Century Gothic" panose="020B0502020202020204" pitchFamily="34" charset="0"/>
                        </a:rPr>
                        <a:t>Como persona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Somos …</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Aunque …</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Puede ser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Me escucha </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Ir …</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Para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Será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7504524"/>
                  </a:ext>
                </a:extLst>
              </a:tr>
              <a:tr h="1015373">
                <a:tc>
                  <a:txBody>
                    <a:bodyPr/>
                    <a:lstStyle/>
                    <a:p>
                      <a:pPr algn="ctr"/>
                      <a:r>
                        <a:rPr lang="es-ES" sz="1200" noProof="0" dirty="0">
                          <a:latin typeface="Century Gothic" panose="020B0502020202020204" pitchFamily="34" charset="0"/>
                        </a:rPr>
                        <a:t>Tiene el pelo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Tiene los ojos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Tenemos mucho en común</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Me apoya</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Me critica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Me juzga</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Después …</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Visitar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noProof="0" dirty="0">
                          <a:latin typeface="Century Gothic" panose="020B0502020202020204" pitchFamily="34" charset="0"/>
                        </a:rPr>
                        <a:t>Celebrar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1391383"/>
                  </a:ext>
                </a:extLst>
              </a:tr>
            </a:tbl>
          </a:graphicData>
        </a:graphic>
      </p:graphicFrame>
      <p:pic>
        <p:nvPicPr>
          <p:cNvPr id="5" name="Picture 2" descr="whistling with coffee">
            <a:extLst>
              <a:ext uri="{FF2B5EF4-FFF2-40B4-BE49-F238E27FC236}">
                <a16:creationId xmlns:a16="http://schemas.microsoft.com/office/drawing/2014/main" id="{7DD43A6C-EC40-4311-9D5A-E5F84FE9B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80814" y="4161645"/>
            <a:ext cx="2580876" cy="25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84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1739</Words>
  <Application>Microsoft Office PowerPoint</Application>
  <PresentationFormat>Widescreen</PresentationFormat>
  <Paragraphs>310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Broadway</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Peacock</dc:creator>
  <cp:lastModifiedBy>Kirsty Peacock</cp:lastModifiedBy>
  <cp:revision>114</cp:revision>
  <dcterms:created xsi:type="dcterms:W3CDTF">2020-07-23T10:29:08Z</dcterms:created>
  <dcterms:modified xsi:type="dcterms:W3CDTF">2020-08-26T13:55:17Z</dcterms:modified>
</cp:coreProperties>
</file>