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y Peacock" initials="KP" lastIdx="1" clrIdx="0">
    <p:extLst>
      <p:ext uri="{19B8F6BF-5375-455C-9EA6-DF929625EA0E}">
        <p15:presenceInfo xmlns:p15="http://schemas.microsoft.com/office/powerpoint/2012/main" userId="9dea5a7d5cb9f90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A4F"/>
    <a:srgbClr val="FF0066"/>
    <a:srgbClr val="F6510A"/>
    <a:srgbClr val="435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8DE1E-2662-40CE-B851-8D097A4F657A}" v="706" dt="2023-08-21T16:02:41.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autoAdjust="0"/>
    <p:restoredTop sz="94660"/>
  </p:normalViewPr>
  <p:slideViewPr>
    <p:cSldViewPr snapToGrid="0">
      <p:cViewPr varScale="1">
        <p:scale>
          <a:sx n="40" d="100"/>
          <a:sy n="40" d="100"/>
        </p:scale>
        <p:origin x="60" y="16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y Peacock" userId="f577cfc6511ba8ec" providerId="LiveId" clId="{4A48DE1E-2662-40CE-B851-8D097A4F657A}"/>
    <pc:docChg chg="modSld">
      <pc:chgData name="Kirsty Peacock" userId="f577cfc6511ba8ec" providerId="LiveId" clId="{4A48DE1E-2662-40CE-B851-8D097A4F657A}" dt="2023-08-21T16:03:17.528" v="729" actId="1076"/>
      <pc:docMkLst>
        <pc:docMk/>
      </pc:docMkLst>
      <pc:sldChg chg="modSp">
        <pc:chgData name="Kirsty Peacock" userId="f577cfc6511ba8ec" providerId="LiveId" clId="{4A48DE1E-2662-40CE-B851-8D097A4F657A}" dt="2023-08-21T15:47:40.609" v="114" actId="20577"/>
        <pc:sldMkLst>
          <pc:docMk/>
          <pc:sldMk cId="3602959014" sldId="256"/>
        </pc:sldMkLst>
        <pc:spChg chg="mod">
          <ac:chgData name="Kirsty Peacock" userId="f577cfc6511ba8ec" providerId="LiveId" clId="{4A48DE1E-2662-40CE-B851-8D097A4F657A}" dt="2023-08-21T15:46:50.938" v="77" actId="20577"/>
          <ac:spMkLst>
            <pc:docMk/>
            <pc:sldMk cId="3602959014" sldId="256"/>
            <ac:spMk id="10" creationId="{82EE38FB-312D-446D-A77F-C593DDE67A48}"/>
          </ac:spMkLst>
        </pc:spChg>
        <pc:spChg chg="mod">
          <ac:chgData name="Kirsty Peacock" userId="f577cfc6511ba8ec" providerId="LiveId" clId="{4A48DE1E-2662-40CE-B851-8D097A4F657A}" dt="2023-08-21T15:47:05.265" v="81" actId="20577"/>
          <ac:spMkLst>
            <pc:docMk/>
            <pc:sldMk cId="3602959014" sldId="256"/>
            <ac:spMk id="11" creationId="{9C397ADA-04DD-46D8-A8E9-515F842EDA84}"/>
          </ac:spMkLst>
        </pc:spChg>
        <pc:spChg chg="mod">
          <ac:chgData name="Kirsty Peacock" userId="f577cfc6511ba8ec" providerId="LiveId" clId="{4A48DE1E-2662-40CE-B851-8D097A4F657A}" dt="2023-08-21T15:47:40.609" v="114" actId="20577"/>
          <ac:spMkLst>
            <pc:docMk/>
            <pc:sldMk cId="3602959014" sldId="256"/>
            <ac:spMk id="15" creationId="{C0796489-8D1D-41D8-BEEE-1815D773EEA2}"/>
          </ac:spMkLst>
        </pc:spChg>
      </pc:sldChg>
      <pc:sldChg chg="modSp mod">
        <pc:chgData name="Kirsty Peacock" userId="f577cfc6511ba8ec" providerId="LiveId" clId="{4A48DE1E-2662-40CE-B851-8D097A4F657A}" dt="2023-08-21T15:56:22.644" v="345" actId="1076"/>
        <pc:sldMkLst>
          <pc:docMk/>
          <pc:sldMk cId="627158146" sldId="257"/>
        </pc:sldMkLst>
        <pc:spChg chg="mod">
          <ac:chgData name="Kirsty Peacock" userId="f577cfc6511ba8ec" providerId="LiveId" clId="{4A48DE1E-2662-40CE-B851-8D097A4F657A}" dt="2023-08-21T15:56:19.712" v="344" actId="20577"/>
          <ac:spMkLst>
            <pc:docMk/>
            <pc:sldMk cId="627158146" sldId="257"/>
            <ac:spMk id="2" creationId="{AD2B1FF2-F1EF-4F41-B336-23FE36F98D5C}"/>
          </ac:spMkLst>
        </pc:spChg>
        <pc:spChg chg="mod">
          <ac:chgData name="Kirsty Peacock" userId="f577cfc6511ba8ec" providerId="LiveId" clId="{4A48DE1E-2662-40CE-B851-8D097A4F657A}" dt="2023-08-21T15:56:22.644" v="345" actId="1076"/>
          <ac:spMkLst>
            <pc:docMk/>
            <pc:sldMk cId="627158146" sldId="257"/>
            <ac:spMk id="8" creationId="{F4548C24-FDC4-4C77-ABFD-26DF633FF810}"/>
          </ac:spMkLst>
        </pc:spChg>
      </pc:sldChg>
      <pc:sldChg chg="modSp mod modAnim">
        <pc:chgData name="Kirsty Peacock" userId="f577cfc6511ba8ec" providerId="LiveId" clId="{4A48DE1E-2662-40CE-B851-8D097A4F657A}" dt="2023-08-21T16:00:51.969" v="448" actId="20577"/>
        <pc:sldMkLst>
          <pc:docMk/>
          <pc:sldMk cId="4144957063" sldId="258"/>
        </pc:sldMkLst>
        <pc:spChg chg="mod">
          <ac:chgData name="Kirsty Peacock" userId="f577cfc6511ba8ec" providerId="LiveId" clId="{4A48DE1E-2662-40CE-B851-8D097A4F657A}" dt="2023-08-21T15:58:58.266" v="420" actId="1076"/>
          <ac:spMkLst>
            <pc:docMk/>
            <pc:sldMk cId="4144957063" sldId="258"/>
            <ac:spMk id="2" creationId="{AD2B1FF2-F1EF-4F41-B336-23FE36F98D5C}"/>
          </ac:spMkLst>
        </pc:spChg>
        <pc:spChg chg="mod">
          <ac:chgData name="Kirsty Peacock" userId="f577cfc6511ba8ec" providerId="LiveId" clId="{4A48DE1E-2662-40CE-B851-8D097A4F657A}" dt="2023-08-21T16:00:51.969" v="448" actId="20577"/>
          <ac:spMkLst>
            <pc:docMk/>
            <pc:sldMk cId="4144957063" sldId="258"/>
            <ac:spMk id="6" creationId="{FA9C2BD6-6764-4F56-B0B5-3E4030877087}"/>
          </ac:spMkLst>
        </pc:spChg>
      </pc:sldChg>
      <pc:sldChg chg="modSp mod">
        <pc:chgData name="Kirsty Peacock" userId="f577cfc6511ba8ec" providerId="LiveId" clId="{4A48DE1E-2662-40CE-B851-8D097A4F657A}" dt="2023-08-21T16:03:17.528" v="729" actId="1076"/>
        <pc:sldMkLst>
          <pc:docMk/>
          <pc:sldMk cId="1438090557" sldId="259"/>
        </pc:sldMkLst>
        <pc:spChg chg="mod">
          <ac:chgData name="Kirsty Peacock" userId="f577cfc6511ba8ec" providerId="LiveId" clId="{4A48DE1E-2662-40CE-B851-8D097A4F657A}" dt="2023-08-21T16:03:04.349" v="724" actId="14100"/>
          <ac:spMkLst>
            <pc:docMk/>
            <pc:sldMk cId="1438090557" sldId="259"/>
            <ac:spMk id="2" creationId="{AD2B1FF2-F1EF-4F41-B336-23FE36F98D5C}"/>
          </ac:spMkLst>
        </pc:spChg>
        <pc:spChg chg="mod">
          <ac:chgData name="Kirsty Peacock" userId="f577cfc6511ba8ec" providerId="LiveId" clId="{4A48DE1E-2662-40CE-B851-8D097A4F657A}" dt="2023-08-21T16:03:17.528" v="729" actId="1076"/>
          <ac:spMkLst>
            <pc:docMk/>
            <pc:sldMk cId="1438090557" sldId="259"/>
            <ac:spMk id="10" creationId="{82EE38FB-312D-446D-A77F-C593DDE67A48}"/>
          </ac:spMkLst>
        </pc:spChg>
        <pc:spChg chg="mod">
          <ac:chgData name="Kirsty Peacock" userId="f577cfc6511ba8ec" providerId="LiveId" clId="{4A48DE1E-2662-40CE-B851-8D097A4F657A}" dt="2023-08-21T16:03:14.167" v="728" actId="1076"/>
          <ac:spMkLst>
            <pc:docMk/>
            <pc:sldMk cId="1438090557" sldId="259"/>
            <ac:spMk id="11" creationId="{9C397ADA-04DD-46D8-A8E9-515F842EDA8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AAD8-77EF-4B90-B5E2-052E8E4930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F35B5D-900B-40B2-896E-6A8DED39A7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07B2C7-D3D5-4212-9FCB-2CC572FE62D1}"/>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5" name="Footer Placeholder 4">
            <a:extLst>
              <a:ext uri="{FF2B5EF4-FFF2-40B4-BE49-F238E27FC236}">
                <a16:creationId xmlns:a16="http://schemas.microsoft.com/office/drawing/2014/main" id="{2D4F679B-7C25-45DF-9FB3-34446E7BDF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16FC8D-98BE-4491-A123-EFFD56CC86FE}"/>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196007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7A7D-D62F-4D73-A346-631D2DDBA7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DC4DE2-A787-41D7-A613-82FD01222FA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D9FC5-A93A-4530-9890-3B4F498CDC87}"/>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5" name="Footer Placeholder 4">
            <a:extLst>
              <a:ext uri="{FF2B5EF4-FFF2-40B4-BE49-F238E27FC236}">
                <a16:creationId xmlns:a16="http://schemas.microsoft.com/office/drawing/2014/main" id="{DCBC846D-273A-4B30-83B6-18D920AD3C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491563-7E0F-4844-B855-42CDEC18958B}"/>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288879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546385-81FF-4B7F-A9E1-6F83D131C5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010B9C-EC97-4837-8C70-31F5C5D4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80906-F7D5-4812-8F34-612AC2F26D7E}"/>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5" name="Footer Placeholder 4">
            <a:extLst>
              <a:ext uri="{FF2B5EF4-FFF2-40B4-BE49-F238E27FC236}">
                <a16:creationId xmlns:a16="http://schemas.microsoft.com/office/drawing/2014/main" id="{AB715C07-66A6-4D4F-84A8-5BC26AC2D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E3DD2B-D11F-4088-B8BD-595940D3C04F}"/>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346997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D91C6-6E4F-4B4C-9D0F-F1AD44DE70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B85757-3F44-4DD3-9276-1FE217DA4F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F4E488-2680-4D7E-8401-8A3BCE2717AB}"/>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5" name="Footer Placeholder 4">
            <a:extLst>
              <a:ext uri="{FF2B5EF4-FFF2-40B4-BE49-F238E27FC236}">
                <a16:creationId xmlns:a16="http://schemas.microsoft.com/office/drawing/2014/main" id="{F0D219B3-B646-4D5E-8269-D791C4609B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7AB68B-117B-4D7C-AE63-C7839E5DF633}"/>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52299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713C-845C-4527-9FD9-713A3B4874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860E85-9B5A-425D-8536-1F7110104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04AD59-2F41-4ABD-AE80-C374597F0B89}"/>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5" name="Footer Placeholder 4">
            <a:extLst>
              <a:ext uri="{FF2B5EF4-FFF2-40B4-BE49-F238E27FC236}">
                <a16:creationId xmlns:a16="http://schemas.microsoft.com/office/drawing/2014/main" id="{A0DB4F03-5D77-4017-9942-AEA74EF65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EADBAC-F0E7-4030-9A69-6492E049F8C2}"/>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155076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1115-E5FC-4F8A-989B-C678A09675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C2A4CE-A7D1-4464-A96A-B54AFC5029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929EC9-828C-4674-927F-0F70810147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616790-F00B-4237-9073-57BAA99DD218}"/>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6" name="Footer Placeholder 5">
            <a:extLst>
              <a:ext uri="{FF2B5EF4-FFF2-40B4-BE49-F238E27FC236}">
                <a16:creationId xmlns:a16="http://schemas.microsoft.com/office/drawing/2014/main" id="{57824A5E-3D45-4276-A90F-C42E81FC6F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B311E0-86F6-43E0-A068-57C4C67BBD4B}"/>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97321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52A7-6070-443B-84AF-0BAF86F0616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3C1B80-828E-4619-8E04-9343EB985F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ECD79C-DD16-4672-8136-ABA3B37802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AE2710-6BEB-470F-8EEE-8CEB8EC82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D28FA1-8052-4B7D-9991-7EA1AC10B8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9C72E2-6AF6-47B1-BA3A-3199AF3489BD}"/>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8" name="Footer Placeholder 7">
            <a:extLst>
              <a:ext uri="{FF2B5EF4-FFF2-40B4-BE49-F238E27FC236}">
                <a16:creationId xmlns:a16="http://schemas.microsoft.com/office/drawing/2014/main" id="{80306A26-B92F-4651-85B7-FB08F0373D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0F838A-44BC-40FD-8871-33924A11BE3F}"/>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137264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27251-B84B-4757-B117-0DF2B05E54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56C2B9D-A880-454B-9BA7-AD6261D78AB8}"/>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4" name="Footer Placeholder 3">
            <a:extLst>
              <a:ext uri="{FF2B5EF4-FFF2-40B4-BE49-F238E27FC236}">
                <a16:creationId xmlns:a16="http://schemas.microsoft.com/office/drawing/2014/main" id="{71327058-B96C-4439-B453-2CD51B78C4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6E0105-B517-4870-8F52-54E0F53ADDC5}"/>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40655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32994D-04C9-44C3-AF72-9955FB4A0D42}"/>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3" name="Footer Placeholder 2">
            <a:extLst>
              <a:ext uri="{FF2B5EF4-FFF2-40B4-BE49-F238E27FC236}">
                <a16:creationId xmlns:a16="http://schemas.microsoft.com/office/drawing/2014/main" id="{C898AD14-59BA-4B33-9529-77DD831CCA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643C7E-47D5-4D4D-A8D4-EE1CABE6A95C}"/>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414501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93306-D7A2-4876-80B3-426349BF9B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7760A2-110E-4846-BE63-A1802CD045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4B536E-33FE-474D-9210-551441F4E8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DD8BEA-FF1D-4767-A500-338BCF431E4B}"/>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6" name="Footer Placeholder 5">
            <a:extLst>
              <a:ext uri="{FF2B5EF4-FFF2-40B4-BE49-F238E27FC236}">
                <a16:creationId xmlns:a16="http://schemas.microsoft.com/office/drawing/2014/main" id="{EFA10142-71F6-4ABF-BECF-B234E6B614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8E55B7-8839-4CE9-86D3-C3BB175032F1}"/>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94544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0469A-DE1A-4D1B-BBC8-D78CC8CCD7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CEA81C-58BF-44DB-8204-41FF9EEF50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A0EA47-DA00-4A12-A726-732C597325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5123D2-D715-4F0A-B7AD-2A37E9EB5976}"/>
              </a:ext>
            </a:extLst>
          </p:cNvPr>
          <p:cNvSpPr>
            <a:spLocks noGrp="1"/>
          </p:cNvSpPr>
          <p:nvPr>
            <p:ph type="dt" sz="half" idx="10"/>
          </p:nvPr>
        </p:nvSpPr>
        <p:spPr/>
        <p:txBody>
          <a:bodyPr/>
          <a:lstStyle/>
          <a:p>
            <a:fld id="{5C14E462-5F09-41FB-A416-DBC477B65A9D}" type="datetimeFigureOut">
              <a:rPr lang="en-GB" smtClean="0"/>
              <a:t>21/08/2023</a:t>
            </a:fld>
            <a:endParaRPr lang="en-GB"/>
          </a:p>
        </p:txBody>
      </p:sp>
      <p:sp>
        <p:nvSpPr>
          <p:cNvPr id="6" name="Footer Placeholder 5">
            <a:extLst>
              <a:ext uri="{FF2B5EF4-FFF2-40B4-BE49-F238E27FC236}">
                <a16:creationId xmlns:a16="http://schemas.microsoft.com/office/drawing/2014/main" id="{F3ACE453-C5A2-48A0-AE36-AD4625801E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7DECA1-052B-485D-BB23-213B7E56A221}"/>
              </a:ext>
            </a:extLst>
          </p:cNvPr>
          <p:cNvSpPr>
            <a:spLocks noGrp="1"/>
          </p:cNvSpPr>
          <p:nvPr>
            <p:ph type="sldNum" sz="quarter" idx="12"/>
          </p:nvPr>
        </p:nvSpPr>
        <p:spPr/>
        <p:txBody>
          <a:bodyPr/>
          <a:lstStyle/>
          <a:p>
            <a:fld id="{46E06D1B-875F-4B73-9C02-DFFC4B69A34C}" type="slidenum">
              <a:rPr lang="en-GB" smtClean="0"/>
              <a:t>‹#›</a:t>
            </a:fld>
            <a:endParaRPr lang="en-GB"/>
          </a:p>
        </p:txBody>
      </p:sp>
    </p:spTree>
    <p:extLst>
      <p:ext uri="{BB962C8B-B14F-4D97-AF65-F5344CB8AC3E}">
        <p14:creationId xmlns:p14="http://schemas.microsoft.com/office/powerpoint/2010/main" val="96088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AD96D7-1B9F-4401-BDDF-2A7D440E67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735FF3-2FFE-43ED-8BAD-8EEFBE81FD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29F08F-229E-4C76-B68C-C79EDF0F75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4E462-5F09-41FB-A416-DBC477B65A9D}" type="datetimeFigureOut">
              <a:rPr lang="en-GB" smtClean="0"/>
              <a:t>21/08/2023</a:t>
            </a:fld>
            <a:endParaRPr lang="en-GB"/>
          </a:p>
        </p:txBody>
      </p:sp>
      <p:sp>
        <p:nvSpPr>
          <p:cNvPr id="5" name="Footer Placeholder 4">
            <a:extLst>
              <a:ext uri="{FF2B5EF4-FFF2-40B4-BE49-F238E27FC236}">
                <a16:creationId xmlns:a16="http://schemas.microsoft.com/office/drawing/2014/main" id="{8E163B6F-5427-4D39-8E60-19062C3602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440847-9358-4829-95D9-1A426FEDCE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06D1B-875F-4B73-9C02-DFFC4B69A34C}" type="slidenum">
              <a:rPr lang="en-GB" smtClean="0"/>
              <a:t>‹#›</a:t>
            </a:fld>
            <a:endParaRPr lang="en-GB"/>
          </a:p>
        </p:txBody>
      </p:sp>
    </p:spTree>
    <p:extLst>
      <p:ext uri="{BB962C8B-B14F-4D97-AF65-F5344CB8AC3E}">
        <p14:creationId xmlns:p14="http://schemas.microsoft.com/office/powerpoint/2010/main" val="2328182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67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C39D148-AA2D-4587-FF34-6875C995E190}"/>
              </a:ext>
            </a:extLst>
          </p:cNvPr>
          <p:cNvSpPr/>
          <p:nvPr/>
        </p:nvSpPr>
        <p:spPr>
          <a:xfrm>
            <a:off x="414337" y="346209"/>
            <a:ext cx="11363325" cy="6161849"/>
          </a:xfrm>
          <a:prstGeom prst="rect">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83935436-B3B2-4D07-8E05-43E58BBBD4C9}"/>
              </a:ext>
            </a:extLst>
          </p:cNvPr>
          <p:cNvSpPr/>
          <p:nvPr/>
        </p:nvSpPr>
        <p:spPr>
          <a:xfrm>
            <a:off x="1891830" y="599258"/>
            <a:ext cx="8408338" cy="46166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010A4F"/>
                </a:solidFill>
                <a:latin typeface="Broadway" panose="04040905080B02020502" pitchFamily="82" charset="0"/>
              </a:rPr>
              <a:t>Overview of the AQA GCSE Exams</a:t>
            </a:r>
          </a:p>
        </p:txBody>
      </p:sp>
      <p:sp>
        <p:nvSpPr>
          <p:cNvPr id="2" name="TextBox 1">
            <a:extLst>
              <a:ext uri="{FF2B5EF4-FFF2-40B4-BE49-F238E27FC236}">
                <a16:creationId xmlns:a16="http://schemas.microsoft.com/office/drawing/2014/main" id="{AD2B1FF2-F1EF-4F41-B336-23FE36F98D5C}"/>
              </a:ext>
            </a:extLst>
          </p:cNvPr>
          <p:cNvSpPr txBox="1"/>
          <p:nvPr/>
        </p:nvSpPr>
        <p:spPr>
          <a:xfrm>
            <a:off x="680484" y="1775637"/>
            <a:ext cx="4316818" cy="1940957"/>
          </a:xfrm>
          <a:prstGeom prst="roundRect">
            <a:avLst/>
          </a:prstGeom>
          <a:noFill/>
          <a:ln w="28575">
            <a:solidFill>
              <a:srgbClr val="010A4F"/>
            </a:solidFill>
          </a:ln>
        </p:spPr>
        <p:txBody>
          <a:bodyPr wrap="square" rtlCol="0">
            <a:spAutoFit/>
          </a:bodyPr>
          <a:lstStyle/>
          <a:p>
            <a:pPr algn="ctr"/>
            <a:r>
              <a:rPr lang="en-GB" b="1" dirty="0">
                <a:solidFill>
                  <a:srgbClr val="010A4F"/>
                </a:solidFill>
                <a:latin typeface="Century Gothic" panose="020B0502020202020204" pitchFamily="34" charset="0"/>
              </a:rPr>
              <a:t>Paper 1: Listening</a:t>
            </a:r>
          </a:p>
          <a:p>
            <a:endParaRPr lang="en-GB" dirty="0">
              <a:solidFill>
                <a:srgbClr val="010A4F"/>
              </a:solidFill>
              <a:latin typeface="Century Gothic" panose="020B0502020202020204" pitchFamily="34" charset="0"/>
            </a:endParaRPr>
          </a:p>
          <a:p>
            <a:r>
              <a:rPr lang="en-GB" dirty="0">
                <a:solidFill>
                  <a:srgbClr val="010A4F"/>
                </a:solidFill>
                <a:latin typeface="Century Gothic" panose="020B0502020202020204" pitchFamily="34" charset="0"/>
              </a:rPr>
              <a:t>Foundation – 35 minutes / 40 marks</a:t>
            </a:r>
          </a:p>
          <a:p>
            <a:r>
              <a:rPr lang="en-GB" dirty="0">
                <a:solidFill>
                  <a:srgbClr val="010A4F"/>
                </a:solidFill>
                <a:latin typeface="Century Gothic" panose="020B0502020202020204" pitchFamily="34" charset="0"/>
              </a:rPr>
              <a:t>Higher – 45 minutes / 50 marks</a:t>
            </a:r>
          </a:p>
          <a:p>
            <a:endParaRPr lang="en-GB"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25% GCSE</a:t>
            </a:r>
          </a:p>
        </p:txBody>
      </p:sp>
      <p:sp>
        <p:nvSpPr>
          <p:cNvPr id="10" name="TextBox 9">
            <a:extLst>
              <a:ext uri="{FF2B5EF4-FFF2-40B4-BE49-F238E27FC236}">
                <a16:creationId xmlns:a16="http://schemas.microsoft.com/office/drawing/2014/main" id="{82EE38FB-312D-446D-A77F-C593DDE67A48}"/>
              </a:ext>
            </a:extLst>
          </p:cNvPr>
          <p:cNvSpPr txBox="1"/>
          <p:nvPr/>
        </p:nvSpPr>
        <p:spPr>
          <a:xfrm>
            <a:off x="680484" y="4203404"/>
            <a:ext cx="4316818" cy="1940957"/>
          </a:xfrm>
          <a:prstGeom prst="roundRect">
            <a:avLst/>
          </a:prstGeom>
          <a:noFill/>
          <a:ln w="28575">
            <a:solidFill>
              <a:srgbClr val="010A4F"/>
            </a:solidFill>
          </a:ln>
        </p:spPr>
        <p:txBody>
          <a:bodyPr wrap="square" rtlCol="0">
            <a:spAutoFit/>
          </a:bodyPr>
          <a:lstStyle/>
          <a:p>
            <a:pPr algn="ctr"/>
            <a:r>
              <a:rPr lang="en-GB" b="1" dirty="0">
                <a:solidFill>
                  <a:srgbClr val="010A4F"/>
                </a:solidFill>
                <a:latin typeface="Century Gothic" panose="020B0502020202020204" pitchFamily="34" charset="0"/>
              </a:rPr>
              <a:t>Paper 2: Speaking</a:t>
            </a:r>
          </a:p>
          <a:p>
            <a:endParaRPr lang="en-GB" dirty="0">
              <a:solidFill>
                <a:srgbClr val="010A4F"/>
              </a:solidFill>
              <a:latin typeface="Century Gothic" panose="020B0502020202020204" pitchFamily="34" charset="0"/>
            </a:endParaRPr>
          </a:p>
          <a:p>
            <a:r>
              <a:rPr lang="en-GB" dirty="0">
                <a:solidFill>
                  <a:srgbClr val="010A4F"/>
                </a:solidFill>
                <a:latin typeface="Century Gothic" panose="020B0502020202020204" pitchFamily="34" charset="0"/>
              </a:rPr>
              <a:t>Foundation – 7 - 9 mins / 50 marks</a:t>
            </a:r>
          </a:p>
          <a:p>
            <a:r>
              <a:rPr lang="en-GB" dirty="0">
                <a:solidFill>
                  <a:srgbClr val="010A4F"/>
                </a:solidFill>
                <a:latin typeface="Century Gothic" panose="020B0502020202020204" pitchFamily="34" charset="0"/>
              </a:rPr>
              <a:t>Higher – 10 -12 mins / 50 marks</a:t>
            </a:r>
          </a:p>
          <a:p>
            <a:endParaRPr lang="en-GB"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25% GCSE</a:t>
            </a:r>
          </a:p>
        </p:txBody>
      </p:sp>
      <p:sp>
        <p:nvSpPr>
          <p:cNvPr id="11" name="TextBox 10">
            <a:extLst>
              <a:ext uri="{FF2B5EF4-FFF2-40B4-BE49-F238E27FC236}">
                <a16:creationId xmlns:a16="http://schemas.microsoft.com/office/drawing/2014/main" id="{9C397ADA-04DD-46D8-A8E9-515F842EDA84}"/>
              </a:ext>
            </a:extLst>
          </p:cNvPr>
          <p:cNvSpPr txBox="1"/>
          <p:nvPr/>
        </p:nvSpPr>
        <p:spPr>
          <a:xfrm>
            <a:off x="6712689" y="1775637"/>
            <a:ext cx="4316818" cy="1940957"/>
          </a:xfrm>
          <a:prstGeom prst="roundRect">
            <a:avLst/>
          </a:prstGeom>
          <a:noFill/>
          <a:ln w="28575">
            <a:solidFill>
              <a:srgbClr val="010A4F"/>
            </a:solidFill>
          </a:ln>
        </p:spPr>
        <p:txBody>
          <a:bodyPr wrap="square" rtlCol="0">
            <a:spAutoFit/>
          </a:bodyPr>
          <a:lstStyle/>
          <a:p>
            <a:pPr algn="ctr"/>
            <a:r>
              <a:rPr lang="en-GB" b="1" dirty="0">
                <a:solidFill>
                  <a:srgbClr val="010A4F"/>
                </a:solidFill>
                <a:latin typeface="Century Gothic" panose="020B0502020202020204" pitchFamily="34" charset="0"/>
              </a:rPr>
              <a:t>Paper 3: Reading</a:t>
            </a:r>
          </a:p>
          <a:p>
            <a:endParaRPr lang="en-GB" dirty="0">
              <a:solidFill>
                <a:srgbClr val="010A4F"/>
              </a:solidFill>
              <a:latin typeface="Century Gothic" panose="020B0502020202020204" pitchFamily="34" charset="0"/>
            </a:endParaRPr>
          </a:p>
          <a:p>
            <a:r>
              <a:rPr lang="en-GB" dirty="0">
                <a:solidFill>
                  <a:srgbClr val="010A4F"/>
                </a:solidFill>
                <a:latin typeface="Century Gothic" panose="020B0502020202020204" pitchFamily="34" charset="0"/>
              </a:rPr>
              <a:t>Foundation – 45 mins / 50 marks</a:t>
            </a:r>
          </a:p>
          <a:p>
            <a:r>
              <a:rPr lang="en-GB" dirty="0">
                <a:solidFill>
                  <a:srgbClr val="010A4F"/>
                </a:solidFill>
                <a:latin typeface="Century Gothic" panose="020B0502020202020204" pitchFamily="34" charset="0"/>
              </a:rPr>
              <a:t>Higher – 60 mins / 50 marks</a:t>
            </a:r>
          </a:p>
          <a:p>
            <a:endParaRPr lang="en-GB"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25% GCSE</a:t>
            </a:r>
          </a:p>
        </p:txBody>
      </p:sp>
      <p:sp>
        <p:nvSpPr>
          <p:cNvPr id="15" name="TextBox 14">
            <a:extLst>
              <a:ext uri="{FF2B5EF4-FFF2-40B4-BE49-F238E27FC236}">
                <a16:creationId xmlns:a16="http://schemas.microsoft.com/office/drawing/2014/main" id="{C0796489-8D1D-41D8-BEEE-1815D773EEA2}"/>
              </a:ext>
            </a:extLst>
          </p:cNvPr>
          <p:cNvSpPr txBox="1"/>
          <p:nvPr/>
        </p:nvSpPr>
        <p:spPr>
          <a:xfrm>
            <a:off x="6673703" y="4203403"/>
            <a:ext cx="4316818" cy="1940957"/>
          </a:xfrm>
          <a:prstGeom prst="roundRect">
            <a:avLst/>
          </a:prstGeom>
          <a:noFill/>
          <a:ln w="28575">
            <a:solidFill>
              <a:srgbClr val="010A4F"/>
            </a:solidFill>
          </a:ln>
        </p:spPr>
        <p:txBody>
          <a:bodyPr wrap="square" rtlCol="0">
            <a:spAutoFit/>
          </a:bodyPr>
          <a:lstStyle/>
          <a:p>
            <a:pPr algn="ctr"/>
            <a:r>
              <a:rPr lang="en-GB" b="1" dirty="0">
                <a:solidFill>
                  <a:srgbClr val="010A4F"/>
                </a:solidFill>
                <a:latin typeface="Century Gothic" panose="020B0502020202020204" pitchFamily="34" charset="0"/>
              </a:rPr>
              <a:t>Paper 4: Writing</a:t>
            </a:r>
          </a:p>
          <a:p>
            <a:endParaRPr lang="en-GB" dirty="0">
              <a:solidFill>
                <a:srgbClr val="010A4F"/>
              </a:solidFill>
              <a:latin typeface="Century Gothic" panose="020B0502020202020204" pitchFamily="34" charset="0"/>
            </a:endParaRPr>
          </a:p>
          <a:p>
            <a:r>
              <a:rPr lang="en-GB" dirty="0">
                <a:solidFill>
                  <a:srgbClr val="010A4F"/>
                </a:solidFill>
                <a:latin typeface="Century Gothic" panose="020B0502020202020204" pitchFamily="34" charset="0"/>
              </a:rPr>
              <a:t>Foundation – 70 mins / 50 marks</a:t>
            </a:r>
          </a:p>
          <a:p>
            <a:r>
              <a:rPr lang="en-GB" dirty="0">
                <a:solidFill>
                  <a:srgbClr val="010A4F"/>
                </a:solidFill>
                <a:latin typeface="Century Gothic" panose="020B0502020202020204" pitchFamily="34" charset="0"/>
              </a:rPr>
              <a:t>Higher – 85 mins / 50 marks</a:t>
            </a:r>
          </a:p>
          <a:p>
            <a:endParaRPr lang="en-GB"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25% GCSE</a:t>
            </a:r>
          </a:p>
        </p:txBody>
      </p:sp>
      <p:sp>
        <p:nvSpPr>
          <p:cNvPr id="13" name="Rectangle 12">
            <a:extLst>
              <a:ext uri="{FF2B5EF4-FFF2-40B4-BE49-F238E27FC236}">
                <a16:creationId xmlns:a16="http://schemas.microsoft.com/office/drawing/2014/main" id="{44A18A4E-DFA2-4084-AD16-B756911CCD88}"/>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6E117974-96F1-4617-9B87-CA02BD91EE18}"/>
              </a:ext>
            </a:extLst>
          </p:cNvPr>
          <p:cNvSpPr txBox="1"/>
          <p:nvPr/>
        </p:nvSpPr>
        <p:spPr>
          <a:xfrm>
            <a:off x="10300168" y="6201591"/>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360295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2B1FF2-F1EF-4F41-B336-23FE36F98D5C}"/>
              </a:ext>
            </a:extLst>
          </p:cNvPr>
          <p:cNvSpPr txBox="1"/>
          <p:nvPr/>
        </p:nvSpPr>
        <p:spPr>
          <a:xfrm>
            <a:off x="371279" y="321825"/>
            <a:ext cx="11449441" cy="6186309"/>
          </a:xfrm>
          <a:prstGeom prst="rect">
            <a:avLst/>
          </a:prstGeom>
          <a:solidFill>
            <a:schemeClr val="bg1"/>
          </a:solidFill>
          <a:ln w="28575">
            <a:solidFill>
              <a:srgbClr val="010A4F"/>
            </a:solidFill>
          </a:ln>
        </p:spPr>
        <p:txBody>
          <a:bodyPr wrap="square" rtlCol="0">
            <a:spAutoFit/>
          </a:bodyPr>
          <a:lstStyle/>
          <a:p>
            <a:pPr algn="ctr"/>
            <a:r>
              <a:rPr lang="en-GB" sz="3600" dirty="0">
                <a:solidFill>
                  <a:srgbClr val="010A4F"/>
                </a:solidFill>
                <a:latin typeface="Broadway" panose="04040905080B02020502" pitchFamily="82" charset="0"/>
              </a:rPr>
              <a:t>Speaking Exam</a:t>
            </a:r>
          </a:p>
          <a:p>
            <a:pPr algn="ctr"/>
            <a:endParaRPr lang="en-GB" b="1"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Foundation</a:t>
            </a:r>
            <a:r>
              <a:rPr lang="en-GB" dirty="0">
                <a:solidFill>
                  <a:srgbClr val="010A4F"/>
                </a:solidFill>
                <a:latin typeface="Century Gothic" panose="020B0502020202020204" pitchFamily="34" charset="0"/>
              </a:rPr>
              <a:t>: 7 – 9 minutes + preparation time</a:t>
            </a:r>
          </a:p>
          <a:p>
            <a:r>
              <a:rPr lang="en-GB" b="1" dirty="0">
                <a:solidFill>
                  <a:srgbClr val="010A4F"/>
                </a:solidFill>
                <a:latin typeface="Century Gothic" panose="020B0502020202020204" pitchFamily="34" charset="0"/>
              </a:rPr>
              <a:t>Higher: </a:t>
            </a:r>
            <a:r>
              <a:rPr lang="en-GB" dirty="0">
                <a:solidFill>
                  <a:srgbClr val="010A4F"/>
                </a:solidFill>
                <a:latin typeface="Century Gothic" panose="020B0502020202020204" pitchFamily="34" charset="0"/>
              </a:rPr>
              <a:t>10 – 12 minutes + preparation time</a:t>
            </a:r>
          </a:p>
          <a:p>
            <a:endParaRPr lang="en-GB" dirty="0">
              <a:solidFill>
                <a:srgbClr val="010A4F"/>
              </a:solidFill>
              <a:latin typeface="Century Gothic" panose="020B0502020202020204" pitchFamily="34" charset="0"/>
            </a:endParaRPr>
          </a:p>
          <a:p>
            <a:r>
              <a:rPr lang="en-GB" dirty="0">
                <a:solidFill>
                  <a:srgbClr val="010A4F"/>
                </a:solidFill>
                <a:latin typeface="Century Gothic" panose="020B0502020202020204" pitchFamily="34" charset="0"/>
              </a:rPr>
              <a:t>Format is the same for both tiers but with different stimulus and timings</a:t>
            </a:r>
          </a:p>
          <a:p>
            <a:endParaRPr lang="en-GB"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Part 1: Role Play</a:t>
            </a:r>
          </a:p>
          <a:p>
            <a:r>
              <a:rPr lang="en-US" dirty="0">
                <a:solidFill>
                  <a:srgbClr val="010A4F"/>
                </a:solidFill>
                <a:latin typeface="Century Gothic" panose="020B0502020202020204" pitchFamily="34" charset="0"/>
              </a:rPr>
              <a:t>Students will carry out one role-playing situation. The Role-play tasks on the Candidate card will be in English and will contain unambiguous instructions about what to say.</a:t>
            </a:r>
            <a:r>
              <a:rPr lang="en-GB" dirty="0">
                <a:solidFill>
                  <a:srgbClr val="010A4F"/>
                </a:solidFill>
                <a:latin typeface="Century Gothic" panose="020B0502020202020204" pitchFamily="34" charset="0"/>
              </a:rPr>
              <a:t> </a:t>
            </a:r>
            <a:r>
              <a:rPr lang="en-GB" b="1" dirty="0">
                <a:solidFill>
                  <a:srgbClr val="010A4F"/>
                </a:solidFill>
                <a:latin typeface="Century Gothic" panose="020B0502020202020204" pitchFamily="34" charset="0"/>
              </a:rPr>
              <a:t>10 Marks </a:t>
            </a:r>
          </a:p>
          <a:p>
            <a:endParaRPr lang="en-GB"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Part 2: Reading aloud task &amp; short unprepared conversation</a:t>
            </a:r>
          </a:p>
          <a:p>
            <a:r>
              <a:rPr lang="en-US" dirty="0">
                <a:solidFill>
                  <a:srgbClr val="010A4F"/>
                </a:solidFill>
                <a:latin typeface="Century Gothic" panose="020B0502020202020204" pitchFamily="34" charset="0"/>
              </a:rPr>
              <a:t>Based on a short text of a minimum of 35 words at Foundation tier and a minimum of 50 words at</a:t>
            </a:r>
          </a:p>
          <a:p>
            <a:r>
              <a:rPr lang="en-US" dirty="0">
                <a:solidFill>
                  <a:srgbClr val="010A4F"/>
                </a:solidFill>
                <a:latin typeface="Century Gothic" panose="020B0502020202020204" pitchFamily="34" charset="0"/>
              </a:rPr>
              <a:t>Higher tier. After reading the text out loud during the test, students will take part in a short unprepared conversation on the topic of the text. </a:t>
            </a:r>
            <a:r>
              <a:rPr lang="en-GB" b="1" dirty="0">
                <a:solidFill>
                  <a:srgbClr val="010A4F"/>
                </a:solidFill>
                <a:latin typeface="Century Gothic" panose="020B0502020202020204" pitchFamily="34" charset="0"/>
              </a:rPr>
              <a:t>15 Marks </a:t>
            </a:r>
          </a:p>
          <a:p>
            <a:endParaRPr lang="en-GB" dirty="0">
              <a:solidFill>
                <a:srgbClr val="010A4F"/>
              </a:solidFill>
              <a:latin typeface="Century Gothic" panose="020B0502020202020204" pitchFamily="34" charset="0"/>
            </a:endParaRPr>
          </a:p>
          <a:p>
            <a:r>
              <a:rPr lang="en-GB" b="1" dirty="0">
                <a:solidFill>
                  <a:srgbClr val="010A4F"/>
                </a:solidFill>
                <a:latin typeface="Century Gothic" panose="020B0502020202020204" pitchFamily="34" charset="0"/>
              </a:rPr>
              <a:t>Part 3: Photo card discussion</a:t>
            </a:r>
          </a:p>
          <a:p>
            <a:r>
              <a:rPr lang="en-US" dirty="0">
                <a:solidFill>
                  <a:srgbClr val="010A4F"/>
                </a:solidFill>
                <a:latin typeface="Century Gothic" panose="020B0502020202020204" pitchFamily="34" charset="0"/>
              </a:rPr>
              <a:t>The Photo card will contain two photos from one of the three themes. Students are recommended to talk about both photos for approximately one minute at Foundation tier and approximately one and a half minutes at Higher tier. The second part of this task is an unprepared conversation which follows the description of the Photos </a:t>
            </a:r>
            <a:r>
              <a:rPr lang="en-GB" b="1" dirty="0">
                <a:solidFill>
                  <a:srgbClr val="010A4F"/>
                </a:solidFill>
                <a:latin typeface="Century Gothic" panose="020B0502020202020204" pitchFamily="34" charset="0"/>
              </a:rPr>
              <a:t>25 marks</a:t>
            </a:r>
          </a:p>
        </p:txBody>
      </p:sp>
      <p:sp>
        <p:nvSpPr>
          <p:cNvPr id="6" name="Rectangle 5">
            <a:extLst>
              <a:ext uri="{FF2B5EF4-FFF2-40B4-BE49-F238E27FC236}">
                <a16:creationId xmlns:a16="http://schemas.microsoft.com/office/drawing/2014/main" id="{294F22FE-C402-4D23-B599-F066E0E95440}"/>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F4548C24-FDC4-4C77-ABFD-26DF633FF810}"/>
              </a:ext>
            </a:extLst>
          </p:cNvPr>
          <p:cNvSpPr txBox="1"/>
          <p:nvPr/>
        </p:nvSpPr>
        <p:spPr>
          <a:xfrm>
            <a:off x="10254759" y="6182681"/>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62715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2B1FF2-F1EF-4F41-B336-23FE36F98D5C}"/>
              </a:ext>
            </a:extLst>
          </p:cNvPr>
          <p:cNvSpPr txBox="1"/>
          <p:nvPr/>
        </p:nvSpPr>
        <p:spPr>
          <a:xfrm>
            <a:off x="159798" y="397401"/>
            <a:ext cx="6313699" cy="6063198"/>
          </a:xfrm>
          <a:prstGeom prst="rect">
            <a:avLst/>
          </a:prstGeom>
          <a:solidFill>
            <a:schemeClr val="bg1"/>
          </a:solidFill>
          <a:ln w="28575">
            <a:solidFill>
              <a:srgbClr val="010A4F"/>
            </a:solidFill>
          </a:ln>
        </p:spPr>
        <p:txBody>
          <a:bodyPr wrap="square" rtlCol="0">
            <a:spAutoFit/>
          </a:bodyPr>
          <a:lstStyle/>
          <a:p>
            <a:pPr algn="ctr"/>
            <a:r>
              <a:rPr lang="en-GB" dirty="0">
                <a:solidFill>
                  <a:srgbClr val="010A4F"/>
                </a:solidFill>
                <a:latin typeface="Broadway" panose="04040905080B02020502" pitchFamily="82" charset="0"/>
              </a:rPr>
              <a:t>Foundation</a:t>
            </a:r>
          </a:p>
          <a:p>
            <a:pPr algn="ctr"/>
            <a:endParaRPr lang="en-GB" b="1"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1: Photo Card</a:t>
            </a:r>
          </a:p>
          <a:p>
            <a:pPr fontAlgn="base"/>
            <a:r>
              <a:rPr lang="en-GB" sz="1600" dirty="0">
                <a:solidFill>
                  <a:srgbClr val="010A4F"/>
                </a:solidFill>
                <a:latin typeface="Century Gothic" panose="020B0502020202020204" pitchFamily="34" charset="0"/>
              </a:rPr>
              <a:t>Write five sentences in response to a photo </a:t>
            </a:r>
          </a:p>
          <a:p>
            <a:pPr fontAlgn="base"/>
            <a:r>
              <a:rPr lang="en-GB" sz="1600" b="1" dirty="0">
                <a:solidFill>
                  <a:srgbClr val="010A4F"/>
                </a:solidFill>
                <a:latin typeface="Century Gothic" panose="020B0502020202020204" pitchFamily="34" charset="0"/>
              </a:rPr>
              <a:t>10 marks</a:t>
            </a:r>
          </a:p>
          <a:p>
            <a:pPr fontAlgn="base"/>
            <a:endParaRPr lang="en-GB" sz="1600"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2: short passage </a:t>
            </a:r>
          </a:p>
          <a:p>
            <a:pPr fontAlgn="base"/>
            <a:r>
              <a:rPr lang="en-GB" sz="1600" dirty="0">
                <a:solidFill>
                  <a:srgbClr val="010A4F"/>
                </a:solidFill>
                <a:latin typeface="Century Gothic" panose="020B0502020202020204" pitchFamily="34" charset="0"/>
              </a:rPr>
              <a:t>Write approximately 50 words in response to five brief bullet points</a:t>
            </a:r>
          </a:p>
          <a:p>
            <a:pPr fontAlgn="base"/>
            <a:r>
              <a:rPr lang="en-GB" sz="1600" b="1" dirty="0">
                <a:solidFill>
                  <a:srgbClr val="010A4F"/>
                </a:solidFill>
                <a:latin typeface="Century Gothic" panose="020B0502020202020204" pitchFamily="34" charset="0"/>
              </a:rPr>
              <a:t>10 marks</a:t>
            </a:r>
          </a:p>
          <a:p>
            <a:pPr fontAlgn="base"/>
            <a:endParaRPr lang="en-GB" sz="1600"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3: Grammar</a:t>
            </a:r>
          </a:p>
          <a:p>
            <a:pPr fontAlgn="base"/>
            <a:r>
              <a:rPr lang="en-US" sz="1600" dirty="0">
                <a:solidFill>
                  <a:srgbClr val="010A4F"/>
                </a:solidFill>
                <a:latin typeface="Century Gothic" panose="020B0502020202020204" pitchFamily="34" charset="0"/>
              </a:rPr>
              <a:t>Complete five short sentences with a missing word, selected from three options.</a:t>
            </a:r>
            <a:endParaRPr lang="en-GB" sz="1600"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5 marks</a:t>
            </a:r>
          </a:p>
          <a:p>
            <a:pPr fontAlgn="base"/>
            <a:endParaRPr lang="en-GB" sz="1600" b="1"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4: Translation from English into Target Language </a:t>
            </a:r>
          </a:p>
          <a:p>
            <a:pPr fontAlgn="base"/>
            <a:r>
              <a:rPr lang="en-GB" sz="1600" dirty="0">
                <a:solidFill>
                  <a:srgbClr val="010A4F"/>
                </a:solidFill>
                <a:latin typeface="Century Gothic" panose="020B0502020202020204" pitchFamily="34" charset="0"/>
              </a:rPr>
              <a:t>Minimum 35 words to be translated </a:t>
            </a:r>
          </a:p>
          <a:p>
            <a:pPr fontAlgn="base"/>
            <a:r>
              <a:rPr lang="en-GB" sz="1600" b="1" dirty="0">
                <a:solidFill>
                  <a:srgbClr val="010A4F"/>
                </a:solidFill>
                <a:latin typeface="Century Gothic" panose="020B0502020202020204" pitchFamily="34" charset="0"/>
              </a:rPr>
              <a:t>10 marks</a:t>
            </a:r>
          </a:p>
          <a:p>
            <a:pPr fontAlgn="base"/>
            <a:endParaRPr lang="en-GB" sz="1600"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4 – Writing Task </a:t>
            </a:r>
          </a:p>
          <a:p>
            <a:pPr fontAlgn="base"/>
            <a:r>
              <a:rPr lang="en-GB" sz="1600" dirty="0">
                <a:solidFill>
                  <a:srgbClr val="010A4F"/>
                </a:solidFill>
                <a:latin typeface="Century Gothic" panose="020B0502020202020204" pitchFamily="34" charset="0"/>
              </a:rPr>
              <a:t>Write approximately 90 words in response to three compulsory detailed bullet points. There is a choice from two questions </a:t>
            </a:r>
          </a:p>
          <a:p>
            <a:pPr fontAlgn="base"/>
            <a:r>
              <a:rPr lang="en-GB" sz="1600" b="1" dirty="0">
                <a:solidFill>
                  <a:srgbClr val="010A4F"/>
                </a:solidFill>
                <a:latin typeface="Century Gothic" panose="020B0502020202020204" pitchFamily="34" charset="0"/>
              </a:rPr>
              <a:t>15 marks</a:t>
            </a:r>
            <a:endParaRPr lang="en-GB" b="1" dirty="0">
              <a:solidFill>
                <a:srgbClr val="010A4F"/>
              </a:solidFill>
              <a:latin typeface="Century Gothic" panose="020B0502020202020204" pitchFamily="34" charset="0"/>
            </a:endParaRPr>
          </a:p>
        </p:txBody>
      </p:sp>
      <p:sp>
        <p:nvSpPr>
          <p:cNvPr id="6" name="TextBox 5">
            <a:extLst>
              <a:ext uri="{FF2B5EF4-FFF2-40B4-BE49-F238E27FC236}">
                <a16:creationId xmlns:a16="http://schemas.microsoft.com/office/drawing/2014/main" id="{FA9C2BD6-6764-4F56-B0B5-3E4030877087}"/>
              </a:ext>
            </a:extLst>
          </p:cNvPr>
          <p:cNvSpPr txBox="1"/>
          <p:nvPr/>
        </p:nvSpPr>
        <p:spPr>
          <a:xfrm>
            <a:off x="6545091" y="420765"/>
            <a:ext cx="5415516" cy="5109091"/>
          </a:xfrm>
          <a:prstGeom prst="rect">
            <a:avLst/>
          </a:prstGeom>
          <a:solidFill>
            <a:schemeClr val="bg1"/>
          </a:solidFill>
          <a:ln w="28575">
            <a:solidFill>
              <a:srgbClr val="010A4F"/>
            </a:solidFill>
          </a:ln>
        </p:spPr>
        <p:txBody>
          <a:bodyPr wrap="square" rtlCol="0">
            <a:spAutoFit/>
          </a:bodyPr>
          <a:lstStyle/>
          <a:p>
            <a:pPr algn="ctr"/>
            <a:r>
              <a:rPr lang="en-GB" dirty="0">
                <a:solidFill>
                  <a:srgbClr val="010A4F"/>
                </a:solidFill>
                <a:latin typeface="Broadway" panose="04040905080B02020502" pitchFamily="82" charset="0"/>
              </a:rPr>
              <a:t>Higher</a:t>
            </a:r>
          </a:p>
          <a:p>
            <a:pPr algn="ctr"/>
            <a:endParaRPr lang="en-GB" b="1"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1: Translation from English into Target Language</a:t>
            </a:r>
          </a:p>
          <a:p>
            <a:pPr fontAlgn="base"/>
            <a:r>
              <a:rPr lang="en-GB" sz="1600" dirty="0">
                <a:solidFill>
                  <a:srgbClr val="010A4F"/>
                </a:solidFill>
                <a:latin typeface="Century Gothic" panose="020B0502020202020204" pitchFamily="34" charset="0"/>
              </a:rPr>
              <a:t>Minimum 50 words to be translated </a:t>
            </a:r>
          </a:p>
          <a:p>
            <a:pPr fontAlgn="base"/>
            <a:r>
              <a:rPr lang="en-GB" sz="1600" b="1" dirty="0">
                <a:solidFill>
                  <a:srgbClr val="010A4F"/>
                </a:solidFill>
                <a:latin typeface="Century Gothic" panose="020B0502020202020204" pitchFamily="34" charset="0"/>
              </a:rPr>
              <a:t>10 marks</a:t>
            </a:r>
          </a:p>
          <a:p>
            <a:pPr fontAlgn="base"/>
            <a:endParaRPr lang="en-GB" sz="1600" b="1"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2: Writing Task </a:t>
            </a:r>
          </a:p>
          <a:p>
            <a:pPr fontAlgn="base"/>
            <a:r>
              <a:rPr lang="en-GB" sz="1600" dirty="0">
                <a:solidFill>
                  <a:srgbClr val="010A4F"/>
                </a:solidFill>
                <a:latin typeface="Century Gothic" panose="020B0502020202020204" pitchFamily="34" charset="0"/>
              </a:rPr>
              <a:t>Write approximately 90 words in response to three compulsory detailed bullet points. There is a choice from two questions.</a:t>
            </a:r>
          </a:p>
          <a:p>
            <a:pPr fontAlgn="base"/>
            <a:r>
              <a:rPr lang="en-GB" sz="1600" b="1" dirty="0">
                <a:solidFill>
                  <a:srgbClr val="010A4F"/>
                </a:solidFill>
                <a:latin typeface="Century Gothic" panose="020B0502020202020204" pitchFamily="34" charset="0"/>
              </a:rPr>
              <a:t>15 marks</a:t>
            </a:r>
          </a:p>
          <a:p>
            <a:pPr fontAlgn="base"/>
            <a:endParaRPr lang="en-GB" sz="1600" dirty="0">
              <a:solidFill>
                <a:srgbClr val="010A4F"/>
              </a:solidFill>
              <a:latin typeface="Century Gothic" panose="020B0502020202020204" pitchFamily="34" charset="0"/>
            </a:endParaRPr>
          </a:p>
          <a:p>
            <a:pPr fontAlgn="base"/>
            <a:r>
              <a:rPr lang="en-GB" sz="1600" b="1" dirty="0">
                <a:solidFill>
                  <a:srgbClr val="010A4F"/>
                </a:solidFill>
                <a:latin typeface="Century Gothic" panose="020B0502020202020204" pitchFamily="34" charset="0"/>
              </a:rPr>
              <a:t>Question 3: Open Ended Writing Task </a:t>
            </a:r>
          </a:p>
          <a:p>
            <a:pPr fontAlgn="base"/>
            <a:r>
              <a:rPr lang="en-GB" sz="1600" dirty="0">
                <a:solidFill>
                  <a:srgbClr val="010A4F"/>
                </a:solidFill>
                <a:latin typeface="Century Gothic" panose="020B0502020202020204" pitchFamily="34" charset="0"/>
              </a:rPr>
              <a:t>Write approximately 150 words in response to two detailed bullet points. There is a choice from two questions </a:t>
            </a:r>
          </a:p>
          <a:p>
            <a:pPr fontAlgn="base"/>
            <a:r>
              <a:rPr lang="en-GB" sz="1600" b="1" dirty="0">
                <a:solidFill>
                  <a:srgbClr val="010A4F"/>
                </a:solidFill>
                <a:latin typeface="Century Gothic" panose="020B0502020202020204" pitchFamily="34" charset="0"/>
              </a:rPr>
              <a:t>25 marks</a:t>
            </a:r>
          </a:p>
          <a:p>
            <a:pPr fontAlgn="base"/>
            <a:endParaRPr lang="en-GB" sz="1600" dirty="0">
              <a:solidFill>
                <a:srgbClr val="010A4F"/>
              </a:solidFill>
              <a:latin typeface="Century Gothic" panose="020B0502020202020204" pitchFamily="34" charset="0"/>
            </a:endParaRPr>
          </a:p>
          <a:p>
            <a:endParaRPr lang="en-GB" dirty="0">
              <a:solidFill>
                <a:srgbClr val="010A4F"/>
              </a:solidFill>
              <a:latin typeface="Century Gothic" panose="020B0502020202020204" pitchFamily="34" charset="0"/>
            </a:endParaRPr>
          </a:p>
        </p:txBody>
      </p:sp>
      <p:sp>
        <p:nvSpPr>
          <p:cNvPr id="8" name="Rectangle 7">
            <a:extLst>
              <a:ext uri="{FF2B5EF4-FFF2-40B4-BE49-F238E27FC236}">
                <a16:creationId xmlns:a16="http://schemas.microsoft.com/office/drawing/2014/main" id="{FEFEDF1C-F1CA-45BC-9C23-C3DB33F9D8FB}"/>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0AF6405-DE91-41A6-AACF-6F6D99583822}"/>
              </a:ext>
            </a:extLst>
          </p:cNvPr>
          <p:cNvSpPr txBox="1"/>
          <p:nvPr/>
        </p:nvSpPr>
        <p:spPr>
          <a:xfrm>
            <a:off x="10247022" y="5801035"/>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414495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83935436-B3B2-4D07-8E05-43E58BBBD4C9}"/>
              </a:ext>
            </a:extLst>
          </p:cNvPr>
          <p:cNvSpPr/>
          <p:nvPr/>
        </p:nvSpPr>
        <p:spPr>
          <a:xfrm>
            <a:off x="4353535" y="357149"/>
            <a:ext cx="3441849" cy="461665"/>
          </a:xfrm>
          <a:prstGeom prst="roundRect">
            <a:avLst/>
          </a:prstGeom>
          <a:solidFill>
            <a:schemeClr val="bg1"/>
          </a:solidFill>
          <a:ln w="28575">
            <a:solidFill>
              <a:srgbClr val="010A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10A4F"/>
                </a:solidFill>
                <a:latin typeface="Broadway" panose="04040905080B02020502" pitchFamily="82" charset="0"/>
              </a:rPr>
              <a:t>Course Content</a:t>
            </a:r>
          </a:p>
        </p:txBody>
      </p:sp>
      <p:sp>
        <p:nvSpPr>
          <p:cNvPr id="2" name="TextBox 1">
            <a:extLst>
              <a:ext uri="{FF2B5EF4-FFF2-40B4-BE49-F238E27FC236}">
                <a16:creationId xmlns:a16="http://schemas.microsoft.com/office/drawing/2014/main" id="{AD2B1FF2-F1EF-4F41-B336-23FE36F98D5C}"/>
              </a:ext>
            </a:extLst>
          </p:cNvPr>
          <p:cNvSpPr txBox="1"/>
          <p:nvPr/>
        </p:nvSpPr>
        <p:spPr>
          <a:xfrm>
            <a:off x="377069" y="1461812"/>
            <a:ext cx="5372439" cy="1840184"/>
          </a:xfrm>
          <a:prstGeom prst="rect">
            <a:avLst/>
          </a:prstGeom>
          <a:solidFill>
            <a:schemeClr val="bg1"/>
          </a:solidFill>
          <a:ln w="28575">
            <a:solidFill>
              <a:srgbClr val="010A4F"/>
            </a:solidFill>
          </a:ln>
        </p:spPr>
        <p:txBody>
          <a:bodyPr wrap="square" rtlCol="0">
            <a:spAutoFit/>
          </a:bodyPr>
          <a:lstStyle/>
          <a:p>
            <a:pPr algn="ctr"/>
            <a:r>
              <a:rPr lang="en-GB" b="1" dirty="0">
                <a:solidFill>
                  <a:srgbClr val="010A4F"/>
                </a:solidFill>
                <a:latin typeface="Century Gothic" panose="020B0502020202020204" pitchFamily="34" charset="0"/>
              </a:rPr>
              <a:t>Theme 1: People &amp; lifestyle</a:t>
            </a:r>
          </a:p>
          <a:p>
            <a:pPr algn="ctr"/>
            <a:endParaRPr lang="en-GB" b="1" dirty="0">
              <a:solidFill>
                <a:srgbClr val="010A4F"/>
              </a:solidFill>
              <a:latin typeface="Century Gothic" panose="020B0502020202020204" pitchFamily="34" charset="0"/>
            </a:endParaRP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Identity &amp; relationships with others</a:t>
            </a: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Healthy living &amp; lifestyle</a:t>
            </a: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Education &amp; work</a:t>
            </a:r>
          </a:p>
        </p:txBody>
      </p:sp>
      <p:sp>
        <p:nvSpPr>
          <p:cNvPr id="10" name="TextBox 9">
            <a:extLst>
              <a:ext uri="{FF2B5EF4-FFF2-40B4-BE49-F238E27FC236}">
                <a16:creationId xmlns:a16="http://schemas.microsoft.com/office/drawing/2014/main" id="{82EE38FB-312D-446D-A77F-C593DDE67A48}"/>
              </a:ext>
            </a:extLst>
          </p:cNvPr>
          <p:cNvSpPr txBox="1"/>
          <p:nvPr/>
        </p:nvSpPr>
        <p:spPr>
          <a:xfrm>
            <a:off x="3916050" y="4060130"/>
            <a:ext cx="4316818" cy="1840184"/>
          </a:xfrm>
          <a:prstGeom prst="rect">
            <a:avLst/>
          </a:prstGeom>
          <a:solidFill>
            <a:schemeClr val="bg1"/>
          </a:solidFill>
          <a:ln w="28575">
            <a:solidFill>
              <a:srgbClr val="010A4F"/>
            </a:solidFill>
          </a:ln>
        </p:spPr>
        <p:txBody>
          <a:bodyPr wrap="square" rtlCol="0">
            <a:spAutoFit/>
          </a:bodyPr>
          <a:lstStyle/>
          <a:p>
            <a:pPr algn="ctr"/>
            <a:r>
              <a:rPr lang="en-GB" b="1" dirty="0">
                <a:solidFill>
                  <a:srgbClr val="010A4F"/>
                </a:solidFill>
                <a:latin typeface="Century Gothic" panose="020B0502020202020204" pitchFamily="34" charset="0"/>
              </a:rPr>
              <a:t>Theme 2: Popular Culture</a:t>
            </a:r>
          </a:p>
          <a:p>
            <a:pPr algn="ctr"/>
            <a:endParaRPr lang="en-GB" b="1" dirty="0">
              <a:solidFill>
                <a:srgbClr val="010A4F"/>
              </a:solidFill>
              <a:latin typeface="Century Gothic" panose="020B0502020202020204" pitchFamily="34" charset="0"/>
            </a:endParaRP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Free-time activities</a:t>
            </a: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Customs, festivals &amp; celebrations</a:t>
            </a: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Celebrity culture</a:t>
            </a:r>
          </a:p>
        </p:txBody>
      </p:sp>
      <p:sp>
        <p:nvSpPr>
          <p:cNvPr id="11" name="TextBox 10">
            <a:extLst>
              <a:ext uri="{FF2B5EF4-FFF2-40B4-BE49-F238E27FC236}">
                <a16:creationId xmlns:a16="http://schemas.microsoft.com/office/drawing/2014/main" id="{9C397ADA-04DD-46D8-A8E9-515F842EDA84}"/>
              </a:ext>
            </a:extLst>
          </p:cNvPr>
          <p:cNvSpPr txBox="1"/>
          <p:nvPr/>
        </p:nvSpPr>
        <p:spPr>
          <a:xfrm>
            <a:off x="6442492" y="1506312"/>
            <a:ext cx="5372439" cy="2117183"/>
          </a:xfrm>
          <a:prstGeom prst="rect">
            <a:avLst/>
          </a:prstGeom>
          <a:solidFill>
            <a:schemeClr val="bg1"/>
          </a:solidFill>
          <a:ln w="28575">
            <a:solidFill>
              <a:srgbClr val="010A4F"/>
            </a:solidFill>
          </a:ln>
        </p:spPr>
        <p:txBody>
          <a:bodyPr wrap="square" rtlCol="0">
            <a:spAutoFit/>
          </a:bodyPr>
          <a:lstStyle/>
          <a:p>
            <a:pPr algn="ctr"/>
            <a:r>
              <a:rPr lang="en-GB" b="1" dirty="0">
                <a:solidFill>
                  <a:srgbClr val="010A4F"/>
                </a:solidFill>
                <a:latin typeface="Century Gothic" panose="020B0502020202020204" pitchFamily="34" charset="0"/>
              </a:rPr>
              <a:t>Theme 3: Communication &amp; the world around us</a:t>
            </a:r>
          </a:p>
          <a:p>
            <a:endParaRPr lang="en-GB" dirty="0">
              <a:solidFill>
                <a:srgbClr val="010A4F"/>
              </a:solidFill>
              <a:latin typeface="Century Gothic" panose="020B0502020202020204" pitchFamily="34" charset="0"/>
            </a:endParaRP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Travel &amp; tourism, including places of interest</a:t>
            </a: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Media &amp; technology</a:t>
            </a:r>
          </a:p>
          <a:p>
            <a:pPr marL="285750" indent="-285750">
              <a:lnSpc>
                <a:spcPct val="150000"/>
              </a:lnSpc>
              <a:buFont typeface="Arial" panose="020B0604020202020204" pitchFamily="34" charset="0"/>
              <a:buChar char="•"/>
            </a:pPr>
            <a:r>
              <a:rPr lang="en-GB" dirty="0">
                <a:solidFill>
                  <a:srgbClr val="010A4F"/>
                </a:solidFill>
                <a:latin typeface="Century Gothic" panose="020B0502020202020204" pitchFamily="34" charset="0"/>
              </a:rPr>
              <a:t>The environment and where people live</a:t>
            </a:r>
          </a:p>
        </p:txBody>
      </p:sp>
      <p:sp>
        <p:nvSpPr>
          <p:cNvPr id="9" name="Rectangle 8">
            <a:extLst>
              <a:ext uri="{FF2B5EF4-FFF2-40B4-BE49-F238E27FC236}">
                <a16:creationId xmlns:a16="http://schemas.microsoft.com/office/drawing/2014/main" id="{461B3538-F6BC-48E4-9117-A310A75718F8}"/>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DA428F1-48BA-4A21-8E8F-9E2785578121}"/>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143809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83935436-B3B2-4D07-8E05-43E58BBBD4C9}"/>
              </a:ext>
            </a:extLst>
          </p:cNvPr>
          <p:cNvSpPr/>
          <p:nvPr/>
        </p:nvSpPr>
        <p:spPr>
          <a:xfrm>
            <a:off x="4153529" y="302819"/>
            <a:ext cx="3884942" cy="461665"/>
          </a:xfrm>
          <a:prstGeom prst="roundRect">
            <a:avLst/>
          </a:prstGeom>
          <a:solidFill>
            <a:schemeClr val="bg1"/>
          </a:solidFill>
          <a:ln w="28575">
            <a:solidFill>
              <a:srgbClr val="010A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10A4F"/>
                </a:solidFill>
                <a:latin typeface="Broadway" panose="04040905080B02020502" pitchFamily="82" charset="0"/>
              </a:rPr>
              <a:t>Get Into Good Habits</a:t>
            </a:r>
          </a:p>
        </p:txBody>
      </p:sp>
      <p:sp>
        <p:nvSpPr>
          <p:cNvPr id="2" name="TextBox 1">
            <a:extLst>
              <a:ext uri="{FF2B5EF4-FFF2-40B4-BE49-F238E27FC236}">
                <a16:creationId xmlns:a16="http://schemas.microsoft.com/office/drawing/2014/main" id="{AD2B1FF2-F1EF-4F41-B336-23FE36F98D5C}"/>
              </a:ext>
            </a:extLst>
          </p:cNvPr>
          <p:cNvSpPr txBox="1"/>
          <p:nvPr/>
        </p:nvSpPr>
        <p:spPr>
          <a:xfrm>
            <a:off x="301256" y="835884"/>
            <a:ext cx="11589488" cy="5672002"/>
          </a:xfrm>
          <a:prstGeom prst="rect">
            <a:avLst/>
          </a:prstGeom>
          <a:solidFill>
            <a:schemeClr val="bg1"/>
          </a:solidFill>
          <a:ln w="28575">
            <a:solidFill>
              <a:srgbClr val="010A4F"/>
            </a:solidFill>
          </a:ln>
        </p:spPr>
        <p:txBody>
          <a:bodyPr wrap="square" rtlCol="0">
            <a:spAutoFit/>
          </a:bodyPr>
          <a:lstStyle/>
          <a:p>
            <a:pPr>
              <a:lnSpc>
                <a:spcPct val="150000"/>
              </a:lnSpc>
            </a:pPr>
            <a:r>
              <a:rPr lang="en-GB" sz="1600" dirty="0">
                <a:solidFill>
                  <a:srgbClr val="010A4F"/>
                </a:solidFill>
                <a:latin typeface="Century Gothic" panose="020B0502020202020204" pitchFamily="34" charset="0"/>
              </a:rPr>
              <a:t>The key to been a successful language learner is to practice it little and often. Start doing these things today to ensure you get the grade you want at the end of your GCSE.</a:t>
            </a:r>
          </a:p>
          <a:p>
            <a:pPr>
              <a:lnSpc>
                <a:spcPct val="150000"/>
              </a:lnSpc>
            </a:pPr>
            <a:endParaRPr lang="en-GB" sz="1600" dirty="0">
              <a:solidFill>
                <a:srgbClr val="010A4F"/>
              </a:solidFill>
              <a:latin typeface="Century Gothic" panose="020B0502020202020204" pitchFamily="34" charset="0"/>
            </a:endParaRPr>
          </a:p>
          <a:p>
            <a:pPr marL="285750" indent="-285750">
              <a:lnSpc>
                <a:spcPct val="150000"/>
              </a:lnSpc>
              <a:buFont typeface="Arial" panose="020B0604020202020204" pitchFamily="34" charset="0"/>
              <a:buChar char="•"/>
            </a:pPr>
            <a:r>
              <a:rPr lang="en-GB" sz="1600" b="1" dirty="0">
                <a:solidFill>
                  <a:srgbClr val="010A4F"/>
                </a:solidFill>
                <a:latin typeface="Century Gothic" panose="020B0502020202020204" pitchFamily="34" charset="0"/>
              </a:rPr>
              <a:t>Practice vocabulary: </a:t>
            </a:r>
            <a:r>
              <a:rPr lang="en-GB" sz="1600" dirty="0">
                <a:solidFill>
                  <a:srgbClr val="010A4F"/>
                </a:solidFill>
                <a:latin typeface="Century Gothic" panose="020B0502020202020204" pitchFamily="34" charset="0"/>
              </a:rPr>
              <a:t>keep a vocabulary book, start making vocabulary flashcards or practice online using </a:t>
            </a:r>
            <a:r>
              <a:rPr lang="en-GB" sz="1600" dirty="0" err="1">
                <a:solidFill>
                  <a:srgbClr val="010A4F"/>
                </a:solidFill>
                <a:latin typeface="Century Gothic" panose="020B0502020202020204" pitchFamily="34" charset="0"/>
              </a:rPr>
              <a:t>memrise</a:t>
            </a:r>
            <a:r>
              <a:rPr lang="en-GB" sz="1600" dirty="0">
                <a:solidFill>
                  <a:srgbClr val="010A4F"/>
                </a:solidFill>
                <a:latin typeface="Century Gothic" panose="020B0502020202020204" pitchFamily="34" charset="0"/>
              </a:rPr>
              <a:t> or </a:t>
            </a:r>
            <a:r>
              <a:rPr lang="en-GB" sz="1600" dirty="0" err="1">
                <a:solidFill>
                  <a:srgbClr val="010A4F"/>
                </a:solidFill>
                <a:latin typeface="Century Gothic" panose="020B0502020202020204" pitchFamily="34" charset="0"/>
              </a:rPr>
              <a:t>quizlet</a:t>
            </a:r>
            <a:r>
              <a:rPr lang="en-GB" sz="1600" dirty="0">
                <a:solidFill>
                  <a:srgbClr val="010A4F"/>
                </a:solidFill>
                <a:latin typeface="Century Gothic" panose="020B0502020202020204" pitchFamily="34" charset="0"/>
              </a:rPr>
              <a:t>. It doesn’t matter which method you decide to use, just start doing it now! It is impossible to cram for a language exam. Aim to do 10 minutes of vocabulary 2 or 3 times a week to ensure you are confident for the exam.</a:t>
            </a:r>
          </a:p>
          <a:p>
            <a:pPr marL="285750" indent="-285750">
              <a:lnSpc>
                <a:spcPct val="150000"/>
              </a:lnSpc>
              <a:buFont typeface="Arial" panose="020B0604020202020204" pitchFamily="34" charset="0"/>
              <a:buChar char="•"/>
            </a:pPr>
            <a:r>
              <a:rPr lang="en-GB" sz="1600" b="1" dirty="0">
                <a:solidFill>
                  <a:srgbClr val="010A4F"/>
                </a:solidFill>
                <a:latin typeface="Century Gothic" panose="020B0502020202020204" pitchFamily="34" charset="0"/>
              </a:rPr>
              <a:t>Grammar: </a:t>
            </a:r>
            <a:r>
              <a:rPr lang="en-GB" sz="1600" dirty="0">
                <a:solidFill>
                  <a:srgbClr val="010A4F"/>
                </a:solidFill>
                <a:latin typeface="Century Gothic" panose="020B0502020202020204" pitchFamily="34" charset="0"/>
              </a:rPr>
              <a:t>learn your verb endings. Test yourself weekly. Again you could make flashcards or go online to practice. Grammar is key to been able to communicate in the writing &amp; speaking exams.</a:t>
            </a:r>
          </a:p>
          <a:p>
            <a:pPr marL="285750" indent="-285750">
              <a:lnSpc>
                <a:spcPct val="150000"/>
              </a:lnSpc>
              <a:buFont typeface="Arial" panose="020B0604020202020204" pitchFamily="34" charset="0"/>
              <a:buChar char="•"/>
            </a:pPr>
            <a:r>
              <a:rPr lang="en-GB" sz="1600" b="1" dirty="0">
                <a:solidFill>
                  <a:srgbClr val="010A4F"/>
                </a:solidFill>
                <a:latin typeface="Century Gothic" panose="020B0502020202020204" pitchFamily="34" charset="0"/>
              </a:rPr>
              <a:t>Make revision notes: </a:t>
            </a:r>
            <a:r>
              <a:rPr lang="en-GB" sz="1600" dirty="0">
                <a:solidFill>
                  <a:srgbClr val="010A4F"/>
                </a:solidFill>
                <a:latin typeface="Century Gothic" panose="020B0502020202020204" pitchFamily="34" charset="0"/>
              </a:rPr>
              <a:t>when you finish a unit make a mind map of language/phrases you could use in your writing &amp; speaking exams</a:t>
            </a:r>
          </a:p>
          <a:p>
            <a:pPr marL="285750" indent="-285750">
              <a:lnSpc>
                <a:spcPct val="150000"/>
              </a:lnSpc>
              <a:buFont typeface="Arial" panose="020B0604020202020204" pitchFamily="34" charset="0"/>
              <a:buChar char="•"/>
            </a:pPr>
            <a:r>
              <a:rPr lang="en-GB" sz="1600" b="1" dirty="0">
                <a:solidFill>
                  <a:srgbClr val="010A4F"/>
                </a:solidFill>
                <a:latin typeface="Century Gothic" panose="020B0502020202020204" pitchFamily="34" charset="0"/>
              </a:rPr>
              <a:t>Be organised: </a:t>
            </a:r>
            <a:r>
              <a:rPr lang="en-GB" sz="1600" dirty="0">
                <a:solidFill>
                  <a:srgbClr val="010A4F"/>
                </a:solidFill>
                <a:latin typeface="Century Gothic" panose="020B0502020202020204" pitchFamily="34" charset="0"/>
              </a:rPr>
              <a:t>Keep your books tidy and any handouts organised into a folder. This will make your life much easier when it comes to revision time.</a:t>
            </a:r>
          </a:p>
          <a:p>
            <a:pPr marL="285750" indent="-285750">
              <a:lnSpc>
                <a:spcPct val="150000"/>
              </a:lnSpc>
              <a:buFont typeface="Arial" panose="020B0604020202020204" pitchFamily="34" charset="0"/>
              <a:buChar char="•"/>
            </a:pPr>
            <a:r>
              <a:rPr lang="en-GB" sz="1600" b="1" dirty="0">
                <a:solidFill>
                  <a:srgbClr val="010A4F"/>
                </a:solidFill>
                <a:latin typeface="Century Gothic" panose="020B0502020202020204" pitchFamily="34" charset="0"/>
              </a:rPr>
              <a:t>Use the language: </a:t>
            </a:r>
            <a:r>
              <a:rPr lang="en-GB" sz="1600" dirty="0">
                <a:solidFill>
                  <a:srgbClr val="010A4F"/>
                </a:solidFill>
                <a:latin typeface="Century Gothic" panose="020B0502020202020204" pitchFamily="34" charset="0"/>
              </a:rPr>
              <a:t>Read newspapers/magazines online. Listen to music. Watch films. </a:t>
            </a:r>
            <a:r>
              <a:rPr lang="en-GB" sz="1600">
                <a:solidFill>
                  <a:srgbClr val="010A4F"/>
                </a:solidFill>
                <a:latin typeface="Century Gothic" panose="020B0502020202020204" pitchFamily="34" charset="0"/>
              </a:rPr>
              <a:t>Speak it. </a:t>
            </a:r>
            <a:r>
              <a:rPr lang="en-GB" sz="1600" dirty="0">
                <a:solidFill>
                  <a:srgbClr val="010A4F"/>
                </a:solidFill>
                <a:latin typeface="Century Gothic" panose="020B0502020202020204" pitchFamily="34" charset="0"/>
              </a:rPr>
              <a:t>You can only get better at a language by practicing it!</a:t>
            </a:r>
          </a:p>
        </p:txBody>
      </p:sp>
      <p:sp>
        <p:nvSpPr>
          <p:cNvPr id="8" name="Rectangle 7">
            <a:extLst>
              <a:ext uri="{FF2B5EF4-FFF2-40B4-BE49-F238E27FC236}">
                <a16:creationId xmlns:a16="http://schemas.microsoft.com/office/drawing/2014/main" id="{4FEC1BC4-A4DF-4EE9-AD45-1611A9C1DF90}"/>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CD086C8D-CC09-475F-87C7-52D95591BB65}"/>
              </a:ext>
            </a:extLst>
          </p:cNvPr>
          <p:cNvSpPr txBox="1"/>
          <p:nvPr/>
        </p:nvSpPr>
        <p:spPr>
          <a:xfrm>
            <a:off x="10362428" y="6201419"/>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209404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774</Words>
  <Application>Microsoft Office PowerPoint</Application>
  <PresentationFormat>Widescreen</PresentationFormat>
  <Paragraphs>104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Broadway</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1: Identity &amp; Culture Leer es un placer By the end of the lesson I will be able to: Talk about my reading preferences Use a wide range of connectives</dc:title>
  <dc:creator>Kirsty Peacock</dc:creator>
  <cp:lastModifiedBy>Kirsty Peacock</cp:lastModifiedBy>
  <cp:revision>40</cp:revision>
  <cp:lastPrinted>2018-08-14T15:32:18Z</cp:lastPrinted>
  <dcterms:created xsi:type="dcterms:W3CDTF">2018-04-30T12:53:34Z</dcterms:created>
  <dcterms:modified xsi:type="dcterms:W3CDTF">2023-08-21T16:03:20Z</dcterms:modified>
</cp:coreProperties>
</file>