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00A"/>
    <a:srgbClr val="435494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F6FD4-6DEC-4F97-8237-179C5B453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C84F2-5271-4718-9CEE-A22400F30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794B-FDB5-415E-A1F4-11E71A55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3EC7F-3B8C-40FA-A3A7-D311243C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2E958-ED39-44EA-912E-7F835225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1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F4F2-A81F-4E17-B9C6-BFF6BFC5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FE24C-42E4-42EB-9517-4D79D40E3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E73A5-4FFC-44B2-93B8-51C56AD1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7278E-D7CA-43A3-92EA-F838D5E9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92655-7FF6-400E-BF86-1E1A3695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3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9F63D5-C8BF-42D0-9528-32F74391E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51817-5E6F-49CC-8952-50A147FFF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43959-AF53-4E67-9801-ABDC29C3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09AB-DFFE-46BF-AC84-49AAE35C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F1D28-7DC0-4F89-AA39-CB418826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4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A608-DE48-475E-93BF-9B76EBCE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6524-8741-4CA7-A9C9-9BA3D535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68A24-913F-4787-B2FA-630753AD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3FDE-99CE-408F-B35E-A318FD2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4C5AF-C9ED-44FC-AEBC-1423B6BE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3DBD-9601-4F51-A1B3-F458EA20D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7368-B4D1-4DE0-942F-41E563FB9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BCD8A-DC5B-47A4-92FF-B764A162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D3A0-AA1E-439A-BEED-5DF1315D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122C2-790F-4A20-9271-1A2179E1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89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9813-8432-49DB-9832-9E9800F7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CFB00-C238-46F9-86DD-49F585CDE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2828C-2925-400A-A7CF-82A06D906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7CA1C-EEA3-427D-B985-17211CAF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675A1-6D4D-41EC-BED2-73976C05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D207C-68C0-48AE-90F1-C447D342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9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3FAA2-77D7-4F48-9F3E-B6654F9A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841D0-9DEA-4D47-A08D-2C5D7C29A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D0D44-2A35-4631-9AA3-ED07D5A62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06CFDC-EABA-47FA-990A-C8AC99159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BB9A8-BAB9-4262-B3AA-B31C32A8D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2762A0-1B52-4437-907D-DAB4D7EC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F02E9B-915D-4575-A1C6-FA7E3627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2D437C-6381-4AE6-8275-567EF706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5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1175-7E04-48D2-9CEE-74B3A1FA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1E621-C19B-436E-8CE6-8ED78892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F8D24-E0FD-4375-93D2-230FCD7C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70E6B-46D7-49C8-AF22-0C5286953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22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23C36-E540-41D7-8EAF-9065ABCB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95AA5-D18D-4390-920A-B5B54E54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C23A6-14E1-4E19-8242-7C62C25C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2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118B7-6B35-443C-8201-71B551DD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9043-E36F-4973-B529-BC814BE90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E169C-9709-4D25-8704-CC1377F1E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CA250-3B8E-432F-976E-0D5FBAA9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74B61-A581-4E20-BE92-C95A8B31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45C61-B554-4D3B-B6A4-E79F6C16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5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F2A7-EF90-4857-B9DE-2A2F66B7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F8A7CC-3468-448E-A4E1-4EB888DC6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CD8D9-0B1E-49CB-890E-906AFDA33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53F9D-F875-47CC-9CDB-1361784CA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CE9C6-F96A-4079-906E-32838C31F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7AA66-A6F1-436F-8640-E71E4A6E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0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991CE-EA91-42EF-8A28-C926D2B98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A92A8-4B83-4885-936F-5E8D0A4F7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06B28-94A3-4CB6-AB58-F5F3370CE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3A5D-1A4A-4DBE-BA46-76447936D78C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5824D-0938-4C29-9972-F58755AB4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06FC-C2A7-4BF3-86C0-8777F6C2D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955C-91B0-4D93-AC1A-74700CA32E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0D5543-D83F-4D8B-B988-E81698FA1D1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5B1B6B-4FF2-4B3E-B132-21433A2688F8}"/>
              </a:ext>
            </a:extLst>
          </p:cNvPr>
          <p:cNvSpPr txBox="1"/>
          <p:nvPr/>
        </p:nvSpPr>
        <p:spPr>
          <a:xfrm>
            <a:off x="10528912" y="6513933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F0EC34-E03D-4800-B732-8A2BED769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91841"/>
              </p:ext>
            </p:extLst>
          </p:nvPr>
        </p:nvGraphicFramePr>
        <p:xfrm>
          <a:off x="631967" y="253173"/>
          <a:ext cx="4109386" cy="2860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776">
                  <a:extLst>
                    <a:ext uri="{9D8B030D-6E8A-4147-A177-3AD203B41FA5}">
                      <a16:colId xmlns:a16="http://schemas.microsoft.com/office/drawing/2014/main" val="2577049660"/>
                    </a:ext>
                  </a:extLst>
                </a:gridCol>
                <a:gridCol w="1142870">
                  <a:extLst>
                    <a:ext uri="{9D8B030D-6E8A-4147-A177-3AD203B41FA5}">
                      <a16:colId xmlns:a16="http://schemas.microsoft.com/office/drawing/2014/main" val="1315075336"/>
                    </a:ext>
                  </a:extLst>
                </a:gridCol>
                <a:gridCol w="1142870">
                  <a:extLst>
                    <a:ext uri="{9D8B030D-6E8A-4147-A177-3AD203B41FA5}">
                      <a16:colId xmlns:a16="http://schemas.microsoft.com/office/drawing/2014/main" val="3903846524"/>
                    </a:ext>
                  </a:extLst>
                </a:gridCol>
                <a:gridCol w="1142870">
                  <a:extLst>
                    <a:ext uri="{9D8B030D-6E8A-4147-A177-3AD203B41FA5}">
                      <a16:colId xmlns:a16="http://schemas.microsoft.com/office/drawing/2014/main" val="1572274264"/>
                    </a:ext>
                  </a:extLst>
                </a:gridCol>
              </a:tblGrid>
              <a:tr h="269379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Broadway" panose="04040905080B02020502" pitchFamily="82" charset="0"/>
                        </a:rPr>
                        <a:t>Role Play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624124"/>
                  </a:ext>
                </a:extLst>
              </a:tr>
              <a:tr h="9196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Bullet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 Marks</a:t>
                      </a:r>
                    </a:p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Clearly communicated, appropriate  response, clear communication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 mark</a:t>
                      </a:r>
                    </a:p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Partially clear &amp; appropriate communication, pronunciation may affect communication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0 mark</a:t>
                      </a:r>
                    </a:p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 rewardable communication, highly </a:t>
                      </a:r>
                      <a:r>
                        <a:rPr lang="en-GB" sz="800" b="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ambigouos</a:t>
                      </a:r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010152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053243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010850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242060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7217363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3050676"/>
                  </a:ext>
                </a:extLst>
              </a:tr>
              <a:tr h="23569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Total: _________/ 10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39775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F362081-00AC-4D79-BF61-B28B4184A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15309"/>
              </p:ext>
            </p:extLst>
          </p:nvPr>
        </p:nvGraphicFramePr>
        <p:xfrm>
          <a:off x="258257" y="3302827"/>
          <a:ext cx="4483096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26">
                  <a:extLst>
                    <a:ext uri="{9D8B030D-6E8A-4147-A177-3AD203B41FA5}">
                      <a16:colId xmlns:a16="http://schemas.microsoft.com/office/drawing/2014/main" val="941526945"/>
                    </a:ext>
                  </a:extLst>
                </a:gridCol>
                <a:gridCol w="1759088">
                  <a:extLst>
                    <a:ext uri="{9D8B030D-6E8A-4147-A177-3AD203B41FA5}">
                      <a16:colId xmlns:a16="http://schemas.microsoft.com/office/drawing/2014/main" val="2926684949"/>
                    </a:ext>
                  </a:extLst>
                </a:gridCol>
                <a:gridCol w="392101">
                  <a:extLst>
                    <a:ext uri="{9D8B030D-6E8A-4147-A177-3AD203B41FA5}">
                      <a16:colId xmlns:a16="http://schemas.microsoft.com/office/drawing/2014/main" val="831158"/>
                    </a:ext>
                  </a:extLst>
                </a:gridCol>
                <a:gridCol w="1812481">
                  <a:extLst>
                    <a:ext uri="{9D8B030D-6E8A-4147-A177-3AD203B41FA5}">
                      <a16:colId xmlns:a16="http://schemas.microsoft.com/office/drawing/2014/main" val="35402614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Broadway" panose="04040905080B02020502" pitchFamily="82" charset="0"/>
                        </a:rPr>
                        <a:t>Photo Card</a:t>
                      </a: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867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Limited response, short answers. Simple opinion expressed.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Limited accuracy. Minimal success with tenses. Many errors.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0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5-8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Brief answers, with hesitation. Limited use of language. Brief opinions given.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3-4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Occasional accuracy. Limited success with past and future. Regular errors.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9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9-12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development of answers. Some effective use of language. Opinions expressed with some justifications.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5-6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success with tenses. Occasional errors prevent communication.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1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13-16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Developed responses. Effective adaptation of language. Gives opinions with some justifications.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7-8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Generally accurate responses using different tenses. Some errors occur.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35494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 awarded: ________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 awarded: _________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 awarded: _________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80199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56DF1C0-924B-4622-80B3-2CE11495B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587194"/>
              </p:ext>
            </p:extLst>
          </p:nvPr>
        </p:nvGraphicFramePr>
        <p:xfrm>
          <a:off x="4848225" y="235255"/>
          <a:ext cx="7077105" cy="6442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384">
                  <a:extLst>
                    <a:ext uri="{9D8B030D-6E8A-4147-A177-3AD203B41FA5}">
                      <a16:colId xmlns:a16="http://schemas.microsoft.com/office/drawing/2014/main" val="1309966460"/>
                    </a:ext>
                  </a:extLst>
                </a:gridCol>
                <a:gridCol w="631478">
                  <a:extLst>
                    <a:ext uri="{9D8B030D-6E8A-4147-A177-3AD203B41FA5}">
                      <a16:colId xmlns:a16="http://schemas.microsoft.com/office/drawing/2014/main" val="2030946608"/>
                    </a:ext>
                  </a:extLst>
                </a:gridCol>
                <a:gridCol w="1197080">
                  <a:extLst>
                    <a:ext uri="{9D8B030D-6E8A-4147-A177-3AD203B41FA5}">
                      <a16:colId xmlns:a16="http://schemas.microsoft.com/office/drawing/2014/main" val="1365361593"/>
                    </a:ext>
                  </a:extLst>
                </a:gridCol>
                <a:gridCol w="1197079">
                  <a:extLst>
                    <a:ext uri="{9D8B030D-6E8A-4147-A177-3AD203B41FA5}">
                      <a16:colId xmlns:a16="http://schemas.microsoft.com/office/drawing/2014/main" val="134796603"/>
                    </a:ext>
                  </a:extLst>
                </a:gridCol>
                <a:gridCol w="455384">
                  <a:extLst>
                    <a:ext uri="{9D8B030D-6E8A-4147-A177-3AD203B41FA5}">
                      <a16:colId xmlns:a16="http://schemas.microsoft.com/office/drawing/2014/main" val="753703760"/>
                    </a:ext>
                  </a:extLst>
                </a:gridCol>
                <a:gridCol w="694159">
                  <a:extLst>
                    <a:ext uri="{9D8B030D-6E8A-4147-A177-3AD203B41FA5}">
                      <a16:colId xmlns:a16="http://schemas.microsoft.com/office/drawing/2014/main" val="4077235508"/>
                    </a:ext>
                  </a:extLst>
                </a:gridCol>
                <a:gridCol w="1376034">
                  <a:extLst>
                    <a:ext uri="{9D8B030D-6E8A-4147-A177-3AD203B41FA5}">
                      <a16:colId xmlns:a16="http://schemas.microsoft.com/office/drawing/2014/main" val="100158937"/>
                    </a:ext>
                  </a:extLst>
                </a:gridCol>
                <a:gridCol w="1070507">
                  <a:extLst>
                    <a:ext uri="{9D8B030D-6E8A-4147-A177-3AD203B41FA5}">
                      <a16:colId xmlns:a16="http://schemas.microsoft.com/office/drawing/2014/main" val="1942333493"/>
                    </a:ext>
                  </a:extLst>
                </a:gridCol>
              </a:tblGrid>
              <a:tr h="343795">
                <a:tc gridSpan="8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Broadway" panose="04040905080B02020502" pitchFamily="82" charset="0"/>
                        </a:rPr>
                        <a:t>General Conversation</a:t>
                      </a:r>
                    </a:p>
                  </a:txBody>
                  <a:tcPr anchor="ctr"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371139"/>
                  </a:ext>
                </a:extLst>
              </a:tr>
              <a:tr h="66794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err="1">
                          <a:latin typeface="Century Gothic" panose="020B0502020202020204" pitchFamily="34" charset="0"/>
                        </a:rPr>
                        <a:t>Preterite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Imperfect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Future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Conditional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100" b="1" baseline="30000" dirty="0"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 Person Verbs</a:t>
                      </a: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Subjunctive</a:t>
                      </a: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680998"/>
                  </a:ext>
                </a:extLst>
              </a:tr>
              <a:tr h="85633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Connectives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Qualifiers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Opinions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Justifications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Infinitive structures</a:t>
                      </a: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Negatives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603948"/>
                  </a:ext>
                </a:extLst>
              </a:tr>
              <a:tr h="1301635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Examples of fab structures used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Mistakes Made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269623"/>
                  </a:ext>
                </a:extLst>
              </a:tr>
              <a:tr h="27402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Communication &amp; Content</a:t>
                      </a:r>
                    </a:p>
                  </a:txBody>
                  <a:tcPr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Interaction &amp; Spontaneity</a:t>
                      </a:r>
                    </a:p>
                  </a:txBody>
                  <a:tcPr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91027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10-12</a:t>
                      </a:r>
                    </a:p>
                  </a:txBody>
                  <a:tcPr anchor="ctr"/>
                </a:tc>
                <a:tc rowSpan="5"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Reasons for mark awarded and targets to improve</a:t>
                      </a: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10-12</a:t>
                      </a:r>
                    </a:p>
                  </a:txBody>
                  <a:tcPr anchor="ctr"/>
                </a:tc>
                <a:tc rowSpan="5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Reasons for mark awarded and targets to improve</a:t>
                      </a: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65486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7 – 9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7-9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24518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4– 6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4-6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00963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 – 3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1-3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13406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76779"/>
                  </a:ext>
                </a:extLst>
              </a:tr>
              <a:tr h="239775">
                <a:tc gridSpan="8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Linguistic Knowledge &amp; Accuracy </a:t>
                      </a:r>
                    </a:p>
                  </a:txBody>
                  <a:tcPr anchor="ctr"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Spontaneity &amp; Fluency</a:t>
                      </a:r>
                    </a:p>
                  </a:txBody>
                  <a:tcPr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49508"/>
                  </a:ext>
                </a:extLst>
              </a:tr>
              <a:tr h="24548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10-12</a:t>
                      </a:r>
                    </a:p>
                  </a:txBody>
                  <a:tcPr anchor="ctr"/>
                </a:tc>
                <a:tc rowSpan="5"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Reasons for mark awarded and targets to improve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63399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7-9</a:t>
                      </a:r>
                    </a:p>
                  </a:txBody>
                  <a:tcPr anchor="ctr"/>
                </a:tc>
                <a:tc gridSpan="7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141629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4-6</a:t>
                      </a:r>
                    </a:p>
                  </a:txBody>
                  <a:tcPr anchor="ctr"/>
                </a:tc>
                <a:tc gridSpan="7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811681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1-3</a:t>
                      </a:r>
                    </a:p>
                  </a:txBody>
                  <a:tcPr anchor="ctr"/>
                </a:tc>
                <a:tc gridSpan="7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46913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 gridSpan="7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75152"/>
                  </a:ext>
                </a:extLst>
              </a:tr>
              <a:tr h="282592">
                <a:tc gridSpan="4">
                  <a:txBody>
                    <a:bodyPr/>
                    <a:lstStyle/>
                    <a:p>
                      <a:pPr algn="l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Total: ____________ / 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50606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F2F148B-9C4D-4D42-B977-4FF5A10273B5}"/>
              </a:ext>
            </a:extLst>
          </p:cNvPr>
          <p:cNvSpPr txBox="1"/>
          <p:nvPr/>
        </p:nvSpPr>
        <p:spPr>
          <a:xfrm rot="16200000">
            <a:off x="-798906" y="1562100"/>
            <a:ext cx="221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Foundation</a:t>
            </a:r>
          </a:p>
        </p:txBody>
      </p:sp>
    </p:spTree>
    <p:extLst>
      <p:ext uri="{BB962C8B-B14F-4D97-AF65-F5344CB8AC3E}">
        <p14:creationId xmlns:p14="http://schemas.microsoft.com/office/powerpoint/2010/main" val="62424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0D5543-D83F-4D8B-B988-E81698FA1D1B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5B1B6B-4FF2-4B3E-B132-21433A2688F8}"/>
              </a:ext>
            </a:extLst>
          </p:cNvPr>
          <p:cNvSpPr txBox="1"/>
          <p:nvPr/>
        </p:nvSpPr>
        <p:spPr>
          <a:xfrm>
            <a:off x="10528912" y="6513933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F0EC34-E03D-4800-B732-8A2BED769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88393"/>
              </p:ext>
            </p:extLst>
          </p:nvPr>
        </p:nvGraphicFramePr>
        <p:xfrm>
          <a:off x="546246" y="235255"/>
          <a:ext cx="4109386" cy="2860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776">
                  <a:extLst>
                    <a:ext uri="{9D8B030D-6E8A-4147-A177-3AD203B41FA5}">
                      <a16:colId xmlns:a16="http://schemas.microsoft.com/office/drawing/2014/main" val="2577049660"/>
                    </a:ext>
                  </a:extLst>
                </a:gridCol>
                <a:gridCol w="1142870">
                  <a:extLst>
                    <a:ext uri="{9D8B030D-6E8A-4147-A177-3AD203B41FA5}">
                      <a16:colId xmlns:a16="http://schemas.microsoft.com/office/drawing/2014/main" val="1315075336"/>
                    </a:ext>
                  </a:extLst>
                </a:gridCol>
                <a:gridCol w="1142870">
                  <a:extLst>
                    <a:ext uri="{9D8B030D-6E8A-4147-A177-3AD203B41FA5}">
                      <a16:colId xmlns:a16="http://schemas.microsoft.com/office/drawing/2014/main" val="3903846524"/>
                    </a:ext>
                  </a:extLst>
                </a:gridCol>
                <a:gridCol w="1142870">
                  <a:extLst>
                    <a:ext uri="{9D8B030D-6E8A-4147-A177-3AD203B41FA5}">
                      <a16:colId xmlns:a16="http://schemas.microsoft.com/office/drawing/2014/main" val="1572274264"/>
                    </a:ext>
                  </a:extLst>
                </a:gridCol>
              </a:tblGrid>
              <a:tr h="269379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b="0" dirty="0">
                          <a:solidFill>
                            <a:schemeClr val="bg1"/>
                          </a:solidFill>
                          <a:latin typeface="Broadway" panose="04040905080B02020502" pitchFamily="82" charset="0"/>
                        </a:rPr>
                        <a:t>Role Play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624124"/>
                  </a:ext>
                </a:extLst>
              </a:tr>
              <a:tr h="9196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Bullet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 Marks</a:t>
                      </a:r>
                    </a:p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Clearly communicated, appropriate  response, clear communication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 mark</a:t>
                      </a:r>
                    </a:p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Partially clear &amp; appropriate communication, pronunciation may affect communication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0 mark</a:t>
                      </a:r>
                    </a:p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 rewardable communication, highly </a:t>
                      </a:r>
                      <a:r>
                        <a:rPr lang="en-GB" sz="800" b="0" dirty="0" err="1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ambigouos</a:t>
                      </a:r>
                      <a:r>
                        <a:rPr lang="en-GB" sz="8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010152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053243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2010850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242060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7217363"/>
                  </a:ext>
                </a:extLst>
              </a:tr>
              <a:tr h="23569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3050676"/>
                  </a:ext>
                </a:extLst>
              </a:tr>
              <a:tr h="23569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Total: _________/ 10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39775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F362081-00AC-4D79-BF61-B28B4184A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822402"/>
              </p:ext>
            </p:extLst>
          </p:nvPr>
        </p:nvGraphicFramePr>
        <p:xfrm>
          <a:off x="264042" y="3217384"/>
          <a:ext cx="4391591" cy="3438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824">
                  <a:extLst>
                    <a:ext uri="{9D8B030D-6E8A-4147-A177-3AD203B41FA5}">
                      <a16:colId xmlns:a16="http://schemas.microsoft.com/office/drawing/2014/main" val="941526945"/>
                    </a:ext>
                  </a:extLst>
                </a:gridCol>
                <a:gridCol w="1723183">
                  <a:extLst>
                    <a:ext uri="{9D8B030D-6E8A-4147-A177-3AD203B41FA5}">
                      <a16:colId xmlns:a16="http://schemas.microsoft.com/office/drawing/2014/main" val="2926684949"/>
                    </a:ext>
                  </a:extLst>
                </a:gridCol>
                <a:gridCol w="384098">
                  <a:extLst>
                    <a:ext uri="{9D8B030D-6E8A-4147-A177-3AD203B41FA5}">
                      <a16:colId xmlns:a16="http://schemas.microsoft.com/office/drawing/2014/main" val="831158"/>
                    </a:ext>
                  </a:extLst>
                </a:gridCol>
                <a:gridCol w="1775486">
                  <a:extLst>
                    <a:ext uri="{9D8B030D-6E8A-4147-A177-3AD203B41FA5}">
                      <a16:colId xmlns:a16="http://schemas.microsoft.com/office/drawing/2014/main" val="354026141"/>
                    </a:ext>
                  </a:extLst>
                </a:gridCol>
              </a:tblGrid>
              <a:tr h="282975">
                <a:tc gridSpan="4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Broadway" panose="04040905080B02020502" pitchFamily="82" charset="0"/>
                        </a:rPr>
                        <a:t>Photo Card</a:t>
                      </a: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4354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867553"/>
                  </a:ext>
                </a:extLst>
              </a:tr>
              <a:tr h="71283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developed responses. Some effective use of language. Opinions expressed with occasional justifications.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1-2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accuracy and some success with tenses. Occasional errors.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07176"/>
                  </a:ext>
                </a:extLst>
              </a:tr>
              <a:tr h="71283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5-8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Frequently developed responses and adaption of language. Opinions expressed with some developed justifications.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3-4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Generally accurate, general successful use of tenses. Generally coherent.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91214"/>
                  </a:ext>
                </a:extLst>
              </a:tr>
              <a:tr h="71283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9-12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Mostly developed and fluent responses. Effective adaptation of language. Opinions and developed justifications expressed.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5-6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Mostly accurate, mostly successful use of tenses. Errors rarely affect communication.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15081"/>
                  </a:ext>
                </a:extLst>
              </a:tr>
              <a:tr h="58886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13-16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Consistently fluent responses and adaption of language. Opinions and fully developed justifications expressed.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7-8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Consistently accurate, successful use of tenses. Errors do not affect communication.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354944"/>
                  </a:ext>
                </a:extLst>
              </a:tr>
              <a:tr h="377081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 awarded: ________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 awarded: _________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 awarded: _________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80199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56DF1C0-924B-4622-80B3-2CE11495B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065306"/>
              </p:ext>
            </p:extLst>
          </p:nvPr>
        </p:nvGraphicFramePr>
        <p:xfrm>
          <a:off x="4762500" y="235255"/>
          <a:ext cx="7162834" cy="6442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901">
                  <a:extLst>
                    <a:ext uri="{9D8B030D-6E8A-4147-A177-3AD203B41FA5}">
                      <a16:colId xmlns:a16="http://schemas.microsoft.com/office/drawing/2014/main" val="1309966460"/>
                    </a:ext>
                  </a:extLst>
                </a:gridCol>
                <a:gridCol w="639127">
                  <a:extLst>
                    <a:ext uri="{9D8B030D-6E8A-4147-A177-3AD203B41FA5}">
                      <a16:colId xmlns:a16="http://schemas.microsoft.com/office/drawing/2014/main" val="2030946608"/>
                    </a:ext>
                  </a:extLst>
                </a:gridCol>
                <a:gridCol w="1211581">
                  <a:extLst>
                    <a:ext uri="{9D8B030D-6E8A-4147-A177-3AD203B41FA5}">
                      <a16:colId xmlns:a16="http://schemas.microsoft.com/office/drawing/2014/main" val="1365361593"/>
                    </a:ext>
                  </a:extLst>
                </a:gridCol>
                <a:gridCol w="1211580">
                  <a:extLst>
                    <a:ext uri="{9D8B030D-6E8A-4147-A177-3AD203B41FA5}">
                      <a16:colId xmlns:a16="http://schemas.microsoft.com/office/drawing/2014/main" val="134796603"/>
                    </a:ext>
                  </a:extLst>
                </a:gridCol>
                <a:gridCol w="460901">
                  <a:extLst>
                    <a:ext uri="{9D8B030D-6E8A-4147-A177-3AD203B41FA5}">
                      <a16:colId xmlns:a16="http://schemas.microsoft.com/office/drawing/2014/main" val="753703760"/>
                    </a:ext>
                  </a:extLst>
                </a:gridCol>
                <a:gridCol w="702568">
                  <a:extLst>
                    <a:ext uri="{9D8B030D-6E8A-4147-A177-3AD203B41FA5}">
                      <a16:colId xmlns:a16="http://schemas.microsoft.com/office/drawing/2014/main" val="4077235508"/>
                    </a:ext>
                  </a:extLst>
                </a:gridCol>
                <a:gridCol w="1392702">
                  <a:extLst>
                    <a:ext uri="{9D8B030D-6E8A-4147-A177-3AD203B41FA5}">
                      <a16:colId xmlns:a16="http://schemas.microsoft.com/office/drawing/2014/main" val="100158937"/>
                    </a:ext>
                  </a:extLst>
                </a:gridCol>
                <a:gridCol w="1083474">
                  <a:extLst>
                    <a:ext uri="{9D8B030D-6E8A-4147-A177-3AD203B41FA5}">
                      <a16:colId xmlns:a16="http://schemas.microsoft.com/office/drawing/2014/main" val="1942333493"/>
                    </a:ext>
                  </a:extLst>
                </a:gridCol>
              </a:tblGrid>
              <a:tr h="343795">
                <a:tc gridSpan="8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Broadway" panose="04040905080B02020502" pitchFamily="82" charset="0"/>
                        </a:rPr>
                        <a:t>General Conversation</a:t>
                      </a:r>
                    </a:p>
                  </a:txBody>
                  <a:tcPr anchor="ctr"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371139"/>
                  </a:ext>
                </a:extLst>
              </a:tr>
              <a:tr h="66794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err="1">
                          <a:latin typeface="Century Gothic" panose="020B0502020202020204" pitchFamily="34" charset="0"/>
                        </a:rPr>
                        <a:t>Preterite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Imperfect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Future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Conditional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100" b="1" baseline="30000" dirty="0"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 Person Verbs</a:t>
                      </a: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Subjunctive</a:t>
                      </a: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4680998"/>
                  </a:ext>
                </a:extLst>
              </a:tr>
              <a:tr h="85633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Connectives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Qualifiers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Opinions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Justifications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Infinitive structures</a:t>
                      </a: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1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Negatives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603948"/>
                  </a:ext>
                </a:extLst>
              </a:tr>
              <a:tr h="1301635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Examples of fab structures used</a:t>
                      </a: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Mistakes Made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269623"/>
                  </a:ext>
                </a:extLst>
              </a:tr>
              <a:tr h="27402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Communication &amp; Content</a:t>
                      </a:r>
                    </a:p>
                  </a:txBody>
                  <a:tcPr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Interaction &amp; Spontaneity</a:t>
                      </a:r>
                    </a:p>
                  </a:txBody>
                  <a:tcPr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191027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10-12</a:t>
                      </a:r>
                    </a:p>
                  </a:txBody>
                  <a:tcPr anchor="ctr"/>
                </a:tc>
                <a:tc rowSpan="5" grid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Reasons for mark awarded and targets to improve</a:t>
                      </a: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10-12</a:t>
                      </a:r>
                    </a:p>
                  </a:txBody>
                  <a:tcPr anchor="ctr"/>
                </a:tc>
                <a:tc rowSpan="5"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Reasons for mark awarded and targets to improve</a:t>
                      </a: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65486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7 – 9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7-9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24518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4– 6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4-6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00963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 – 3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1-3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13406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76779"/>
                  </a:ext>
                </a:extLst>
              </a:tr>
              <a:tr h="239775">
                <a:tc gridSpan="8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Linguistic Knowledge &amp; Accuracy </a:t>
                      </a:r>
                    </a:p>
                  </a:txBody>
                  <a:tcPr anchor="ctr"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Spontaneity &amp; Fluency</a:t>
                      </a:r>
                    </a:p>
                  </a:txBody>
                  <a:tcPr>
                    <a:solidFill>
                      <a:srgbClr val="F740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49508"/>
                  </a:ext>
                </a:extLst>
              </a:tr>
              <a:tr h="24548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10-12</a:t>
                      </a:r>
                    </a:p>
                  </a:txBody>
                  <a:tcPr anchor="ctr"/>
                </a:tc>
                <a:tc rowSpan="5"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Reasons for mark awarded and targets to improve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63399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7-9</a:t>
                      </a:r>
                    </a:p>
                  </a:txBody>
                  <a:tcPr anchor="ctr"/>
                </a:tc>
                <a:tc gridSpan="7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141629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4-6</a:t>
                      </a:r>
                    </a:p>
                  </a:txBody>
                  <a:tcPr anchor="ctr"/>
                </a:tc>
                <a:tc gridSpan="7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811681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1-3</a:t>
                      </a:r>
                    </a:p>
                  </a:txBody>
                  <a:tcPr anchor="ctr"/>
                </a:tc>
                <a:tc gridSpan="7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469134"/>
                  </a:ext>
                </a:extLst>
              </a:tr>
              <a:tr h="23977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anchor="ctr"/>
                </a:tc>
                <a:tc gridSpan="7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75152"/>
                  </a:ext>
                </a:extLst>
              </a:tr>
              <a:tr h="282592">
                <a:tc gridSpan="4">
                  <a:txBody>
                    <a:bodyPr/>
                    <a:lstStyle/>
                    <a:p>
                      <a:pPr algn="l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Total: ____________ / 36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5060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C65C64-796B-4AB7-9BED-8E51DD97E066}"/>
              </a:ext>
            </a:extLst>
          </p:cNvPr>
          <p:cNvSpPr txBox="1"/>
          <p:nvPr/>
        </p:nvSpPr>
        <p:spPr>
          <a:xfrm rot="16200000">
            <a:off x="-798906" y="1562100"/>
            <a:ext cx="221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Higher</a:t>
            </a:r>
          </a:p>
        </p:txBody>
      </p:sp>
    </p:spTree>
    <p:extLst>
      <p:ext uri="{BB962C8B-B14F-4D97-AF65-F5344CB8AC3E}">
        <p14:creationId xmlns:p14="http://schemas.microsoft.com/office/powerpoint/2010/main" val="49152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513</Words>
  <Application>Microsoft Office PowerPoint</Application>
  <PresentationFormat>Widescreen</PresentationFormat>
  <Paragraphs>154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2</cp:revision>
  <dcterms:created xsi:type="dcterms:W3CDTF">2022-01-20T16:48:58Z</dcterms:created>
  <dcterms:modified xsi:type="dcterms:W3CDTF">2022-01-20T20:52:39Z</dcterms:modified>
</cp:coreProperties>
</file>