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7" r:id="rId13"/>
    <p:sldId id="270" r:id="rId14"/>
    <p:sldId id="272" r:id="rId15"/>
    <p:sldId id="25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7C8F-E02E-4363-9C9F-4F44944F8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C47C7-40A3-4981-AC0A-6C65B9FEC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5CDD-129C-4618-8AE2-FD2DBCAA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F64E9-0A14-4B11-BDFD-2AF498A0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DA5E-0762-484F-848D-0FC8DE38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D983-67C0-41E4-BCAA-15EB8611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CC79B-EC5E-4D25-9D36-F4D6C7D84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C498-C654-4FD0-A259-0FAD339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759BB-71EC-4102-A377-4772E93A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A446-F886-41A7-9FA0-3E08A1D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6BEAE-E272-4EFC-A9D5-0505D173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D7737-414E-4815-96FB-DF31CDCE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33076-4029-4730-9C1C-B9EB0817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717B-E18C-4EB8-8E1A-B1117E5E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92BD7-D214-4628-A25F-996A009A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53B1-7FD9-47B1-8836-1B52F0E4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DDBA-139E-4175-AC69-3E17A6D7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CBE1F-A390-4810-8443-875B5AD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DD184-7386-4B7D-AF1B-8F43CE4B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4521C-F370-4985-87B3-EB36C99C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2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F391-B8C9-4294-BEB3-4F4AE47D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29253-4D35-4804-ACB9-913B5AEC5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D7E6-B4F5-4626-9F80-4CB9AE40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0F22-8C12-4617-B174-78807945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F559-D96D-461F-B6E5-261A0A9D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BE5F-D77D-43E0-BC8D-A2C732BB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AA2A-0207-4E16-8DBE-383DFE043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45780-7AEB-4238-BD4E-E25615D32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ED9A-3D6E-4D90-9FE0-096893FD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94173-95BF-4649-A3DC-DE0C224E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EE896-94A5-4421-8D63-E8AD668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8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5E54-6F58-43E7-B1A0-07FBF9FE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02BB6-A3A0-40BD-867F-1518440D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2CED7-E897-4B96-9408-EBD4B5EF5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26A01-EB64-41F7-81EE-E8052B709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4C94E-8F00-46FE-8CEB-0FCCF15EE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7E639-C43E-4EF1-AD65-98838989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3CE04-EABA-47E0-8262-523B8A21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E093D-BFA2-4C24-9D67-B871F4F3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7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E871-68E9-4999-8367-4A297EE8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EDD4C-93BF-4B42-9E41-81C9A68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D0A6A-E3F9-4F41-92F7-EAA85C4E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C9AB0-6597-420C-A551-CCF22A07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1AAC-D9EB-4525-9A92-E5E37C12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54160-3A73-4C07-BBAD-FC37039B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910E9-BE95-4782-808F-48B51E70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8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29AA-DE21-44D0-B49C-87BD318A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3B90E-C49E-4524-968D-1CA78FA7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54C7-DB0B-4159-8336-339DC18C0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64819-2DC4-4FCA-A9CB-1EC9F874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39662-576E-4BCB-BFC4-59F91A6A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DC2B-BBD3-4465-9AB3-FD687362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7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E527-A6EA-4509-9B3D-9E716805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71E5E-DAAC-4DB5-97DC-0B43D70FD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BCCF2-C04C-4C33-B56B-A25C2EBD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6B7A2-9B92-4E9D-9BF2-BCBD850D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14F02-AF9C-4FCA-A81E-FAAAE4A0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53FCE-85D5-4841-A93F-33E866CD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E3EF2-BCB8-4BB2-8FE4-1C69125C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89BBE-1D35-4A19-B729-072BB65D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F034-8B51-4859-8AD5-5BB08FDE9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1032-242F-4532-90C0-BEF69C73EE2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D5AE-ACA2-4F2F-88B9-25E3DD46F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955B1-180D-4DA1-9213-5D11C54FA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0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75" y="747616"/>
            <a:ext cx="2301438" cy="204958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323E537-6DBB-4058-A59B-AEF239466ECD}"/>
              </a:ext>
            </a:extLst>
          </p:cNvPr>
          <p:cNvSpPr txBox="1"/>
          <p:nvPr/>
        </p:nvSpPr>
        <p:spPr>
          <a:xfrm>
            <a:off x="386040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una cita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440" y="815480"/>
            <a:ext cx="2090245" cy="19138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EE93452-0363-4F9D-ABA4-E895F73759B8}"/>
              </a:ext>
            </a:extLst>
          </p:cNvPr>
          <p:cNvSpPr txBox="1"/>
          <p:nvPr/>
        </p:nvSpPr>
        <p:spPr>
          <a:xfrm>
            <a:off x="2945153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unas flores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327" y="815480"/>
            <a:ext cx="2301439" cy="17222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39826D2-3DB4-4BB2-BE38-C7C7290FE7E8}"/>
              </a:ext>
            </a:extLst>
          </p:cNvPr>
          <p:cNvSpPr txBox="1"/>
          <p:nvPr/>
        </p:nvSpPr>
        <p:spPr>
          <a:xfrm>
            <a:off x="5118010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chocolate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A6333CF-FBA0-43C2-8627-94A8421F3E43}"/>
              </a:ext>
            </a:extLst>
          </p:cNvPr>
          <p:cNvSpPr txBox="1"/>
          <p:nvPr/>
        </p:nvSpPr>
        <p:spPr>
          <a:xfrm>
            <a:off x="386039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 corazón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133" y="915081"/>
            <a:ext cx="1226926" cy="171464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1007711-0F2E-4BE0-9DF8-8C7AB8959AE0}"/>
              </a:ext>
            </a:extLst>
          </p:cNvPr>
          <p:cNvSpPr txBox="1"/>
          <p:nvPr/>
        </p:nvSpPr>
        <p:spPr>
          <a:xfrm>
            <a:off x="7738187" y="2796540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 anillo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9254" y="915081"/>
            <a:ext cx="1531753" cy="176799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9A102C1-42BD-4FE3-82CD-6AB742A0410F}"/>
              </a:ext>
            </a:extLst>
          </p:cNvPr>
          <p:cNvSpPr txBox="1"/>
          <p:nvPr/>
        </p:nvSpPr>
        <p:spPr>
          <a:xfrm>
            <a:off x="9794194" y="2790673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 regalo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B875F3-2EFB-475C-A0AA-9B8CBD63C8B7}"/>
              </a:ext>
            </a:extLst>
          </p:cNvPr>
          <p:cNvSpPr txBox="1"/>
          <p:nvPr/>
        </p:nvSpPr>
        <p:spPr>
          <a:xfrm>
            <a:off x="2966616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una tarjeta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89155AB-676D-4C07-BFB4-4D92A53E3BAF}"/>
              </a:ext>
            </a:extLst>
          </p:cNvPr>
          <p:cNvSpPr txBox="1"/>
          <p:nvPr/>
        </p:nvSpPr>
        <p:spPr>
          <a:xfrm>
            <a:off x="5209590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besar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27FA4FE-449E-4C6D-B92C-772AF987A786}"/>
              </a:ext>
            </a:extLst>
          </p:cNvPr>
          <p:cNvSpPr txBox="1"/>
          <p:nvPr/>
        </p:nvSpPr>
        <p:spPr>
          <a:xfrm>
            <a:off x="7738187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abrazar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75D9E94-41B5-4FCB-ACC1-28F8E39405DC}"/>
              </a:ext>
            </a:extLst>
          </p:cNvPr>
          <p:cNvSpPr txBox="1"/>
          <p:nvPr/>
        </p:nvSpPr>
        <p:spPr>
          <a:xfrm>
            <a:off x="9928822" y="5582155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amar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Vocabulario </a:t>
            </a:r>
          </a:p>
        </p:txBody>
      </p:sp>
    </p:spTree>
    <p:extLst>
      <p:ext uri="{BB962C8B-B14F-4D97-AF65-F5344CB8AC3E}">
        <p14:creationId xmlns:p14="http://schemas.microsoft.com/office/powerpoint/2010/main" val="22742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6" grpId="0"/>
      <p:bldP spid="39" grpId="0"/>
      <p:bldP spid="42" grpId="0"/>
      <p:bldP spid="45" grpId="0"/>
      <p:bldP spid="48" grpId="0"/>
      <p:bldP spid="51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289" y="1004643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46645" y="905040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9A1FAF-BFA9-4DD9-8B9E-C69EFADE28D9}"/>
              </a:ext>
            </a:extLst>
          </p:cNvPr>
          <p:cNvSpPr txBox="1"/>
          <p:nvPr/>
        </p:nvSpPr>
        <p:spPr>
          <a:xfrm>
            <a:off x="4270311" y="171150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Preterite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Recap</a:t>
            </a:r>
            <a:endParaRPr lang="es-ES" sz="2800" dirty="0">
              <a:latin typeface="Broadway" panose="04040905080B02020502" pitchFamily="82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1D481261-1586-4501-8F88-28AA7292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3827"/>
              </p:ext>
            </p:extLst>
          </p:nvPr>
        </p:nvGraphicFramePr>
        <p:xfrm>
          <a:off x="343159" y="1353722"/>
          <a:ext cx="5591110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0177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1289461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1127208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  <a:gridCol w="1184264">
                  <a:extLst>
                    <a:ext uri="{9D8B030D-6E8A-4147-A177-3AD203B41FA5}">
                      <a16:colId xmlns:a16="http://schemas.microsoft.com/office/drawing/2014/main" val="4167776061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Comprar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Comer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Escribir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Compré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Comí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Escribí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tú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Compraste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Comiste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Escribiste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él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ella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usted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Compró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Comió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Escribió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nosotros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Compramos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Comimos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Escribimos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vosotros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Comprasteis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Comisteis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Escribisteis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ellas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ustedes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Compraron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Comieron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Escribieron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B8CC53B-831E-4D11-9A26-4EDCCB889973}"/>
              </a:ext>
            </a:extLst>
          </p:cNvPr>
          <p:cNvSpPr/>
          <p:nvPr/>
        </p:nvSpPr>
        <p:spPr>
          <a:xfrm>
            <a:off x="2500604" y="2220686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B0F6405-4DE5-456E-8F06-790C8227D3A4}"/>
              </a:ext>
            </a:extLst>
          </p:cNvPr>
          <p:cNvSpPr/>
          <p:nvPr/>
        </p:nvSpPr>
        <p:spPr>
          <a:xfrm>
            <a:off x="2500604" y="3047999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3217347-218C-4057-A38B-54AFD109E1A9}"/>
              </a:ext>
            </a:extLst>
          </p:cNvPr>
          <p:cNvSpPr/>
          <p:nvPr/>
        </p:nvSpPr>
        <p:spPr>
          <a:xfrm>
            <a:off x="2500604" y="3862869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804A470-53C3-4EB5-82C5-B2E07A2EE3DB}"/>
              </a:ext>
            </a:extLst>
          </p:cNvPr>
          <p:cNvSpPr/>
          <p:nvPr/>
        </p:nvSpPr>
        <p:spPr>
          <a:xfrm>
            <a:off x="3651379" y="1807037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602BC25-E262-42C2-AF60-A6E5ED6408EB}"/>
              </a:ext>
            </a:extLst>
          </p:cNvPr>
          <p:cNvSpPr/>
          <p:nvPr/>
        </p:nvSpPr>
        <p:spPr>
          <a:xfrm>
            <a:off x="3651379" y="2649958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1AF7EEF-3F3C-4555-BDAF-85C9D542E170}"/>
              </a:ext>
            </a:extLst>
          </p:cNvPr>
          <p:cNvSpPr/>
          <p:nvPr/>
        </p:nvSpPr>
        <p:spPr>
          <a:xfrm>
            <a:off x="3651379" y="3429000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26367E4-6DF4-4056-AF22-547C45993D14}"/>
              </a:ext>
            </a:extLst>
          </p:cNvPr>
          <p:cNvSpPr/>
          <p:nvPr/>
        </p:nvSpPr>
        <p:spPr>
          <a:xfrm>
            <a:off x="4792824" y="3862868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C71FB43-F17E-49E6-A9EB-9107FA5A5369}"/>
              </a:ext>
            </a:extLst>
          </p:cNvPr>
          <p:cNvSpPr/>
          <p:nvPr/>
        </p:nvSpPr>
        <p:spPr>
          <a:xfrm>
            <a:off x="4792824" y="3013787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42A8DB9-C2A9-4A0B-B158-5C68561B36D3}"/>
              </a:ext>
            </a:extLst>
          </p:cNvPr>
          <p:cNvSpPr/>
          <p:nvPr/>
        </p:nvSpPr>
        <p:spPr>
          <a:xfrm>
            <a:off x="4813040" y="2220686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27">
            <a:extLst>
              <a:ext uri="{FF2B5EF4-FFF2-40B4-BE49-F238E27FC236}">
                <a16:creationId xmlns:a16="http://schemas.microsoft.com/office/drawing/2014/main" id="{77B310DB-9E76-4339-AA47-BE4B75F6D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39414"/>
              </p:ext>
            </p:extLst>
          </p:nvPr>
        </p:nvGraphicFramePr>
        <p:xfrm>
          <a:off x="6595706" y="1353722"/>
          <a:ext cx="5091404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408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777639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934789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  <a:gridCol w="1260568">
                  <a:extLst>
                    <a:ext uri="{9D8B030D-6E8A-4147-A177-3AD203B41FA5}">
                      <a16:colId xmlns:a16="http://schemas.microsoft.com/office/drawing/2014/main" val="4167776061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/ Ser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Tener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Hacer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Fui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Hice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tú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Fuiste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Tuviste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Hiciste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él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ella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usted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Fue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Tuvo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Hizo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nosotros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Fuimos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Tuvimos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Hicimos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vosotros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Fuisteis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Tuvisteis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Hicisteis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ellas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ustedes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Fueron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Tuvieron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Hicieron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07C072E-D48A-4D81-A8ED-2722BDE4E2AC}"/>
              </a:ext>
            </a:extLst>
          </p:cNvPr>
          <p:cNvSpPr/>
          <p:nvPr/>
        </p:nvSpPr>
        <p:spPr>
          <a:xfrm>
            <a:off x="8798767" y="2286000"/>
            <a:ext cx="597160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2BE102A-62A1-4D0A-9D6F-C851FA2F8ED7}"/>
              </a:ext>
            </a:extLst>
          </p:cNvPr>
          <p:cNvSpPr/>
          <p:nvPr/>
        </p:nvSpPr>
        <p:spPr>
          <a:xfrm>
            <a:off x="8798767" y="3063606"/>
            <a:ext cx="597160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F73F42A-F1C1-4EC7-AB4B-826E3274F408}"/>
              </a:ext>
            </a:extLst>
          </p:cNvPr>
          <p:cNvSpPr/>
          <p:nvPr/>
        </p:nvSpPr>
        <p:spPr>
          <a:xfrm>
            <a:off x="8842828" y="3862868"/>
            <a:ext cx="597160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8C54025-8320-4991-A748-65B11F6CDC8B}"/>
              </a:ext>
            </a:extLst>
          </p:cNvPr>
          <p:cNvSpPr/>
          <p:nvPr/>
        </p:nvSpPr>
        <p:spPr>
          <a:xfrm>
            <a:off x="9695024" y="1886349"/>
            <a:ext cx="597160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1FF2492-6DDC-4827-961D-AB989A5AF53F}"/>
              </a:ext>
            </a:extLst>
          </p:cNvPr>
          <p:cNvSpPr/>
          <p:nvPr/>
        </p:nvSpPr>
        <p:spPr>
          <a:xfrm>
            <a:off x="9695024" y="2682615"/>
            <a:ext cx="597160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CA46A23-A39B-4CE7-8FC9-346379D45ADD}"/>
              </a:ext>
            </a:extLst>
          </p:cNvPr>
          <p:cNvSpPr/>
          <p:nvPr/>
        </p:nvSpPr>
        <p:spPr>
          <a:xfrm>
            <a:off x="9604828" y="3460221"/>
            <a:ext cx="687356" cy="2146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11EAF7D-DEA1-4363-AF80-9903E9BE8668}"/>
              </a:ext>
            </a:extLst>
          </p:cNvPr>
          <p:cNvSpPr/>
          <p:nvPr/>
        </p:nvSpPr>
        <p:spPr>
          <a:xfrm>
            <a:off x="10727611" y="1862958"/>
            <a:ext cx="687356" cy="2146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3D1E00E-623F-473B-AA68-6F24793D17D6}"/>
              </a:ext>
            </a:extLst>
          </p:cNvPr>
          <p:cNvSpPr/>
          <p:nvPr/>
        </p:nvSpPr>
        <p:spPr>
          <a:xfrm>
            <a:off x="10727611" y="2677918"/>
            <a:ext cx="687356" cy="2146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22B7BAC-7440-40E2-B3A2-B6AA174E2795}"/>
              </a:ext>
            </a:extLst>
          </p:cNvPr>
          <p:cNvSpPr/>
          <p:nvPr/>
        </p:nvSpPr>
        <p:spPr>
          <a:xfrm>
            <a:off x="10727611" y="3492878"/>
            <a:ext cx="687356" cy="2146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7CF80D-54EB-488B-AD03-1D642122E3A2}"/>
              </a:ext>
            </a:extLst>
          </p:cNvPr>
          <p:cNvSpPr txBox="1"/>
          <p:nvPr/>
        </p:nvSpPr>
        <p:spPr>
          <a:xfrm>
            <a:off x="410547" y="4506686"/>
            <a:ext cx="5523722" cy="199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Yo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compré</a:t>
            </a:r>
            <a:r>
              <a:rPr lang="es-ES" sz="1200" dirty="0">
                <a:latin typeface="Century Gothic" panose="020B0502020202020204" pitchFamily="34" charset="0"/>
              </a:rPr>
              <a:t> (comprar) un regalo para mi novia.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Mi esposo y yo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fuimos</a:t>
            </a:r>
            <a:r>
              <a:rPr lang="es-ES" sz="1200" dirty="0">
                <a:latin typeface="Century Gothic" panose="020B0502020202020204" pitchFamily="34" charset="0"/>
              </a:rPr>
              <a:t> (ir) a un restaurante y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comimos</a:t>
            </a:r>
            <a:r>
              <a:rPr lang="es-ES" sz="1200" dirty="0">
                <a:latin typeface="Century Gothic" panose="020B0502020202020204" pitchFamily="34" charset="0"/>
              </a:rPr>
              <a:t> (comer) espagueti.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¿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Mandaste</a:t>
            </a:r>
            <a:r>
              <a:rPr lang="es-ES" sz="1200" dirty="0">
                <a:latin typeface="Century Gothic" panose="020B0502020202020204" pitchFamily="34" charset="0"/>
              </a:rPr>
              <a:t> (mandar) una tarjeta a tu novio?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Ayer yo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conocí</a:t>
            </a:r>
            <a:r>
              <a:rPr lang="es-ES" sz="1200" dirty="0">
                <a:latin typeface="Century Gothic" panose="020B0502020202020204" pitchFamily="34" charset="0"/>
              </a:rPr>
              <a:t> (conocer) a un chico muy guapo.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Mi novia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llevó</a:t>
            </a:r>
            <a:r>
              <a:rPr lang="es-ES" sz="1200" dirty="0">
                <a:latin typeface="Century Gothic" panose="020B0502020202020204" pitchFamily="34" charset="0"/>
              </a:rPr>
              <a:t> (llevar) un vestido negro.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Mis compañeros de clase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hicieron</a:t>
            </a:r>
            <a:r>
              <a:rPr lang="es-ES" sz="1200" dirty="0">
                <a:latin typeface="Century Gothic" panose="020B0502020202020204" pitchFamily="34" charset="0"/>
              </a:rPr>
              <a:t> (hacer) magdalenas.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8AF86B-2090-4A24-80AB-120B7312ADFB}"/>
              </a:ext>
            </a:extLst>
          </p:cNvPr>
          <p:cNvSpPr txBox="1"/>
          <p:nvPr/>
        </p:nvSpPr>
        <p:spPr>
          <a:xfrm>
            <a:off x="6382548" y="4506686"/>
            <a:ext cx="5523722" cy="116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7. Yo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tuve</a:t>
            </a:r>
            <a:r>
              <a:rPr lang="es-ES" sz="1200" dirty="0">
                <a:latin typeface="Century Gothic" panose="020B0502020202020204" pitchFamily="34" charset="0"/>
              </a:rPr>
              <a:t> (tener) mariposas en mi estómago cuando te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vi</a:t>
            </a:r>
            <a:r>
              <a:rPr lang="es-ES" sz="1200" dirty="0">
                <a:latin typeface="Century Gothic" panose="020B0502020202020204" pitchFamily="34" charset="0"/>
              </a:rPr>
              <a:t> (ver).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8. Mi marido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preparó</a:t>
            </a:r>
            <a:r>
              <a:rPr lang="es-ES" sz="1200" dirty="0">
                <a:latin typeface="Century Gothic" panose="020B0502020202020204" pitchFamily="34" charset="0"/>
              </a:rPr>
              <a:t> (preparar) una cena especial. ¡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Fue</a:t>
            </a:r>
            <a:r>
              <a:rPr lang="es-ES" sz="1200" dirty="0">
                <a:latin typeface="Century Gothic" panose="020B0502020202020204" pitchFamily="34" charset="0"/>
              </a:rPr>
              <a:t> (ser) una noche romántico! 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9. Ya que estoy soltera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salí</a:t>
            </a:r>
            <a:r>
              <a:rPr lang="es-ES" sz="1200" dirty="0">
                <a:latin typeface="Century Gothic" panose="020B0502020202020204" pitchFamily="34" charset="0"/>
              </a:rPr>
              <a:t> (salir) con mis amigos y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bailamos</a:t>
            </a:r>
            <a:r>
              <a:rPr lang="es-ES" sz="1200" dirty="0">
                <a:latin typeface="Century Gothic" panose="020B0502020202020204" pitchFamily="34" charset="0"/>
              </a:rPr>
              <a:t> (bailar).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C99DFF-10F7-425E-9E09-8E40EC0F14EC}"/>
              </a:ext>
            </a:extLst>
          </p:cNvPr>
          <p:cNvSpPr txBox="1"/>
          <p:nvPr/>
        </p:nvSpPr>
        <p:spPr>
          <a:xfrm>
            <a:off x="284066" y="954977"/>
            <a:ext cx="7558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Can </a:t>
            </a:r>
            <a:r>
              <a:rPr lang="es-ES" sz="1400" b="1" dirty="0" err="1">
                <a:latin typeface="Century Gothic" panose="020B0502020202020204" pitchFamily="34" charset="0"/>
              </a:rPr>
              <a:t>you</a:t>
            </a:r>
            <a:r>
              <a:rPr lang="es-ES" sz="1400" b="1" dirty="0">
                <a:latin typeface="Century Gothic" panose="020B0502020202020204" pitchFamily="34" charset="0"/>
              </a:rPr>
              <a:t> complete </a:t>
            </a:r>
            <a:r>
              <a:rPr lang="es-ES" sz="1400" b="1" dirty="0" err="1">
                <a:latin typeface="Century Gothic" panose="020B0502020202020204" pitchFamily="34" charset="0"/>
              </a:rPr>
              <a:t>the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</a:t>
            </a:r>
            <a:r>
              <a:rPr lang="es-ES" sz="1400" b="1" dirty="0">
                <a:latin typeface="Century Gothic" panose="020B0502020202020204" pitchFamily="34" charset="0"/>
              </a:rPr>
              <a:t> tables </a:t>
            </a:r>
            <a:r>
              <a:rPr lang="es-ES" sz="1400" b="1" dirty="0" err="1">
                <a:latin typeface="Century Gothic" panose="020B0502020202020204" pitchFamily="34" charset="0"/>
              </a:rPr>
              <a:t>for</a:t>
            </a:r>
            <a:r>
              <a:rPr lang="es-ES" sz="1400" b="1" dirty="0">
                <a:latin typeface="Century Gothic" panose="020B0502020202020204" pitchFamily="34" charset="0"/>
              </a:rPr>
              <a:t> regular </a:t>
            </a:r>
            <a:r>
              <a:rPr lang="es-ES" sz="1400" b="1" dirty="0" err="1">
                <a:latin typeface="Century Gothic" panose="020B0502020202020204" pitchFamily="34" charset="0"/>
              </a:rPr>
              <a:t>preterite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verbs</a:t>
            </a:r>
            <a:r>
              <a:rPr lang="es-ES" sz="1400" b="1" dirty="0">
                <a:latin typeface="Century Gothic" panose="020B0502020202020204" pitchFamily="34" charset="0"/>
              </a:rPr>
              <a:t> and </a:t>
            </a:r>
            <a:r>
              <a:rPr lang="es-ES" sz="1400" b="1" dirty="0" err="1">
                <a:latin typeface="Century Gothic" panose="020B0502020202020204" pitchFamily="34" charset="0"/>
              </a:rPr>
              <a:t>the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key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irregulars</a:t>
            </a:r>
            <a:r>
              <a:rPr lang="es-ES" sz="1400" b="1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CE8ADE9-1F6A-4FD2-B35C-B0F17E23EB6D}"/>
              </a:ext>
            </a:extLst>
          </p:cNvPr>
          <p:cNvSpPr/>
          <p:nvPr/>
        </p:nvSpPr>
        <p:spPr>
          <a:xfrm>
            <a:off x="901181" y="4586715"/>
            <a:ext cx="652625" cy="2736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9465B2B-874F-4D5B-82ED-B8B5703D3974}"/>
              </a:ext>
            </a:extLst>
          </p:cNvPr>
          <p:cNvSpPr/>
          <p:nvPr/>
        </p:nvSpPr>
        <p:spPr>
          <a:xfrm>
            <a:off x="1847979" y="4900899"/>
            <a:ext cx="531327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914C96F-0AAD-4FCE-97EF-C83C56AD279C}"/>
              </a:ext>
            </a:extLst>
          </p:cNvPr>
          <p:cNvSpPr/>
          <p:nvPr/>
        </p:nvSpPr>
        <p:spPr>
          <a:xfrm>
            <a:off x="4004647" y="4855022"/>
            <a:ext cx="652625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BE91A29-E048-4577-9413-4006DAB0535C}"/>
              </a:ext>
            </a:extLst>
          </p:cNvPr>
          <p:cNvSpPr/>
          <p:nvPr/>
        </p:nvSpPr>
        <p:spPr>
          <a:xfrm>
            <a:off x="798027" y="5360564"/>
            <a:ext cx="760184" cy="2736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800243E-65DA-4103-B1F3-5F332620345F}"/>
              </a:ext>
            </a:extLst>
          </p:cNvPr>
          <p:cNvSpPr/>
          <p:nvPr/>
        </p:nvSpPr>
        <p:spPr>
          <a:xfrm>
            <a:off x="1353458" y="5665956"/>
            <a:ext cx="494521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4E8F830-7B0D-46AB-B1A9-E0CFD358969E}"/>
              </a:ext>
            </a:extLst>
          </p:cNvPr>
          <p:cNvSpPr/>
          <p:nvPr/>
        </p:nvSpPr>
        <p:spPr>
          <a:xfrm>
            <a:off x="1353458" y="5961629"/>
            <a:ext cx="400697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ED37A2E-A728-4DE5-99F2-9A4447A43D9D}"/>
              </a:ext>
            </a:extLst>
          </p:cNvPr>
          <p:cNvSpPr/>
          <p:nvPr/>
        </p:nvSpPr>
        <p:spPr>
          <a:xfrm>
            <a:off x="2636417" y="6198952"/>
            <a:ext cx="638628" cy="3039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B46A1EC-59EC-4508-9AB4-A81BD77A0FF4}"/>
              </a:ext>
            </a:extLst>
          </p:cNvPr>
          <p:cNvSpPr/>
          <p:nvPr/>
        </p:nvSpPr>
        <p:spPr>
          <a:xfrm>
            <a:off x="6838173" y="4551036"/>
            <a:ext cx="383721" cy="2790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EB18F62-CA7B-48BA-AC37-5F04847147BF}"/>
              </a:ext>
            </a:extLst>
          </p:cNvPr>
          <p:cNvSpPr/>
          <p:nvPr/>
        </p:nvSpPr>
        <p:spPr>
          <a:xfrm>
            <a:off x="10687569" y="4557242"/>
            <a:ext cx="135942" cy="2728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3B0A3C15-F6ED-4F62-9AE7-1499D1A8AFCB}"/>
              </a:ext>
            </a:extLst>
          </p:cNvPr>
          <p:cNvSpPr/>
          <p:nvPr/>
        </p:nvSpPr>
        <p:spPr>
          <a:xfrm>
            <a:off x="7423668" y="4830134"/>
            <a:ext cx="563336" cy="2347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B71E9084-20B9-469F-BF6D-0CBD521358A7}"/>
              </a:ext>
            </a:extLst>
          </p:cNvPr>
          <p:cNvSpPr/>
          <p:nvPr/>
        </p:nvSpPr>
        <p:spPr>
          <a:xfrm>
            <a:off x="10405901" y="4850784"/>
            <a:ext cx="281668" cy="2728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86A3BC9-EC74-4FAE-8B27-91BCA15461E6}"/>
              </a:ext>
            </a:extLst>
          </p:cNvPr>
          <p:cNvSpPr/>
          <p:nvPr/>
        </p:nvSpPr>
        <p:spPr>
          <a:xfrm>
            <a:off x="8141429" y="5399274"/>
            <a:ext cx="340097" cy="2666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A54849E-E608-4ACE-9746-8616AABB286B}"/>
              </a:ext>
            </a:extLst>
          </p:cNvPr>
          <p:cNvSpPr/>
          <p:nvPr/>
        </p:nvSpPr>
        <p:spPr>
          <a:xfrm>
            <a:off x="10217300" y="5388292"/>
            <a:ext cx="699516" cy="2666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1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91D856-9842-490D-8E52-F2D63C6A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2" y="378315"/>
            <a:ext cx="9650246" cy="61768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07518-A044-4B24-9EA8-3E4B2887D1CD}"/>
              </a:ext>
            </a:extLst>
          </p:cNvPr>
          <p:cNvSpPr txBox="1"/>
          <p:nvPr/>
        </p:nvSpPr>
        <p:spPr>
          <a:xfrm>
            <a:off x="4636119" y="11476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Compré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94314-1A45-4640-B18D-9A3CE250DA04}"/>
              </a:ext>
            </a:extLst>
          </p:cNvPr>
          <p:cNvSpPr txBox="1"/>
          <p:nvPr/>
        </p:nvSpPr>
        <p:spPr>
          <a:xfrm>
            <a:off x="673719" y="96105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fui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39D509-1CA2-46A8-8068-25D69B2287B5}"/>
              </a:ext>
            </a:extLst>
          </p:cNvPr>
          <p:cNvSpPr txBox="1"/>
          <p:nvPr/>
        </p:nvSpPr>
        <p:spPr>
          <a:xfrm>
            <a:off x="474664" y="3461657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comimos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D2C9C-D068-4C8B-8CBD-D5632A69F584}"/>
              </a:ext>
            </a:extLst>
          </p:cNvPr>
          <p:cNvSpPr txBox="1"/>
          <p:nvPr/>
        </p:nvSpPr>
        <p:spPr>
          <a:xfrm>
            <a:off x="673719" y="525624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salí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7064A4-CF9F-449C-96A7-5F34CEB5C79C}"/>
              </a:ext>
            </a:extLst>
          </p:cNvPr>
          <p:cNvSpPr txBox="1"/>
          <p:nvPr/>
        </p:nvSpPr>
        <p:spPr>
          <a:xfrm>
            <a:off x="1939574" y="2006081"/>
            <a:ext cx="517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fue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5DED4-80B2-4FC4-8F39-DD9259BFB2E9}"/>
              </a:ext>
            </a:extLst>
          </p:cNvPr>
          <p:cNvSpPr txBox="1"/>
          <p:nvPr/>
        </p:nvSpPr>
        <p:spPr>
          <a:xfrm>
            <a:off x="2198318" y="346003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hice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4B8F39-EE6B-4C4E-8E8F-08E288E12B75}"/>
              </a:ext>
            </a:extLst>
          </p:cNvPr>
          <p:cNvSpPr txBox="1"/>
          <p:nvPr/>
        </p:nvSpPr>
        <p:spPr>
          <a:xfrm>
            <a:off x="3597910" y="4820547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escribí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D64B01-5672-4E6D-BC7B-8FD3BE627162}"/>
              </a:ext>
            </a:extLst>
          </p:cNvPr>
          <p:cNvSpPr txBox="1"/>
          <p:nvPr/>
        </p:nvSpPr>
        <p:spPr>
          <a:xfrm>
            <a:off x="2192697" y="5486130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fui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26F86C-9E9B-421D-BB87-0E94779E7CA5}"/>
              </a:ext>
            </a:extLst>
          </p:cNvPr>
          <p:cNvSpPr txBox="1"/>
          <p:nvPr/>
        </p:nvSpPr>
        <p:spPr>
          <a:xfrm>
            <a:off x="5171671" y="3767811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bailé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B73FE-8C70-4544-BCE5-AC11306AEC34}"/>
              </a:ext>
            </a:extLst>
          </p:cNvPr>
          <p:cNvSpPr txBox="1"/>
          <p:nvPr/>
        </p:nvSpPr>
        <p:spPr>
          <a:xfrm>
            <a:off x="2912189" y="1114939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vimos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A6DA5D-661C-4FF1-9337-B39EC0547D90}"/>
              </a:ext>
            </a:extLst>
          </p:cNvPr>
          <p:cNvSpPr txBox="1"/>
          <p:nvPr/>
        </p:nvSpPr>
        <p:spPr>
          <a:xfrm>
            <a:off x="5093319" y="5564021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tuvisteis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35E5C2-6510-43E6-B841-97F6E6295C27}"/>
              </a:ext>
            </a:extLst>
          </p:cNvPr>
          <p:cNvSpPr txBox="1"/>
          <p:nvPr/>
        </p:nvSpPr>
        <p:spPr>
          <a:xfrm>
            <a:off x="6735143" y="1242443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bailaron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D30927-D80B-46BD-B63F-769D6D39DC04}"/>
              </a:ext>
            </a:extLst>
          </p:cNvPr>
          <p:cNvSpPr txBox="1"/>
          <p:nvPr/>
        </p:nvSpPr>
        <p:spPr>
          <a:xfrm>
            <a:off x="3830577" y="2676329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fuiste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56981D-1779-4AEF-B6AA-93CBF23642F7}"/>
              </a:ext>
            </a:extLst>
          </p:cNvPr>
          <p:cNvSpPr txBox="1"/>
          <p:nvPr/>
        </p:nvSpPr>
        <p:spPr>
          <a:xfrm>
            <a:off x="5839769" y="2009122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vi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A3047-56E6-4A80-9B8F-15F7E79AD2E6}"/>
              </a:ext>
            </a:extLst>
          </p:cNvPr>
          <p:cNvSpPr txBox="1"/>
          <p:nvPr/>
        </p:nvSpPr>
        <p:spPr>
          <a:xfrm>
            <a:off x="7369989" y="286979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llevaste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FB194E-FF41-487C-8DE3-C907DE752776}"/>
              </a:ext>
            </a:extLst>
          </p:cNvPr>
          <p:cNvSpPr txBox="1"/>
          <p:nvPr/>
        </p:nvSpPr>
        <p:spPr>
          <a:xfrm>
            <a:off x="6691964" y="4666658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hice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7B19A-CD0E-4CC6-BE34-92F5425C1FC6}"/>
              </a:ext>
            </a:extLst>
          </p:cNvPr>
          <p:cNvSpPr txBox="1"/>
          <p:nvPr/>
        </p:nvSpPr>
        <p:spPr>
          <a:xfrm>
            <a:off x="8484620" y="1332201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fueron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21EF7A-5EE2-4C61-860A-CC24AF76BE91}"/>
              </a:ext>
            </a:extLst>
          </p:cNvPr>
          <p:cNvSpPr txBox="1"/>
          <p:nvPr/>
        </p:nvSpPr>
        <p:spPr>
          <a:xfrm>
            <a:off x="8557204" y="4068963"/>
            <a:ext cx="123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compramos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4D981B-FEA1-4E63-ACE4-89F18AE00920}"/>
              </a:ext>
            </a:extLst>
          </p:cNvPr>
          <p:cNvSpPr txBox="1"/>
          <p:nvPr/>
        </p:nvSpPr>
        <p:spPr>
          <a:xfrm>
            <a:off x="7711228" y="5373441"/>
            <a:ext cx="123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llevé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3385F7B7-B87E-42D1-ACF5-8002F8CF0477}"/>
              </a:ext>
            </a:extLst>
          </p:cNvPr>
          <p:cNvGraphicFramePr>
            <a:graphicFrameLocks noGrp="1"/>
          </p:cNvGraphicFramePr>
          <p:nvPr/>
        </p:nvGraphicFramePr>
        <p:xfrm>
          <a:off x="9718196" y="1301553"/>
          <a:ext cx="2193885" cy="4265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540">
                  <a:extLst>
                    <a:ext uri="{9D8B030D-6E8A-4147-A177-3AD203B41FA5}">
                      <a16:colId xmlns:a16="http://schemas.microsoft.com/office/drawing/2014/main" val="1798114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44394852"/>
                    </a:ext>
                  </a:extLst>
                </a:gridCol>
                <a:gridCol w="538065">
                  <a:extLst>
                    <a:ext uri="{9D8B030D-6E8A-4147-A177-3AD203B41FA5}">
                      <a16:colId xmlns:a16="http://schemas.microsoft.com/office/drawing/2014/main" val="3362537707"/>
                    </a:ext>
                  </a:extLst>
                </a:gridCol>
              </a:tblGrid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yo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27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ES" sz="500" b="0" noProof="0" dirty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140733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tú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8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ES" sz="1100" b="0" noProof="0" dirty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5420417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él / ella / usted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50011"/>
                  </a:ext>
                </a:extLst>
              </a:tr>
              <a:tr h="168733">
                <a:tc>
                  <a:txBody>
                    <a:bodyPr/>
                    <a:lstStyle/>
                    <a:p>
                      <a:pPr algn="ctr"/>
                      <a:endParaRPr lang="es-ES" sz="1100" b="0" noProof="0" dirty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5467995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nosotros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963999"/>
                  </a:ext>
                </a:extLst>
              </a:tr>
              <a:tr h="125498">
                <a:tc>
                  <a:txBody>
                    <a:bodyPr/>
                    <a:lstStyle/>
                    <a:p>
                      <a:pPr algn="ctr"/>
                      <a:endParaRPr lang="es-ES" sz="1100" b="0" noProof="0" dirty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5445710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vosotros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702592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ctr"/>
                      <a:endParaRPr lang="es-ES" sz="1100" b="0" noProof="0" dirty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2345479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es-ES" sz="1100" b="0" noProof="0" dirty="0">
                          <a:latin typeface="Broadway" panose="04040905080B02020502" pitchFamily="82" charset="0"/>
                        </a:rPr>
                        <a:t>ellos / ellas / ustedes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085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CFA815-A99A-46C9-9E7A-011C0EA81C7C}"/>
              </a:ext>
            </a:extLst>
          </p:cNvPr>
          <p:cNvSpPr txBox="1"/>
          <p:nvPr/>
        </p:nvSpPr>
        <p:spPr>
          <a:xfrm>
            <a:off x="10010485" y="556626"/>
            <a:ext cx="1911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Pick a </a:t>
            </a:r>
            <a:r>
              <a:rPr lang="en-GB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color</a:t>
            </a:r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for each verb ending and </a:t>
            </a:r>
            <a:r>
              <a:rPr lang="en-GB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color</a:t>
            </a:r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in the hearts.</a:t>
            </a:r>
          </a:p>
        </p:txBody>
      </p:sp>
    </p:spTree>
    <p:extLst>
      <p:ext uri="{BB962C8B-B14F-4D97-AF65-F5344CB8AC3E}">
        <p14:creationId xmlns:p14="http://schemas.microsoft.com/office/powerpoint/2010/main" val="389774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2095146" y="136211"/>
            <a:ext cx="7958630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Spot the difference</a:t>
            </a:r>
            <a:endParaRPr lang="es-ES" sz="2400" dirty="0"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the teacher, spot the difference between what you hear and what is written below. Make a note of the difference.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CD8274-FCE2-4835-886E-5835437440D6}"/>
              </a:ext>
            </a:extLst>
          </p:cNvPr>
          <p:cNvSpPr txBox="1"/>
          <p:nvPr/>
        </p:nvSpPr>
        <p:spPr>
          <a:xfrm>
            <a:off x="858176" y="1917212"/>
            <a:ext cx="5766560" cy="379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1400" b="1" i="1" dirty="0">
              <a:latin typeface="Century Gothic" panose="020B0502020202020204" pitchFamily="34" charset="0"/>
            </a:endParaRP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novio me compró unas flores.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Llevé una camiseta negra con una chaqueta azul.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Mi padre cocinó una paella para mi madre.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En clase hicimos tarjetas.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Después de la cena vimos una película de amor.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Mandé una tarjeta al chico guapo en mi clase de inglés.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Conocí a mi novio hace ocho años.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Preparé una especial para mis padres.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001FBA-31E3-400E-A574-C9D8DE0F9DFE}"/>
              </a:ext>
            </a:extLst>
          </p:cNvPr>
          <p:cNvSpPr txBox="1"/>
          <p:nvPr/>
        </p:nvSpPr>
        <p:spPr>
          <a:xfrm>
            <a:off x="858175" y="1909781"/>
            <a:ext cx="893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Century Gothic" panose="020B0502020202020204" pitchFamily="34" charset="0"/>
              </a:rPr>
              <a:t>e.g</a:t>
            </a:r>
            <a:r>
              <a:rPr lang="es-ES" sz="1400" dirty="0">
                <a:latin typeface="Century Gothic" panose="020B0502020202020204" pitchFamily="34" charset="0"/>
              </a:rPr>
              <a:t>. Fui a un restaurante con mi novio.		</a:t>
            </a:r>
            <a:r>
              <a:rPr lang="es-ES" sz="1400" b="1" i="1" dirty="0">
                <a:latin typeface="Century Gothic" panose="020B0502020202020204" pitchFamily="34" charset="0"/>
              </a:rPr>
              <a:t>al teatro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E034C5-548B-45C4-A185-BE93B3F4F32E}"/>
              </a:ext>
            </a:extLst>
          </p:cNvPr>
          <p:cNvSpPr/>
          <p:nvPr/>
        </p:nvSpPr>
        <p:spPr>
          <a:xfrm>
            <a:off x="4017925" y="2364820"/>
            <a:ext cx="1360208" cy="307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4E67CE-7869-479E-8E5F-9019B4B75E1D}"/>
              </a:ext>
            </a:extLst>
          </p:cNvPr>
          <p:cNvSpPr txBox="1"/>
          <p:nvPr/>
        </p:nvSpPr>
        <p:spPr>
          <a:xfrm>
            <a:off x="4209541" y="2340260"/>
            <a:ext cx="978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un </a:t>
            </a:r>
            <a:r>
              <a:rPr lang="en-GB" sz="1400" dirty="0" err="1">
                <a:latin typeface="Century Gothic" panose="020B0502020202020204" pitchFamily="34" charset="0"/>
              </a:rPr>
              <a:t>anillo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77ECF1-CA57-4D1F-8F7D-CDD1ADDD85F8}"/>
              </a:ext>
            </a:extLst>
          </p:cNvPr>
          <p:cNvSpPr/>
          <p:nvPr/>
        </p:nvSpPr>
        <p:spPr>
          <a:xfrm>
            <a:off x="5642080" y="2826590"/>
            <a:ext cx="907839" cy="2387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48BCC8-2E09-49BB-BFC3-6E135AA23E63}"/>
              </a:ext>
            </a:extLst>
          </p:cNvPr>
          <p:cNvSpPr/>
          <p:nvPr/>
        </p:nvSpPr>
        <p:spPr>
          <a:xfrm>
            <a:off x="5103063" y="3236908"/>
            <a:ext cx="112819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D1092-0434-47FA-A771-8FA62427E893}"/>
              </a:ext>
            </a:extLst>
          </p:cNvPr>
          <p:cNvSpPr/>
          <p:nvPr/>
        </p:nvSpPr>
        <p:spPr>
          <a:xfrm>
            <a:off x="3337821" y="3684276"/>
            <a:ext cx="1395663" cy="290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72879-8519-400D-9B7A-173401F12854}"/>
              </a:ext>
            </a:extLst>
          </p:cNvPr>
          <p:cNvSpPr/>
          <p:nvPr/>
        </p:nvSpPr>
        <p:spPr>
          <a:xfrm>
            <a:off x="5515370" y="4095415"/>
            <a:ext cx="1395766" cy="2537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6509C6-A58B-4812-83CB-2D62DBAA6C26}"/>
              </a:ext>
            </a:extLst>
          </p:cNvPr>
          <p:cNvSpPr/>
          <p:nvPr/>
        </p:nvSpPr>
        <p:spPr>
          <a:xfrm>
            <a:off x="6201110" y="4490636"/>
            <a:ext cx="1714832" cy="289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84A5C9-F489-4343-9368-5529A14197AF}"/>
              </a:ext>
            </a:extLst>
          </p:cNvPr>
          <p:cNvSpPr/>
          <p:nvPr/>
        </p:nvSpPr>
        <p:spPr>
          <a:xfrm>
            <a:off x="4346371" y="4944355"/>
            <a:ext cx="785125" cy="293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FC4BA-290E-4B4C-874D-EBCE4D617D48}"/>
              </a:ext>
            </a:extLst>
          </p:cNvPr>
          <p:cNvSpPr/>
          <p:nvPr/>
        </p:nvSpPr>
        <p:spPr>
          <a:xfrm>
            <a:off x="4553042" y="5370644"/>
            <a:ext cx="10675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140CD-1AD9-4B5B-93C2-E994EFBBFAB5}"/>
              </a:ext>
            </a:extLst>
          </p:cNvPr>
          <p:cNvSpPr txBox="1"/>
          <p:nvPr/>
        </p:nvSpPr>
        <p:spPr>
          <a:xfrm>
            <a:off x="5620542" y="2797403"/>
            <a:ext cx="90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camisa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D6FC5A-372E-4B2D-9534-FB45F47ED8F0}"/>
              </a:ext>
            </a:extLst>
          </p:cNvPr>
          <p:cNvSpPr txBox="1"/>
          <p:nvPr/>
        </p:nvSpPr>
        <p:spPr>
          <a:xfrm>
            <a:off x="5040967" y="3231522"/>
            <a:ext cx="1202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entury Gothic" panose="020B0502020202020204" pitchFamily="34" charset="0"/>
              </a:rPr>
              <a:t>lasaña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B503BA-F427-4968-BFAE-F998DAA76E49}"/>
              </a:ext>
            </a:extLst>
          </p:cNvPr>
          <p:cNvSpPr txBox="1"/>
          <p:nvPr/>
        </p:nvSpPr>
        <p:spPr>
          <a:xfrm>
            <a:off x="3337821" y="3654693"/>
            <a:ext cx="136020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magdalenas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E87E01-BA26-46D6-86E7-4EB1E0768AD0}"/>
              </a:ext>
            </a:extLst>
          </p:cNvPr>
          <p:cNvSpPr txBox="1"/>
          <p:nvPr/>
        </p:nvSpPr>
        <p:spPr>
          <a:xfrm>
            <a:off x="5495954" y="4046132"/>
            <a:ext cx="1395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una </a:t>
            </a:r>
            <a:r>
              <a:rPr lang="en-GB" sz="1400" dirty="0" err="1">
                <a:latin typeface="Century Gothic" panose="020B0502020202020204" pitchFamily="34" charset="0"/>
              </a:rPr>
              <a:t>comedia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C2A8FE-6D78-4978-AC80-CB4E2D715901}"/>
              </a:ext>
            </a:extLst>
          </p:cNvPr>
          <p:cNvSpPr txBox="1"/>
          <p:nvPr/>
        </p:nvSpPr>
        <p:spPr>
          <a:xfrm>
            <a:off x="6216697" y="4475667"/>
            <a:ext cx="1664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entury Gothic" panose="020B0502020202020204" pitchFamily="34" charset="0"/>
              </a:rPr>
              <a:t>matemáticas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91E0F2-9D3D-4CA6-8DBE-5E2C1093C4D7}"/>
              </a:ext>
            </a:extLst>
          </p:cNvPr>
          <p:cNvSpPr txBox="1"/>
          <p:nvPr/>
        </p:nvSpPr>
        <p:spPr>
          <a:xfrm>
            <a:off x="4289919" y="4930312"/>
            <a:ext cx="89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siete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963E86-2505-4146-B3A1-F8ED59CAB261}"/>
              </a:ext>
            </a:extLst>
          </p:cNvPr>
          <p:cNvSpPr txBox="1"/>
          <p:nvPr/>
        </p:nvSpPr>
        <p:spPr>
          <a:xfrm>
            <a:off x="4502742" y="5378258"/>
            <a:ext cx="113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abuelos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B7C080-A7DF-4B08-93B5-73FF57CEA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497" y="-92211"/>
            <a:ext cx="1819007" cy="18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4A900-DBE7-456F-9B93-7A9EDF557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978" y="4320073"/>
            <a:ext cx="2443181" cy="24431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DB1E97-C750-4989-8D66-52D861DA0224}"/>
              </a:ext>
            </a:extLst>
          </p:cNvPr>
          <p:cNvSpPr txBox="1"/>
          <p:nvPr/>
        </p:nvSpPr>
        <p:spPr>
          <a:xfrm>
            <a:off x="709125" y="438539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novio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9D65AB-4450-4541-86C0-C9A886AB4525}"/>
              </a:ext>
            </a:extLst>
          </p:cNvPr>
          <p:cNvSpPr txBox="1"/>
          <p:nvPr/>
        </p:nvSpPr>
        <p:spPr>
          <a:xfrm>
            <a:off x="2103962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compró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725C8B-8CE3-415F-A2B5-6D28107CC76C}"/>
              </a:ext>
            </a:extLst>
          </p:cNvPr>
          <p:cNvSpPr txBox="1"/>
          <p:nvPr/>
        </p:nvSpPr>
        <p:spPr>
          <a:xfrm>
            <a:off x="3606190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flores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009907-3C2F-4D0E-A3D0-D03724C81B0E}"/>
              </a:ext>
            </a:extLst>
          </p:cNvPr>
          <p:cNvSpPr txBox="1"/>
          <p:nvPr/>
        </p:nvSpPr>
        <p:spPr>
          <a:xfrm>
            <a:off x="5108418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mi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A29BA4-EB50-47B2-BEA6-EACCF67F74BD}"/>
              </a:ext>
            </a:extLst>
          </p:cNvPr>
          <p:cNvSpPr txBox="1"/>
          <p:nvPr/>
        </p:nvSpPr>
        <p:spPr>
          <a:xfrm>
            <a:off x="6610646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4C8847-BF8D-4762-A13F-64FABB9E9536}"/>
              </a:ext>
            </a:extLst>
          </p:cNvPr>
          <p:cNvSpPr txBox="1"/>
          <p:nvPr/>
        </p:nvSpPr>
        <p:spPr>
          <a:xfrm>
            <a:off x="350183" y="791156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9A069F-26CB-4364-8B4A-581181BC008E}"/>
              </a:ext>
            </a:extLst>
          </p:cNvPr>
          <p:cNvSpPr txBox="1"/>
          <p:nvPr/>
        </p:nvSpPr>
        <p:spPr>
          <a:xfrm>
            <a:off x="350182" y="1630767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DFE72A-4A8D-4B29-A422-42F16B754086}"/>
              </a:ext>
            </a:extLst>
          </p:cNvPr>
          <p:cNvSpPr txBox="1"/>
          <p:nvPr/>
        </p:nvSpPr>
        <p:spPr>
          <a:xfrm>
            <a:off x="709125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una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D4AB1F-FF15-4B7A-8FFD-B55BDC9D9AD8}"/>
              </a:ext>
            </a:extLst>
          </p:cNvPr>
          <p:cNvSpPr txBox="1"/>
          <p:nvPr/>
        </p:nvSpPr>
        <p:spPr>
          <a:xfrm>
            <a:off x="2144944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fuimos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989392-533B-4B76-AE6B-B8F1ED879D9D}"/>
              </a:ext>
            </a:extLst>
          </p:cNvPr>
          <p:cNvSpPr txBox="1"/>
          <p:nvPr/>
        </p:nvSpPr>
        <p:spPr>
          <a:xfrm>
            <a:off x="3580764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en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E9261E-7EE1-4087-B697-10F979D858A9}"/>
              </a:ext>
            </a:extLst>
          </p:cNvPr>
          <p:cNvSpPr txBox="1"/>
          <p:nvPr/>
        </p:nvSpPr>
        <p:spPr>
          <a:xfrm>
            <a:off x="5003871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al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E72D63-F338-442B-A731-4C52B3FD68F5}"/>
              </a:ext>
            </a:extLst>
          </p:cNvPr>
          <p:cNvSpPr txBox="1"/>
          <p:nvPr/>
        </p:nvSpPr>
        <p:spPr>
          <a:xfrm>
            <a:off x="6417880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cita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528EFD-5B1F-489D-AEBE-1965CA243945}"/>
              </a:ext>
            </a:extLst>
          </p:cNvPr>
          <p:cNvSpPr txBox="1"/>
          <p:nvPr/>
        </p:nvSpPr>
        <p:spPr>
          <a:xfrm>
            <a:off x="7811032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teatro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BED4EC-56E0-4EDC-A515-13B8393F502D}"/>
              </a:ext>
            </a:extLst>
          </p:cNvPr>
          <p:cNvSpPr txBox="1"/>
          <p:nvPr/>
        </p:nvSpPr>
        <p:spPr>
          <a:xfrm>
            <a:off x="363193" y="2450784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782594-99FF-4178-BA40-F722F8E7247B}"/>
              </a:ext>
            </a:extLst>
          </p:cNvPr>
          <p:cNvSpPr txBox="1"/>
          <p:nvPr/>
        </p:nvSpPr>
        <p:spPr>
          <a:xfrm>
            <a:off x="392254" y="3426204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203490-53AE-4E19-85F9-FBA00735B2A2}"/>
              </a:ext>
            </a:extLst>
          </p:cNvPr>
          <p:cNvSpPr txBox="1"/>
          <p:nvPr/>
        </p:nvSpPr>
        <p:spPr>
          <a:xfrm>
            <a:off x="709125" y="4136629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rojo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7B837B-BED2-42FE-83CA-3BF6E3F2B813}"/>
              </a:ext>
            </a:extLst>
          </p:cNvPr>
          <p:cNvSpPr txBox="1"/>
          <p:nvPr/>
        </p:nvSpPr>
        <p:spPr>
          <a:xfrm>
            <a:off x="2103962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unas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77EC3C-F53E-4C3B-A319-C707A74B6E45}"/>
              </a:ext>
            </a:extLst>
          </p:cNvPr>
          <p:cNvSpPr txBox="1"/>
          <p:nvPr/>
        </p:nvSpPr>
        <p:spPr>
          <a:xfrm>
            <a:off x="3498799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llevé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004F70-DF15-4421-8A11-660F17A6F55F}"/>
              </a:ext>
            </a:extLst>
          </p:cNvPr>
          <p:cNvSpPr txBox="1"/>
          <p:nvPr/>
        </p:nvSpPr>
        <p:spPr>
          <a:xfrm>
            <a:off x="4893636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vestido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8E2D2F-B68F-447E-9F01-B5D7DA973D7B}"/>
              </a:ext>
            </a:extLst>
          </p:cNvPr>
          <p:cNvSpPr txBox="1"/>
          <p:nvPr/>
        </p:nvSpPr>
        <p:spPr>
          <a:xfrm>
            <a:off x="6288473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botas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B1DCAB-1E83-4583-8DA2-3DD013AE5296}"/>
              </a:ext>
            </a:extLst>
          </p:cNvPr>
          <p:cNvSpPr txBox="1"/>
          <p:nvPr/>
        </p:nvSpPr>
        <p:spPr>
          <a:xfrm>
            <a:off x="7683310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4012033-C15F-48C9-99AC-FF7EEEB2CBE6}"/>
              </a:ext>
            </a:extLst>
          </p:cNvPr>
          <p:cNvSpPr txBox="1"/>
          <p:nvPr/>
        </p:nvSpPr>
        <p:spPr>
          <a:xfrm>
            <a:off x="9078147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un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D9945B-FBDE-4D55-A22D-8C693C862D15}"/>
              </a:ext>
            </a:extLst>
          </p:cNvPr>
          <p:cNvSpPr txBox="1"/>
          <p:nvPr/>
        </p:nvSpPr>
        <p:spPr>
          <a:xfrm>
            <a:off x="357270" y="4422353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03A2BB-42FC-47D3-8E8F-2336EE33E189}"/>
              </a:ext>
            </a:extLst>
          </p:cNvPr>
          <p:cNvSpPr txBox="1"/>
          <p:nvPr/>
        </p:nvSpPr>
        <p:spPr>
          <a:xfrm>
            <a:off x="509374" y="5378068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007566-B5E1-4637-A8DC-AF5C52B5E5B0}"/>
              </a:ext>
            </a:extLst>
          </p:cNvPr>
          <p:cNvSpPr txBox="1"/>
          <p:nvPr/>
        </p:nvSpPr>
        <p:spPr>
          <a:xfrm>
            <a:off x="8616930" y="560579"/>
            <a:ext cx="311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Reorder the words to form a logical sentence.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BED1DE-D8ED-4F53-B239-B9044AF58D76}"/>
              </a:ext>
            </a:extLst>
          </p:cNvPr>
          <p:cNvSpPr txBox="1"/>
          <p:nvPr/>
        </p:nvSpPr>
        <p:spPr>
          <a:xfrm>
            <a:off x="429778" y="166815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Mi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novio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me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compré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flores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F23E9A-A120-4AE1-9549-2A2F06B2A11A}"/>
              </a:ext>
            </a:extLst>
          </p:cNvPr>
          <p:cNvSpPr txBox="1"/>
          <p:nvPr/>
        </p:nvSpPr>
        <p:spPr>
          <a:xfrm>
            <a:off x="436865" y="346383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Fuimos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en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una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cita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al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teatro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A4E38F-FDD0-4843-879B-723BA5963566}"/>
              </a:ext>
            </a:extLst>
          </p:cNvPr>
          <p:cNvSpPr txBox="1"/>
          <p:nvPr/>
        </p:nvSpPr>
        <p:spPr>
          <a:xfrm>
            <a:off x="513405" y="5417815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Llevé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un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vestido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rojo y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unas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botas.</a:t>
            </a:r>
          </a:p>
        </p:txBody>
      </p:sp>
    </p:spTree>
    <p:extLst>
      <p:ext uri="{BB962C8B-B14F-4D97-AF65-F5344CB8AC3E}">
        <p14:creationId xmlns:p14="http://schemas.microsoft.com/office/powerpoint/2010/main" val="5498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3D3074E-F6A3-4BCE-AA6A-4DA5858EE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45684"/>
              </p:ext>
            </p:extLst>
          </p:nvPr>
        </p:nvGraphicFramePr>
        <p:xfrm>
          <a:off x="250371" y="271102"/>
          <a:ext cx="11691257" cy="4645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9890">
                  <a:extLst>
                    <a:ext uri="{9D8B030D-6E8A-4147-A177-3AD203B41FA5}">
                      <a16:colId xmlns:a16="http://schemas.microsoft.com/office/drawing/2014/main" val="2149150760"/>
                    </a:ext>
                  </a:extLst>
                </a:gridCol>
                <a:gridCol w="1088889">
                  <a:extLst>
                    <a:ext uri="{9D8B030D-6E8A-4147-A177-3AD203B41FA5}">
                      <a16:colId xmlns:a16="http://schemas.microsoft.com/office/drawing/2014/main" val="2052392116"/>
                    </a:ext>
                  </a:extLst>
                </a:gridCol>
                <a:gridCol w="1263150">
                  <a:extLst>
                    <a:ext uri="{9D8B030D-6E8A-4147-A177-3AD203B41FA5}">
                      <a16:colId xmlns:a16="http://schemas.microsoft.com/office/drawing/2014/main" val="3569993002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183663282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223522558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342404941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1407375060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2440544642"/>
                    </a:ext>
                  </a:extLst>
                </a:gridCol>
                <a:gridCol w="1168662">
                  <a:extLst>
                    <a:ext uri="{9D8B030D-6E8A-4147-A177-3AD203B41FA5}">
                      <a16:colId xmlns:a16="http://schemas.microsoft.com/office/drawing/2014/main" val="2498440124"/>
                    </a:ext>
                  </a:extLst>
                </a:gridCol>
                <a:gridCol w="1060119">
                  <a:extLst>
                    <a:ext uri="{9D8B030D-6E8A-4147-A177-3AD203B41FA5}">
                      <a16:colId xmlns:a16="http://schemas.microsoft.com/office/drawing/2014/main" val="2672918682"/>
                    </a:ext>
                  </a:extLst>
                </a:gridCol>
              </a:tblGrid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Blanca.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con mi novio.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Mi novio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Después 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Compré un vestido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y comimos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una camisa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Es muy generoso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la fiesta.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Fuimos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524704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Enchiladas.</a:t>
                      </a:r>
                    </a:p>
                  </a:txBody>
                  <a:tcPr anchor="ctr"/>
                </a:tc>
                <a:tc rowSpan="3"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nuevo para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7632278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¡Es muy guapo!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¡Qué romántico!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935107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Llevó 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¡Qué delicioso!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598343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en el parque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un restaurante mexicana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Me compró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vaqueros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damos un paseo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unas flores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y simpático.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Pasé el día de San Valentín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la cena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17211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E65767-FBD1-4F5D-972A-B01C493090D9}"/>
              </a:ext>
            </a:extLst>
          </p:cNvPr>
          <p:cNvSpPr txBox="1"/>
          <p:nvPr/>
        </p:nvSpPr>
        <p:spPr>
          <a:xfrm>
            <a:off x="261257" y="5242876"/>
            <a:ext cx="10114384" cy="134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>
                <a:latin typeface="Century Gothic" panose="020B0502020202020204" pitchFamily="34" charset="0"/>
              </a:rPr>
              <a:t>Using the boxes translate the text below into Spanish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I spent Valentines day with my boyfriend. We went to a Mexican restaurant and we ate enchiladas. How delicious! He wore jeans and a white shirt. He is very good looking! I bought a new dress for the date. After dinner we took a walk in the park. How romantic! My boyfriend bought me flowers and chocolate. He is very generous and kind.</a:t>
            </a:r>
          </a:p>
        </p:txBody>
      </p:sp>
    </p:spTree>
    <p:extLst>
      <p:ext uri="{BB962C8B-B14F-4D97-AF65-F5344CB8AC3E}">
        <p14:creationId xmlns:p14="http://schemas.microsoft.com/office/powerpoint/2010/main" val="263570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4960" y="3374139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29797" y="993141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7746" y="993141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68823" y="3263819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7496" y="3429000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99450" y="1110253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34422" y="3476036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¿Qué falta?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847" y="3476036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713</Words>
  <Application>Microsoft Office PowerPoint</Application>
  <PresentationFormat>Widescreen</PresentationFormat>
  <Paragraphs>205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</cp:revision>
  <dcterms:created xsi:type="dcterms:W3CDTF">2022-01-24T20:10:39Z</dcterms:created>
  <dcterms:modified xsi:type="dcterms:W3CDTF">2022-01-24T23:19:40Z</dcterms:modified>
</cp:coreProperties>
</file>