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72" r:id="rId5"/>
  </p:sldIdLst>
  <p:sldSz cx="12192000" cy="6858000"/>
  <p:notesSz cx="6889750" cy="100187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510A"/>
    <a:srgbClr val="FF0066"/>
    <a:srgbClr val="435494"/>
    <a:srgbClr val="FF3300"/>
    <a:srgbClr val="00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55" autoAdjust="0"/>
    <p:restoredTop sz="94660"/>
  </p:normalViewPr>
  <p:slideViewPr>
    <p:cSldViewPr snapToGrid="0">
      <p:cViewPr varScale="1">
        <p:scale>
          <a:sx n="79" d="100"/>
          <a:sy n="79" d="100"/>
        </p:scale>
        <p:origin x="73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5558" cy="502676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02597" y="0"/>
            <a:ext cx="2985558" cy="502676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CFD42E1B-E151-4048-8297-F0A5086114B3}" type="datetimeFigureOut">
              <a:rPr lang="en-GB" smtClean="0"/>
              <a:t>05/01/2022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39738" y="1252538"/>
            <a:ext cx="6010275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16" tIns="48308" rIns="96616" bIns="48308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975" y="4821506"/>
            <a:ext cx="5511800" cy="3944868"/>
          </a:xfrm>
          <a:prstGeom prst="rect">
            <a:avLst/>
          </a:prstGeom>
        </p:spPr>
        <p:txBody>
          <a:bodyPr vert="horz" lIns="96616" tIns="48308" rIns="96616" bIns="48308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16039"/>
            <a:ext cx="2985558" cy="502674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02597" y="9516039"/>
            <a:ext cx="2985558" cy="502674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1BBBF6C7-A394-48D8-853A-84ACEEA61D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34879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g1032c6ae2a5b85e9_9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5" name="Google Shape;185;g1032c6ae2a5b85e9_9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/>
              <a:t>Complete the activities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5595235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1CAAD8-77EF-4B90-B5E2-052E8E4930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3F35B5D-900B-40B2-896E-6A8DED39A7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07B2C7-D3D5-4212-9FCB-2CC572FE62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E462-5F09-41FB-A416-DBC477B65A9D}" type="datetimeFigureOut">
              <a:rPr lang="en-GB" smtClean="0"/>
              <a:t>05/01/2022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4F679B-7C25-45DF-9FB3-34446E7BDF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16FC8D-98BE-4491-A123-EFFD56CC86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06D1B-875F-4B73-9C02-DFFC4B69A3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00747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667A7D-D62F-4D73-A346-631D2DDBA7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4DC4DE2-A787-41D7-A613-82FD01222F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3D9FC5-A93A-4530-9890-3B4F498CDC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E462-5F09-41FB-A416-DBC477B65A9D}" type="datetimeFigureOut">
              <a:rPr lang="en-GB" smtClean="0"/>
              <a:t>05/01/2022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BC846D-273A-4B30-83B6-18D920AD3C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491563-7E0F-4844-B855-42CDEC1895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06D1B-875F-4B73-9C02-DFFC4B69A3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87970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6546385-81FF-4B7F-A9E1-6F83D131C51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A010B9C-EC97-4837-8C70-31F5C5D4B8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F80906-F7D5-4812-8F34-612AC2F26D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E462-5F09-41FB-A416-DBC477B65A9D}" type="datetimeFigureOut">
              <a:rPr lang="en-GB" smtClean="0"/>
              <a:t>05/01/2022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715C07-66A6-4D4F-84A8-5BC26AC2DF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E3DD2B-D11F-4088-B8BD-595940D3C0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06D1B-875F-4B73-9C02-DFFC4B69A3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99796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>
            <a:spLocks noGrp="1"/>
          </p:cNvSpPr>
          <p:nvPr>
            <p:ph type="title"/>
          </p:nvPr>
        </p:nvSpPr>
        <p:spPr>
          <a:xfrm>
            <a:off x="415600" y="390467"/>
            <a:ext cx="11360800" cy="10680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body" idx="1"/>
          </p:nvPr>
        </p:nvSpPr>
        <p:spPr>
          <a:xfrm>
            <a:off x="415600" y="1638233"/>
            <a:ext cx="11360800" cy="4453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609585" lvl="0" indent="-457189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219170" lvl="1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2pPr>
            <a:lvl3pPr marL="1828754" lvl="2" indent="-423323"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3pPr>
            <a:lvl4pPr marL="2438339" lvl="3" indent="-423323"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4pPr>
            <a:lvl5pPr marL="3047924" lvl="4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5pPr>
            <a:lvl6pPr marL="3657509" lvl="5" indent="-423323"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6pPr>
            <a:lvl7pPr marL="4267093" lvl="6" indent="-423323"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7pPr>
            <a:lvl8pPr marL="4876678" lvl="7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8pPr>
            <a:lvl9pPr marL="5486263" lvl="8" indent="-423323">
              <a:spcBef>
                <a:spcPts val="2133"/>
              </a:spcBef>
              <a:spcAft>
                <a:spcPts val="2133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8815007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5D91C6-6E4F-4B4C-9D0F-F1AD44DE70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B85757-3F44-4DD3-9276-1FE217DA4F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F4E488-2680-4D7E-8401-8A3BCE2717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E462-5F09-41FB-A416-DBC477B65A9D}" type="datetimeFigureOut">
              <a:rPr lang="en-GB" smtClean="0"/>
              <a:t>05/01/2022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D219B3-B646-4D5E-8269-D791C4609B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7AB68B-117B-4D7C-AE63-C7839E5DF6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06D1B-875F-4B73-9C02-DFFC4B69A3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29956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C6713C-845C-4527-9FD9-713A3B4874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860E85-9B5A-425D-8536-1F71101041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04AD59-2F41-4ABD-AE80-C374597F0B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E462-5F09-41FB-A416-DBC477B65A9D}" type="datetimeFigureOut">
              <a:rPr lang="en-GB" smtClean="0"/>
              <a:t>05/01/2022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DB4F03-5D77-4017-9942-AEA74EF65F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EADBAC-F0E7-4030-9A69-6492E049F8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06D1B-875F-4B73-9C02-DFFC4B69A3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07669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671115-E5FC-4F8A-989B-C678A09675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C2A4CE-A7D1-4464-A96A-B54AFC5029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B929EC9-828C-4674-927F-0F70810147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616790-F00B-4237-9073-57BAA99DD2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E462-5F09-41FB-A416-DBC477B65A9D}" type="datetimeFigureOut">
              <a:rPr lang="en-GB" smtClean="0"/>
              <a:t>05/01/2022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7824A5E-3D45-4276-A90F-C42E81FC6F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B311E0-86F6-43E0-A068-57C4C67BBD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06D1B-875F-4B73-9C02-DFFC4B69A3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3210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8752A7-6070-443B-84AF-0BAF86F061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3C1B80-828E-4619-8E04-9343EB985F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CECD79C-DD16-4672-8136-ABA3B37802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6AE2710-6BEB-470F-8EEE-8CEB8EC823A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5D28FA1-8052-4B7D-9991-7EA1AC10B89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E9C72E2-6AF6-47B1-BA3A-3199AF3489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E462-5F09-41FB-A416-DBC477B65A9D}" type="datetimeFigureOut">
              <a:rPr lang="en-GB" smtClean="0"/>
              <a:t>05/01/2022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0306A26-B92F-4651-85B7-FB08F0373D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A0F838A-44BC-40FD-8871-33924A11BE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06D1B-875F-4B73-9C02-DFFC4B69A3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26410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A27251-B84B-4757-B117-0DF2B05E54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56C2B9D-A880-454B-9BA7-AD6261D78A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E462-5F09-41FB-A416-DBC477B65A9D}" type="datetimeFigureOut">
              <a:rPr lang="en-GB" smtClean="0"/>
              <a:t>05/01/2022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1327058-B96C-4439-B453-2CD51B78C4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26E0105-B517-4870-8F52-54E0F53ADD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06D1B-875F-4B73-9C02-DFFC4B69A3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5526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232994D-04C9-44C3-AF72-9955FB4A0D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E462-5F09-41FB-A416-DBC477B65A9D}" type="datetimeFigureOut">
              <a:rPr lang="en-GB" smtClean="0"/>
              <a:t>05/01/2022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898AD14-59BA-4B33-9529-77DD831CCA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D643C7E-47D5-4D4D-A8D4-EE1CABE6A9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06D1B-875F-4B73-9C02-DFFC4B69A3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50122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D93306-D7A2-4876-80B3-426349BF9B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7760A2-110E-4846-BE63-A1802CD045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64B536E-33FE-474D-9210-551441F4E8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DD8BEA-FF1D-4767-A500-338BCF431E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E462-5F09-41FB-A416-DBC477B65A9D}" type="datetimeFigureOut">
              <a:rPr lang="en-GB" smtClean="0"/>
              <a:t>05/01/2022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A10142-71F6-4ABF-BECF-B234E6B614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8E55B7-8839-4CE9-86D3-C3BB175032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06D1B-875F-4B73-9C02-DFFC4B69A3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54404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D0469A-DE1A-4D1B-BBC8-D78CC8CCD7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8CEA81C-58BF-44DB-8204-41FF9EEF50D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8A0EA47-DA00-4A12-A726-732C597325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5123D2-D715-4F0A-B7AD-2A37E9EB59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E462-5F09-41FB-A416-DBC477B65A9D}" type="datetimeFigureOut">
              <a:rPr lang="en-GB" smtClean="0"/>
              <a:t>05/01/2022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3ACE453-C5A2-48A0-AE36-AD4625801E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7DECA1-052B-485D-BB23-213B7E56A2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06D1B-875F-4B73-9C02-DFFC4B69A3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08872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1AD96D7-1B9F-4401-BDDF-2A7D440E67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735FF3-2FFE-43ED-8BAD-8EEFBE81FD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29F08F-229E-4C76-B68C-C79EDF0F75E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14E462-5F09-41FB-A416-DBC477B65A9D}" type="datetimeFigureOut">
              <a:rPr lang="en-GB" smtClean="0"/>
              <a:t>05/01/2022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163B6F-5427-4D39-8E60-19062C3602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440847-9358-4829-95D9-1A426FEDCE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E06D1B-875F-4B73-9C02-DFFC4B69A3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81829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486A24D5-0DFD-4F77-A1FD-BB265751941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73860" y="5515460"/>
            <a:ext cx="12339687" cy="1314450"/>
          </a:xfrm>
          <a:prstGeom prst="rect">
            <a:avLst/>
          </a:prstGeom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D40B2087-41AF-40B9-B959-84B421E5874A}"/>
              </a:ext>
            </a:extLst>
          </p:cNvPr>
          <p:cNvGrpSpPr/>
          <p:nvPr/>
        </p:nvGrpSpPr>
        <p:grpSpPr>
          <a:xfrm>
            <a:off x="420989" y="129923"/>
            <a:ext cx="11349990" cy="537210"/>
            <a:chOff x="400050" y="240030"/>
            <a:chExt cx="11349990" cy="537210"/>
          </a:xfrm>
          <a:noFill/>
        </p:grpSpPr>
        <p:sp>
          <p:nvSpPr>
            <p:cNvPr id="11" name="Rectangle: Rounded Corners 10">
              <a:extLst>
                <a:ext uri="{FF2B5EF4-FFF2-40B4-BE49-F238E27FC236}">
                  <a16:creationId xmlns:a16="http://schemas.microsoft.com/office/drawing/2014/main" id="{171B7D25-D4EE-4B81-9BE9-4635281A4779}"/>
                </a:ext>
              </a:extLst>
            </p:cNvPr>
            <p:cNvSpPr/>
            <p:nvPr/>
          </p:nvSpPr>
          <p:spPr>
            <a:xfrm>
              <a:off x="400050" y="240030"/>
              <a:ext cx="11349990" cy="537210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  <a:latin typeface="Broadway" panose="04040905080002020502" pitchFamily="82" charset="0"/>
              </a:endParaRP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4AE671EA-2532-405B-80AC-2693251CCEA9}"/>
                </a:ext>
              </a:extLst>
            </p:cNvPr>
            <p:cNvSpPr txBox="1"/>
            <p:nvPr/>
          </p:nvSpPr>
          <p:spPr>
            <a:xfrm>
              <a:off x="800100" y="315575"/>
              <a:ext cx="10549890" cy="461665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400" dirty="0">
                  <a:latin typeface="Broadway" panose="04040905080002020502" pitchFamily="82" charset="0"/>
                </a:rPr>
                <a:t>Das </a:t>
              </a:r>
              <a:r>
                <a:rPr lang="en-GB" sz="2400" dirty="0" err="1">
                  <a:latin typeface="Broadway" panose="04040905080002020502" pitchFamily="82" charset="0"/>
                </a:rPr>
                <a:t>letzte</a:t>
              </a:r>
              <a:r>
                <a:rPr lang="en-GB" sz="2400" dirty="0">
                  <a:latin typeface="Broadway" panose="04040905080002020502" pitchFamily="82" charset="0"/>
                </a:rPr>
                <a:t> Wort</a:t>
              </a:r>
            </a:p>
          </p:txBody>
        </p: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837BF602-3B0E-46A1-8038-AB454AE38A55}"/>
              </a:ext>
            </a:extLst>
          </p:cNvPr>
          <p:cNvSpPr txBox="1"/>
          <p:nvPr/>
        </p:nvSpPr>
        <p:spPr>
          <a:xfrm>
            <a:off x="420989" y="862647"/>
            <a:ext cx="7384405" cy="4102542"/>
          </a:xfrm>
          <a:prstGeom prst="roundRect">
            <a:avLst/>
          </a:prstGeom>
          <a:ln w="28575">
            <a:solidFill>
              <a:srgbClr val="FF0066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1600" b="1" dirty="0">
                <a:latin typeface="Century Gothic" panose="020B0502020202020204" pitchFamily="34" charset="0"/>
              </a:rPr>
              <a:t>Translate:</a:t>
            </a:r>
          </a:p>
          <a:p>
            <a:pPr>
              <a:lnSpc>
                <a:spcPct val="150000"/>
              </a:lnSpc>
            </a:pPr>
            <a:endParaRPr lang="en-GB" sz="1600" dirty="0">
              <a:latin typeface="Century Gothic" panose="020B0502020202020204" pitchFamily="34" charset="0"/>
            </a:endParaRPr>
          </a:p>
          <a:p>
            <a:pPr marL="342900" indent="-342900">
              <a:lnSpc>
                <a:spcPct val="200000"/>
              </a:lnSpc>
              <a:buAutoNum type="arabicPeriod"/>
            </a:pPr>
            <a:r>
              <a:rPr lang="en-GB" sz="1600" dirty="0">
                <a:latin typeface="Century Gothic" panose="020B0502020202020204" pitchFamily="34" charset="0"/>
              </a:rPr>
              <a:t>Every day I wake up at 7 o’clock.</a:t>
            </a:r>
          </a:p>
          <a:p>
            <a:pPr marL="342900" indent="-342900">
              <a:lnSpc>
                <a:spcPct val="200000"/>
              </a:lnSpc>
              <a:buAutoNum type="arabicPeriod"/>
            </a:pPr>
            <a:r>
              <a:rPr lang="en-GB" sz="1600" dirty="0">
                <a:latin typeface="Century Gothic" panose="020B0502020202020204" pitchFamily="34" charset="0"/>
              </a:rPr>
              <a:t>I brush my teeth, then I shower.</a:t>
            </a:r>
          </a:p>
          <a:p>
            <a:pPr marL="342900" indent="-342900">
              <a:lnSpc>
                <a:spcPct val="200000"/>
              </a:lnSpc>
              <a:buAutoNum type="arabicPeriod"/>
            </a:pPr>
            <a:r>
              <a:rPr lang="en-GB" sz="1600" dirty="0">
                <a:latin typeface="Century Gothic" panose="020B0502020202020204" pitchFamily="34" charset="0"/>
              </a:rPr>
              <a:t>I always eat fruit and muesli for breakfast.</a:t>
            </a:r>
          </a:p>
          <a:p>
            <a:pPr marL="342900" indent="-342900">
              <a:lnSpc>
                <a:spcPct val="200000"/>
              </a:lnSpc>
              <a:buAutoNum type="arabicPeriod"/>
            </a:pPr>
            <a:r>
              <a:rPr lang="en-GB" sz="1600" dirty="0">
                <a:latin typeface="Century Gothic" panose="020B0502020202020204" pitchFamily="34" charset="0"/>
              </a:rPr>
              <a:t>At 8 o’clock, I go to school on foot.</a:t>
            </a:r>
          </a:p>
          <a:p>
            <a:pPr marL="342900" indent="-342900">
              <a:lnSpc>
                <a:spcPct val="200000"/>
              </a:lnSpc>
              <a:buAutoNum type="arabicPeriod"/>
            </a:pPr>
            <a:r>
              <a:rPr lang="en-GB" sz="1600" dirty="0">
                <a:latin typeface="Century Gothic" panose="020B0502020202020204" pitchFamily="34" charset="0"/>
              </a:rPr>
              <a:t>We eat dinner at half past six, then we watch tv.</a:t>
            </a:r>
          </a:p>
          <a:p>
            <a:pPr marL="342900" indent="-342900">
              <a:lnSpc>
                <a:spcPct val="200000"/>
              </a:lnSpc>
              <a:buAutoNum type="arabicPeriod"/>
            </a:pPr>
            <a:r>
              <a:rPr lang="en-GB" sz="1600" dirty="0">
                <a:latin typeface="Century Gothic" panose="020B0502020202020204" pitchFamily="34" charset="0"/>
              </a:rPr>
              <a:t>At </a:t>
            </a:r>
            <a:r>
              <a:rPr lang="en-GB" sz="1600">
                <a:latin typeface="Century Gothic" panose="020B0502020202020204" pitchFamily="34" charset="0"/>
              </a:rPr>
              <a:t>the weekend, </a:t>
            </a:r>
            <a:r>
              <a:rPr lang="en-GB" sz="1600" dirty="0">
                <a:latin typeface="Century Gothic" panose="020B0502020202020204" pitchFamily="34" charset="0"/>
              </a:rPr>
              <a:t>I go to bed later.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C2C62DB-D7E6-4282-9E67-EA9472985968}"/>
              </a:ext>
            </a:extLst>
          </p:cNvPr>
          <p:cNvSpPr txBox="1"/>
          <p:nvPr/>
        </p:nvSpPr>
        <p:spPr>
          <a:xfrm>
            <a:off x="8120135" y="894752"/>
            <a:ext cx="3650844" cy="4425194"/>
          </a:xfrm>
          <a:prstGeom prst="roundRect">
            <a:avLst/>
          </a:prstGeom>
          <a:solidFill>
            <a:srgbClr val="F6510A"/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1600" dirty="0">
                <a:solidFill>
                  <a:schemeClr val="bg1"/>
                </a:solidFill>
                <a:latin typeface="Century Gothic" panose="020B0502020202020204" pitchFamily="34" charset="0"/>
              </a:rPr>
              <a:t>In pairs, take it in turns to translate the sentence, one word at a time. Whoever translates the final word of the sentence is the winner.</a:t>
            </a:r>
          </a:p>
          <a:p>
            <a:pPr>
              <a:lnSpc>
                <a:spcPct val="150000"/>
              </a:lnSpc>
            </a:pPr>
            <a:r>
              <a:rPr lang="en-GB" sz="1600" dirty="0">
                <a:solidFill>
                  <a:schemeClr val="bg1"/>
                </a:solidFill>
                <a:latin typeface="Century Gothic" panose="020B0502020202020204" pitchFamily="34" charset="0"/>
              </a:rPr>
              <a:t>e.g. I live in the town.</a:t>
            </a:r>
          </a:p>
          <a:p>
            <a:pPr>
              <a:lnSpc>
                <a:spcPct val="150000"/>
              </a:lnSpc>
            </a:pPr>
            <a:r>
              <a:rPr lang="en-GB" sz="1600" dirty="0">
                <a:solidFill>
                  <a:schemeClr val="bg1"/>
                </a:solidFill>
                <a:latin typeface="Century Gothic" panose="020B0502020202020204" pitchFamily="34" charset="0"/>
              </a:rPr>
              <a:t>Partner A: Ich</a:t>
            </a:r>
          </a:p>
          <a:p>
            <a:pPr>
              <a:lnSpc>
                <a:spcPct val="150000"/>
              </a:lnSpc>
            </a:pPr>
            <a:r>
              <a:rPr lang="en-GB" sz="1600" dirty="0">
                <a:solidFill>
                  <a:schemeClr val="bg1"/>
                </a:solidFill>
                <a:latin typeface="Century Gothic" panose="020B0502020202020204" pitchFamily="34" charset="0"/>
              </a:rPr>
              <a:t>Partner B: </a:t>
            </a:r>
            <a:r>
              <a:rPr lang="en-GB" sz="16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wohne</a:t>
            </a:r>
            <a:endParaRPr lang="en-GB" sz="16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GB" sz="1600" dirty="0">
                <a:solidFill>
                  <a:schemeClr val="bg1"/>
                </a:solidFill>
                <a:latin typeface="Century Gothic" panose="020B0502020202020204" pitchFamily="34" charset="0"/>
              </a:rPr>
              <a:t>Partner A: in</a:t>
            </a:r>
          </a:p>
          <a:p>
            <a:pPr>
              <a:lnSpc>
                <a:spcPct val="150000"/>
              </a:lnSpc>
            </a:pPr>
            <a:r>
              <a:rPr lang="en-GB" sz="1600" dirty="0">
                <a:solidFill>
                  <a:schemeClr val="bg1"/>
                </a:solidFill>
                <a:latin typeface="Century Gothic" panose="020B0502020202020204" pitchFamily="34" charset="0"/>
              </a:rPr>
              <a:t>Partner B: der</a:t>
            </a:r>
          </a:p>
          <a:p>
            <a:pPr>
              <a:lnSpc>
                <a:spcPct val="150000"/>
              </a:lnSpc>
            </a:pPr>
            <a:r>
              <a:rPr lang="en-GB" sz="1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Partner A: Stadt - Winner</a:t>
            </a:r>
          </a:p>
        </p:txBody>
      </p:sp>
      <p:sp>
        <p:nvSpPr>
          <p:cNvPr id="9" name="Google Shape;89;p1">
            <a:extLst>
              <a:ext uri="{FF2B5EF4-FFF2-40B4-BE49-F238E27FC236}">
                <a16:creationId xmlns:a16="http://schemas.microsoft.com/office/drawing/2014/main" id="{15D69B0F-FD14-4152-8027-F9007A4AE180}"/>
              </a:ext>
            </a:extLst>
          </p:cNvPr>
          <p:cNvSpPr txBox="1"/>
          <p:nvPr/>
        </p:nvSpPr>
        <p:spPr>
          <a:xfrm>
            <a:off x="10036977" y="6358745"/>
            <a:ext cx="2228850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1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© We Teach MFL</a:t>
            </a:r>
            <a:endParaRPr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0E10A90-547E-4E90-A28E-C67AEFEB9BD1}"/>
              </a:ext>
            </a:extLst>
          </p:cNvPr>
          <p:cNvSpPr/>
          <p:nvPr/>
        </p:nvSpPr>
        <p:spPr>
          <a:xfrm>
            <a:off x="122549" y="115478"/>
            <a:ext cx="11915481" cy="662704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04639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ppVersion xmlns="f5c4a5a3-c4cc-44b9-9717-588e70d47f8a" xsi:nil="true"/>
    <LMS_Mappings xmlns="f5c4a5a3-c4cc-44b9-9717-588e70d47f8a" xsi:nil="true"/>
    <Teams_Channel_Section_Location xmlns="f5c4a5a3-c4cc-44b9-9717-588e70d47f8a" xsi:nil="true"/>
    <Has_Teacher_Only_SectionGroup xmlns="f5c4a5a3-c4cc-44b9-9717-588e70d47f8a" xsi:nil="true"/>
    <Self_Registration_Enabled xmlns="f5c4a5a3-c4cc-44b9-9717-588e70d47f8a" xsi:nil="true"/>
    <Teachers xmlns="f5c4a5a3-c4cc-44b9-9717-588e70d47f8a">
      <UserInfo>
        <DisplayName/>
        <AccountId xsi:nil="true"/>
        <AccountType/>
      </UserInfo>
    </Teachers>
    <Invited_Teachers xmlns="f5c4a5a3-c4cc-44b9-9717-588e70d47f8a" xsi:nil="true"/>
    <Invited_Students xmlns="f5c4a5a3-c4cc-44b9-9717-588e70d47f8a" xsi:nil="true"/>
    <TeamsChannelId xmlns="f5c4a5a3-c4cc-44b9-9717-588e70d47f8a" xsi:nil="true"/>
    <IsNotebookLocked xmlns="f5c4a5a3-c4cc-44b9-9717-588e70d47f8a" xsi:nil="true"/>
    <Is_Collaboration_Space_Locked xmlns="f5c4a5a3-c4cc-44b9-9717-588e70d47f8a" xsi:nil="true"/>
    <Templates xmlns="f5c4a5a3-c4cc-44b9-9717-588e70d47f8a" xsi:nil="true"/>
    <CultureName xmlns="f5c4a5a3-c4cc-44b9-9717-588e70d47f8a" xsi:nil="true"/>
    <DefaultSectionNames xmlns="f5c4a5a3-c4cc-44b9-9717-588e70d47f8a" xsi:nil="true"/>
    <FolderType xmlns="f5c4a5a3-c4cc-44b9-9717-588e70d47f8a" xsi:nil="true"/>
    <Owner xmlns="f5c4a5a3-c4cc-44b9-9717-588e70d47f8a">
      <UserInfo>
        <DisplayName/>
        <AccountId xsi:nil="true"/>
        <AccountType/>
      </UserInfo>
    </Owner>
    <Students xmlns="f5c4a5a3-c4cc-44b9-9717-588e70d47f8a">
      <UserInfo>
        <DisplayName/>
        <AccountId xsi:nil="true"/>
        <AccountType/>
      </UserInfo>
    </Students>
    <Self_Registration_Enabled0 xmlns="f5c4a5a3-c4cc-44b9-9717-588e70d47f8a" xsi:nil="true"/>
    <Math_Settings xmlns="f5c4a5a3-c4cc-44b9-9717-588e70d47f8a" xsi:nil="true"/>
    <NotebookType xmlns="f5c4a5a3-c4cc-44b9-9717-588e70d47f8a" xsi:nil="true"/>
    <Student_Groups xmlns="f5c4a5a3-c4cc-44b9-9717-588e70d47f8a">
      <UserInfo>
        <DisplayName/>
        <AccountId xsi:nil="true"/>
        <AccountType/>
      </UserInfo>
    </Student_Groups>
    <Distribution_Groups xmlns="f5c4a5a3-c4cc-44b9-9717-588e70d47f8a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FCBE002CC380745B9748A55578EDD82" ma:contentTypeVersion="34" ma:contentTypeDescription="Create a new document." ma:contentTypeScope="" ma:versionID="036f8fe49f969782776d2a650c251ab8">
  <xsd:schema xmlns:xsd="http://www.w3.org/2001/XMLSchema" xmlns:xs="http://www.w3.org/2001/XMLSchema" xmlns:p="http://schemas.microsoft.com/office/2006/metadata/properties" xmlns:ns3="c02d471a-002c-4a1d-888f-851ec5c9ba2b" xmlns:ns4="f5c4a5a3-c4cc-44b9-9717-588e70d47f8a" targetNamespace="http://schemas.microsoft.com/office/2006/metadata/properties" ma:root="true" ma:fieldsID="7d96dd496653f793061e26c45362ec9a" ns3:_="" ns4:_="">
    <xsd:import namespace="c02d471a-002c-4a1d-888f-851ec5c9ba2b"/>
    <xsd:import namespace="f5c4a5a3-c4cc-44b9-9717-588e70d47f8a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NotebookType" minOccurs="0"/>
                <xsd:element ref="ns4:FolderType" minOccurs="0"/>
                <xsd:element ref="ns4:Owner" minOccurs="0"/>
                <xsd:element ref="ns4:DefaultSectionNames" minOccurs="0"/>
                <xsd:element ref="ns4:CultureName" minOccurs="0"/>
                <xsd:element ref="ns4:AppVersion" minOccurs="0"/>
                <xsd:element ref="ns4:Teachers" minOccurs="0"/>
                <xsd:element ref="ns4:Students" minOccurs="0"/>
                <xsd:element ref="ns4:Student_Groups" minOccurs="0"/>
                <xsd:element ref="ns4:Invited_Teachers" minOccurs="0"/>
                <xsd:element ref="ns4:Invited_Students" minOccurs="0"/>
                <xsd:element ref="ns4:Self_Registration_Enabled" minOccurs="0"/>
                <xsd:element ref="ns4:Has_Teacher_Only_SectionGroup" minOccurs="0"/>
                <xsd:element ref="ns4:Is_Collaboration_Space_Locked" minOccurs="0"/>
                <xsd:element ref="ns4:Self_Registration_Enabled0" minOccurs="0"/>
                <xsd:element ref="ns4:MediaServiceMetadata" minOccurs="0"/>
                <xsd:element ref="ns4:MediaServiceFastMetadata" minOccurs="0"/>
                <xsd:element ref="ns4:Templates" minOccurs="0"/>
                <xsd:element ref="ns4:MediaServiceDateTaken" minOccurs="0"/>
                <xsd:element ref="ns4:MediaServiceAutoTags" minOccurs="0"/>
                <xsd:element ref="ns4:TeamsChannelId" minOccurs="0"/>
                <xsd:element ref="ns4:IsNotebookLocked" minOccurs="0"/>
                <xsd:element ref="ns4:Math_Settin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Distribution_Groups" minOccurs="0"/>
                <xsd:element ref="ns4:LMS_Mappings" minOccurs="0"/>
                <xsd:element ref="ns4:MediaServiceAutoKeyPoints" minOccurs="0"/>
                <xsd:element ref="ns4:MediaServiceKeyPoints" minOccurs="0"/>
                <xsd:element ref="ns4:Teams_Channel_Section_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02d471a-002c-4a1d-888f-851ec5c9ba2b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5c4a5a3-c4cc-44b9-9717-588e70d47f8a" elementFormDefault="qualified">
    <xsd:import namespace="http://schemas.microsoft.com/office/2006/documentManagement/types"/>
    <xsd:import namespace="http://schemas.microsoft.com/office/infopath/2007/PartnerControls"/>
    <xsd:element name="NotebookType" ma:index="11" nillable="true" ma:displayName="Notebook Type" ma:internalName="NotebookType">
      <xsd:simpleType>
        <xsd:restriction base="dms:Text"/>
      </xsd:simpleType>
    </xsd:element>
    <xsd:element name="FolderType" ma:index="12" nillable="true" ma:displayName="Folder Type" ma:internalName="FolderType">
      <xsd:simpleType>
        <xsd:restriction base="dms:Text"/>
      </xsd:simpleType>
    </xsd:element>
    <xsd:element name="Owner" ma:index="13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efaultSectionNames" ma:index="14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CultureName" ma:index="15" nillable="true" ma:displayName="Culture Name" ma:internalName="CultureName">
      <xsd:simpleType>
        <xsd:restriction base="dms:Text"/>
      </xsd:simpleType>
    </xsd:element>
    <xsd:element name="AppVersion" ma:index="16" nillable="true" ma:displayName="App Version" ma:internalName="AppVersion">
      <xsd:simpleType>
        <xsd:restriction base="dms:Text"/>
      </xsd:simpleType>
    </xsd:element>
    <xsd:element name="Teachers" ma:index="17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18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19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Invited_Teachers" ma:index="20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21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22" nillable="true" ma:displayName="Self_Registration_Enabled" ma:internalName="Self_Registration_Enabled">
      <xsd:simpleType>
        <xsd:restriction base="dms:Boolean"/>
      </xsd:simpleType>
    </xsd:element>
    <xsd:element name="Has_Teacher_Only_SectionGroup" ma:index="23" nillable="true" ma:displayName="Has Teacher Only SectionGroup" ma:internalName="Has_Teacher_Only_SectionGroup">
      <xsd:simpleType>
        <xsd:restriction base="dms:Boolean"/>
      </xsd:simpleType>
    </xsd:element>
    <xsd:element name="Is_Collaboration_Space_Locked" ma:index="24" nillable="true" ma:displayName="Is Collaboration Space Locked" ma:internalName="Is_Collaboration_Space_Locked">
      <xsd:simpleType>
        <xsd:restriction base="dms:Boolean"/>
      </xsd:simpleType>
    </xsd:element>
    <xsd:element name="Self_Registration_Enabled0" ma:index="25" nillable="true" ma:displayName="Self Registration Enabled" ma:internalName="Self_Registration_Enabled0">
      <xsd:simpleType>
        <xsd:restriction base="dms:Boolean"/>
      </xsd:simpleType>
    </xsd:element>
    <xsd:element name="MediaServiceMetadata" ma:index="26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27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Templates" ma:index="28" nillable="true" ma:displayName="Templates" ma:internalName="Templates">
      <xsd:simpleType>
        <xsd:restriction base="dms:Note">
          <xsd:maxLength value="255"/>
        </xsd:restriction>
      </xsd:simpleType>
    </xsd:element>
    <xsd:element name="MediaServiceDateTaken" ma:index="29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30" nillable="true" ma:displayName="MediaServiceAutoTags" ma:internalName="MediaServiceAutoTags" ma:readOnly="true">
      <xsd:simpleType>
        <xsd:restriction base="dms:Text"/>
      </xsd:simpleType>
    </xsd:element>
    <xsd:element name="TeamsChannelId" ma:index="31" nillable="true" ma:displayName="Teams Channel Id" ma:internalName="TeamsChannelId">
      <xsd:simpleType>
        <xsd:restriction base="dms:Text"/>
      </xsd:simpleType>
    </xsd:element>
    <xsd:element name="IsNotebookLocked" ma:index="32" nillable="true" ma:displayName="Is Notebook Locked" ma:internalName="IsNotebookLocked">
      <xsd:simpleType>
        <xsd:restriction base="dms:Boolean"/>
      </xsd:simpleType>
    </xsd:element>
    <xsd:element name="Math_Settings" ma:index="33" nillable="true" ma:displayName="Math Settings" ma:internalName="Math_Settings">
      <xsd:simpleType>
        <xsd:restriction base="dms:Text"/>
      </xsd:simpleType>
    </xsd:element>
    <xsd:element name="MediaServiceOCR" ma:index="3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3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36" nillable="true" ma:displayName="MediaServiceEventHashCode" ma:hidden="true" ma:internalName="MediaServiceEventHashCode" ma:readOnly="true">
      <xsd:simpleType>
        <xsd:restriction base="dms:Text"/>
      </xsd:simpleType>
    </xsd:element>
    <xsd:element name="Distribution_Groups" ma:index="37" nillable="true" ma:displayName="Distribution Groups" ma:internalName="Distribution_Groups">
      <xsd:simpleType>
        <xsd:restriction base="dms:Note">
          <xsd:maxLength value="255"/>
        </xsd:restriction>
      </xsd:simpleType>
    </xsd:element>
    <xsd:element name="LMS_Mappings" ma:index="38" nillable="true" ma:displayName="LMS Mappings" ma:internalName="LMS_Mappings">
      <xsd:simpleType>
        <xsd:restriction base="dms:Note">
          <xsd:maxLength value="255"/>
        </xsd:restriction>
      </xsd:simpleType>
    </xsd:element>
    <xsd:element name="MediaServiceAutoKeyPoints" ma:index="3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4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Teams_Channel_Section_Location" ma:index="41" nillable="true" ma:displayName="Teams Channel Section Location" ma:internalName="Teams_Channel_Section_Location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1CB15BA-E37E-4562-9C1F-AA7CE0BC4A76}">
  <ds:schemaRefs>
    <ds:schemaRef ds:uri="http://schemas.microsoft.com/office/2006/metadata/properties"/>
    <ds:schemaRef ds:uri="http://purl.org/dc/terms/"/>
    <ds:schemaRef ds:uri="http://purl.org/dc/dcmitype/"/>
    <ds:schemaRef ds:uri="http://purl.org/dc/elements/1.1/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f5c4a5a3-c4cc-44b9-9717-588e70d47f8a"/>
    <ds:schemaRef ds:uri="c02d471a-002c-4a1d-888f-851ec5c9ba2b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C30E782C-977C-4B4C-8172-7FF45C939F6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6878B2E-9E3B-48D8-8D20-515E895A00F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02d471a-002c-4a1d-888f-851ec5c9ba2b"/>
    <ds:schemaRef ds:uri="f5c4a5a3-c4cc-44b9-9717-588e70d47f8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0</TotalTime>
  <Words>135</Words>
  <Application>Microsoft Office PowerPoint</Application>
  <PresentationFormat>Widescreen</PresentationFormat>
  <Paragraphs>18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Broadway</vt:lpstr>
      <vt:lpstr>Calibri</vt:lpstr>
      <vt:lpstr>Calibri Light</vt:lpstr>
      <vt:lpstr>Century Gothic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Theme 1: Identity &amp; Culture Leer es un placer By the end of the lesson I will be able to: Talk about my reading preferences Use a wide range of connectives</dc:title>
  <dc:creator>Kirsty Peacock</dc:creator>
  <cp:lastModifiedBy>Kirsty Peacock</cp:lastModifiedBy>
  <cp:revision>227</cp:revision>
  <cp:lastPrinted>2019-06-24T13:04:13Z</cp:lastPrinted>
  <dcterms:created xsi:type="dcterms:W3CDTF">2018-04-30T12:53:34Z</dcterms:created>
  <dcterms:modified xsi:type="dcterms:W3CDTF">2022-01-05T16:00:45Z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0x0101006FCBE002CC380745B9748A55578EDD82</vt:lpwstr>
  </property>
</Properties>
</file>