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7" r:id="rId16"/>
    <p:sldId id="270" r:id="rId17"/>
    <p:sldId id="272" r:id="rId18"/>
    <p:sldId id="258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7C8F-E02E-4363-9C9F-4F44944F8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C47C7-40A3-4981-AC0A-6C65B9FEC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D5CDD-129C-4618-8AE2-FD2DBCAA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F64E9-0A14-4B11-BDFD-2AF498A0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8DA5E-0762-484F-848D-0FC8DE38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D983-67C0-41E4-BCAA-15EB8611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CC79B-EC5E-4D25-9D36-F4D6C7D84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C498-C654-4FD0-A259-0FAD339C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759BB-71EC-4102-A377-4772E93A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A446-F886-41A7-9FA0-3E08A1D5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7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6BEAE-E272-4EFC-A9D5-0505D173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D7737-414E-4815-96FB-DF31CDCE9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33076-4029-4730-9C1C-B9EB0817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717B-E18C-4EB8-8E1A-B1117E5E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92BD7-D214-4628-A25F-996A009A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0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53B1-7FD9-47B1-8836-1B52F0E4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7DDBA-139E-4175-AC69-3E17A6D7C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CBE1F-A390-4810-8443-875B5AD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DD184-7386-4B7D-AF1B-8F43CE4B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4521C-F370-4985-87B3-EB36C99C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2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F391-B8C9-4294-BEB3-4F4AE47D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29253-4D35-4804-ACB9-913B5AEC5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2D7E6-B4F5-4626-9F80-4CB9AE40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70F22-8C12-4617-B174-78807945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9F559-D96D-461F-B6E5-261A0A9D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BE5F-D77D-43E0-BC8D-A2C732BBD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1AA2A-0207-4E16-8DBE-383DFE043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45780-7AEB-4238-BD4E-E25615D32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EED9A-3D6E-4D90-9FE0-096893FD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94173-95BF-4649-A3DC-DE0C224E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EE896-94A5-4421-8D63-E8AD6681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8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5E54-6F58-43E7-B1A0-07FBF9FE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02BB6-A3A0-40BD-867F-1518440D3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2CED7-E897-4B96-9408-EBD4B5EF5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26A01-EB64-41F7-81EE-E8052B709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4C94E-8F00-46FE-8CEB-0FCCF15EE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7E639-C43E-4EF1-AD65-98838989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A3CE04-EABA-47E0-8262-523B8A21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E093D-BFA2-4C24-9D67-B871F4F3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7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E871-68E9-4999-8367-4A297EE8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EDD4C-93BF-4B42-9E41-81C9A681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D0A6A-E3F9-4F41-92F7-EAA85C4E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C9AB0-6597-420C-A551-CCF22A07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61AAC-D9EB-4525-9A92-E5E37C12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54160-3A73-4C07-BBAD-FC37039B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910E9-BE95-4782-808F-48B51E70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8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29AA-DE21-44D0-B49C-87BD318A6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3B90E-C49E-4524-968D-1CA78FA7E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754C7-DB0B-4159-8336-339DC18C0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64819-2DC4-4FCA-A9CB-1EC9F874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39662-576E-4BCB-BFC4-59F91A6A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4DC2B-BBD3-4465-9AB3-FD687362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7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E527-A6EA-4509-9B3D-9E716805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71E5E-DAAC-4DB5-97DC-0B43D70FD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BCCF2-C04C-4C33-B56B-A25C2EBDF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6B7A2-9B92-4E9D-9BF2-BCBD850D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14F02-AF9C-4FCA-A81E-FAAAE4A0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53FCE-85D5-4841-A93F-33E866CD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E3EF2-BCB8-4BB2-8FE4-1C69125C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89BBE-1D35-4A19-B729-072BB65DC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F034-8B51-4859-8AD5-5BB08FDE9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1032-242F-4532-90C0-BEF69C73EE24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AD5AE-ACA2-4F2F-88B9-25E3DD46F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955B1-180D-4DA1-9213-5D11C54FA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80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75" y="747616"/>
            <a:ext cx="2301438" cy="204958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323E537-6DBB-4058-A59B-AEF239466ECD}"/>
              </a:ext>
            </a:extLst>
          </p:cNvPr>
          <p:cNvSpPr txBox="1"/>
          <p:nvPr/>
        </p:nvSpPr>
        <p:spPr>
          <a:xfrm>
            <a:off x="386040" y="2797199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das Date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440" y="815480"/>
            <a:ext cx="2090245" cy="19138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EE93452-0363-4F9D-ABA4-E895F73759B8}"/>
              </a:ext>
            </a:extLst>
          </p:cNvPr>
          <p:cNvSpPr txBox="1"/>
          <p:nvPr/>
        </p:nvSpPr>
        <p:spPr>
          <a:xfrm>
            <a:off x="2945153" y="2797199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die </a:t>
            </a:r>
            <a:r>
              <a:rPr lang="es-ES" sz="1600" dirty="0" err="1">
                <a:latin typeface="Broadway" panose="04040905080B02020502" pitchFamily="82" charset="0"/>
              </a:rPr>
              <a:t>Blumen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3327" y="815480"/>
            <a:ext cx="2301439" cy="172226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39826D2-3DB4-4BB2-BE38-C7C7290FE7E8}"/>
              </a:ext>
            </a:extLst>
          </p:cNvPr>
          <p:cNvSpPr txBox="1"/>
          <p:nvPr/>
        </p:nvSpPr>
        <p:spPr>
          <a:xfrm>
            <a:off x="5118010" y="2797199"/>
            <a:ext cx="2006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d</a:t>
            </a:r>
            <a:r>
              <a:rPr lang="es-ES" sz="1600">
                <a:latin typeface="Broadway" panose="04040905080B02020502" pitchFamily="82" charset="0"/>
              </a:rPr>
              <a:t>ie </a:t>
            </a:r>
            <a:r>
              <a:rPr lang="es-ES" sz="1600" dirty="0" err="1">
                <a:latin typeface="Broadway" panose="04040905080B02020502" pitchFamily="82" charset="0"/>
              </a:rPr>
              <a:t>Schokolade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A6333CF-FBA0-43C2-8627-94A8421F3E43}"/>
              </a:ext>
            </a:extLst>
          </p:cNvPr>
          <p:cNvSpPr txBox="1"/>
          <p:nvPr/>
        </p:nvSpPr>
        <p:spPr>
          <a:xfrm>
            <a:off x="386039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das </a:t>
            </a:r>
            <a:r>
              <a:rPr lang="es-ES" sz="1600" dirty="0" err="1">
                <a:latin typeface="Broadway" panose="04040905080B02020502" pitchFamily="82" charset="0"/>
              </a:rPr>
              <a:t>Herz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1133" y="915081"/>
            <a:ext cx="1226926" cy="171464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1007711-0F2E-4BE0-9DF8-8C7AB8959AE0}"/>
              </a:ext>
            </a:extLst>
          </p:cNvPr>
          <p:cNvSpPr txBox="1"/>
          <p:nvPr/>
        </p:nvSpPr>
        <p:spPr>
          <a:xfrm>
            <a:off x="7738187" y="2796540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latin typeface="Broadway" panose="04040905080B02020502" pitchFamily="82" charset="0"/>
              </a:rPr>
              <a:t>der</a:t>
            </a:r>
            <a:r>
              <a:rPr lang="es-ES" sz="1600" dirty="0">
                <a:latin typeface="Broadway" panose="04040905080B02020502" pitchFamily="82" charset="0"/>
              </a:rPr>
              <a:t> Ring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9254" y="915081"/>
            <a:ext cx="1531753" cy="176799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9A102C1-42BD-4FE3-82CD-6AB742A0410F}"/>
              </a:ext>
            </a:extLst>
          </p:cNvPr>
          <p:cNvSpPr txBox="1"/>
          <p:nvPr/>
        </p:nvSpPr>
        <p:spPr>
          <a:xfrm>
            <a:off x="9794194" y="2790673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das </a:t>
            </a:r>
            <a:r>
              <a:rPr lang="es-ES" sz="1600" dirty="0" err="1">
                <a:latin typeface="Broadway" panose="04040905080B02020502" pitchFamily="82" charset="0"/>
              </a:rPr>
              <a:t>Geschenk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BB875F3-2EFB-475C-A0AA-9B8CBD63C8B7}"/>
              </a:ext>
            </a:extLst>
          </p:cNvPr>
          <p:cNvSpPr txBox="1"/>
          <p:nvPr/>
        </p:nvSpPr>
        <p:spPr>
          <a:xfrm>
            <a:off x="2966616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die </a:t>
            </a:r>
            <a:r>
              <a:rPr lang="es-ES" sz="1600" dirty="0" err="1">
                <a:latin typeface="Broadway" panose="04040905080B02020502" pitchFamily="82" charset="0"/>
              </a:rPr>
              <a:t>Karte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989155AB-676D-4C07-BFB4-4D92A53E3BAF}"/>
              </a:ext>
            </a:extLst>
          </p:cNvPr>
          <p:cNvSpPr txBox="1"/>
          <p:nvPr/>
        </p:nvSpPr>
        <p:spPr>
          <a:xfrm>
            <a:off x="5209590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latin typeface="Broadway" panose="04040905080B02020502" pitchFamily="82" charset="0"/>
              </a:rPr>
              <a:t>küssen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27FA4FE-449E-4C6D-B92C-772AF987A786}"/>
              </a:ext>
            </a:extLst>
          </p:cNvPr>
          <p:cNvSpPr txBox="1"/>
          <p:nvPr/>
        </p:nvSpPr>
        <p:spPr>
          <a:xfrm>
            <a:off x="7738187" y="5585716"/>
            <a:ext cx="1772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latin typeface="Broadway" panose="04040905080B02020502" pitchFamily="82" charset="0"/>
              </a:rPr>
              <a:t>sich</a:t>
            </a:r>
            <a:r>
              <a:rPr lang="es-ES" sz="1600" dirty="0">
                <a:latin typeface="Broadway" panose="04040905080B02020502" pitchFamily="82" charset="0"/>
              </a:rPr>
              <a:t> </a:t>
            </a:r>
            <a:r>
              <a:rPr lang="es-ES" sz="1600" dirty="0" err="1">
                <a:latin typeface="Broadway" panose="04040905080B02020502" pitchFamily="82" charset="0"/>
              </a:rPr>
              <a:t>umarmen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075D9E94-41B5-4FCB-ACC1-28F8E39405DC}"/>
              </a:ext>
            </a:extLst>
          </p:cNvPr>
          <p:cNvSpPr txBox="1"/>
          <p:nvPr/>
        </p:nvSpPr>
        <p:spPr>
          <a:xfrm>
            <a:off x="9928822" y="5582155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latin typeface="Broadway" panose="04040905080B02020502" pitchFamily="82" charset="0"/>
              </a:rPr>
              <a:t>lieben</a:t>
            </a:r>
            <a:endParaRPr lang="es-ES" sz="1600" dirty="0">
              <a:latin typeface="Broadway" panose="04040905080B02020502" pitchFamily="8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Vokabeln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24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  <p:bldP spid="36" grpId="0"/>
      <p:bldP spid="39" grpId="0"/>
      <p:bldP spid="42" grpId="0"/>
      <p:bldP spid="45" grpId="0"/>
      <p:bldP spid="48" grpId="0"/>
      <p:bldP spid="51" grpId="0"/>
      <p:bldP spid="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70311" y="279940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289" y="1004643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46645" y="905040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7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9A1FAF-BFA9-4DD9-8B9E-C69EFADE28D9}"/>
              </a:ext>
            </a:extLst>
          </p:cNvPr>
          <p:cNvSpPr txBox="1"/>
          <p:nvPr/>
        </p:nvSpPr>
        <p:spPr>
          <a:xfrm>
            <a:off x="4270311" y="171150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Perfect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Recap</a:t>
            </a:r>
            <a:endParaRPr lang="es-ES" sz="2800" dirty="0">
              <a:latin typeface="Broadway" panose="04040905080B02020502" pitchFamily="82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1D481261-1586-4501-8F88-28AA72926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26346"/>
              </p:ext>
            </p:extLst>
          </p:nvPr>
        </p:nvGraphicFramePr>
        <p:xfrm>
          <a:off x="343158" y="1353722"/>
          <a:ext cx="5170454" cy="2817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351">
                  <a:extLst>
                    <a:ext uri="{9D8B030D-6E8A-4147-A177-3AD203B41FA5}">
                      <a16:colId xmlns:a16="http://schemas.microsoft.com/office/drawing/2014/main" val="2637407043"/>
                    </a:ext>
                  </a:extLst>
                </a:gridCol>
                <a:gridCol w="1868575">
                  <a:extLst>
                    <a:ext uri="{9D8B030D-6E8A-4147-A177-3AD203B41FA5}">
                      <a16:colId xmlns:a16="http://schemas.microsoft.com/office/drawing/2014/main" val="3316393585"/>
                    </a:ext>
                  </a:extLst>
                </a:gridCol>
                <a:gridCol w="1322528">
                  <a:extLst>
                    <a:ext uri="{9D8B030D-6E8A-4147-A177-3AD203B41FA5}">
                      <a16:colId xmlns:a16="http://schemas.microsoft.com/office/drawing/2014/main" val="672972096"/>
                    </a:ext>
                  </a:extLst>
                </a:gridCol>
              </a:tblGrid>
              <a:tr h="402437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kaufen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spielen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1495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gekauft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gespielt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98748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du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hast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gekauft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hast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gespielt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569284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er/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/es/man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hat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gekauft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hat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gespielt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398939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wir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gekauft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gespielt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22538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ihr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gekauft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gekauft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27125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gekauft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gespielt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539960"/>
                  </a:ext>
                </a:extLst>
              </a:tr>
            </a:tbl>
          </a:graphicData>
        </a:graphic>
      </p:graphicFrame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B8CC53B-831E-4D11-9A26-4EDCCB889973}"/>
              </a:ext>
            </a:extLst>
          </p:cNvPr>
          <p:cNvSpPr/>
          <p:nvPr/>
        </p:nvSpPr>
        <p:spPr>
          <a:xfrm>
            <a:off x="2721428" y="2220685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B0F6405-4DE5-456E-8F06-790C8227D3A4}"/>
              </a:ext>
            </a:extLst>
          </p:cNvPr>
          <p:cNvSpPr/>
          <p:nvPr/>
        </p:nvSpPr>
        <p:spPr>
          <a:xfrm>
            <a:off x="4221715" y="3071047"/>
            <a:ext cx="1235010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3217347-218C-4057-A38B-54AFD109E1A9}"/>
              </a:ext>
            </a:extLst>
          </p:cNvPr>
          <p:cNvSpPr/>
          <p:nvPr/>
        </p:nvSpPr>
        <p:spPr>
          <a:xfrm>
            <a:off x="2711515" y="3830210"/>
            <a:ext cx="1224772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804A470-53C3-4EB5-82C5-B2E07A2EE3DB}"/>
              </a:ext>
            </a:extLst>
          </p:cNvPr>
          <p:cNvSpPr/>
          <p:nvPr/>
        </p:nvSpPr>
        <p:spPr>
          <a:xfrm>
            <a:off x="4321371" y="2182610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602BC25-E262-42C2-AF60-A6E5ED6408EB}"/>
              </a:ext>
            </a:extLst>
          </p:cNvPr>
          <p:cNvSpPr/>
          <p:nvPr/>
        </p:nvSpPr>
        <p:spPr>
          <a:xfrm>
            <a:off x="2806052" y="2646782"/>
            <a:ext cx="1035698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1AF7EEF-3F3C-4555-BDAF-85C9D542E170}"/>
              </a:ext>
            </a:extLst>
          </p:cNvPr>
          <p:cNvSpPr/>
          <p:nvPr/>
        </p:nvSpPr>
        <p:spPr>
          <a:xfrm>
            <a:off x="2636416" y="3423111"/>
            <a:ext cx="1205333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26367E4-6DF4-4056-AF22-547C45993D14}"/>
              </a:ext>
            </a:extLst>
          </p:cNvPr>
          <p:cNvSpPr/>
          <p:nvPr/>
        </p:nvSpPr>
        <p:spPr>
          <a:xfrm>
            <a:off x="4270311" y="3824190"/>
            <a:ext cx="1186414" cy="27058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Table 27">
            <a:extLst>
              <a:ext uri="{FF2B5EF4-FFF2-40B4-BE49-F238E27FC236}">
                <a16:creationId xmlns:a16="http://schemas.microsoft.com/office/drawing/2014/main" id="{77B310DB-9E76-4339-AA47-BE4B75F6D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11804"/>
              </p:ext>
            </p:extLst>
          </p:nvPr>
        </p:nvGraphicFramePr>
        <p:xfrm>
          <a:off x="6595706" y="1353722"/>
          <a:ext cx="4801637" cy="2817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708">
                  <a:extLst>
                    <a:ext uri="{9D8B030D-6E8A-4147-A177-3AD203B41FA5}">
                      <a16:colId xmlns:a16="http://schemas.microsoft.com/office/drawing/2014/main" val="2637407043"/>
                    </a:ext>
                  </a:extLst>
                </a:gridCol>
                <a:gridCol w="1719943">
                  <a:extLst>
                    <a:ext uri="{9D8B030D-6E8A-4147-A177-3AD203B41FA5}">
                      <a16:colId xmlns:a16="http://schemas.microsoft.com/office/drawing/2014/main" val="3316393585"/>
                    </a:ext>
                  </a:extLst>
                </a:gridCol>
                <a:gridCol w="1572986">
                  <a:extLst>
                    <a:ext uri="{9D8B030D-6E8A-4147-A177-3AD203B41FA5}">
                      <a16:colId xmlns:a16="http://schemas.microsoft.com/office/drawing/2014/main" val="672972096"/>
                    </a:ext>
                  </a:extLst>
                </a:gridCol>
              </a:tblGrid>
              <a:tr h="402437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gehen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essen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1495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bin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gegangen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gegessen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98748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du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bist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gegangen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hast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gegessen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569284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er/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/es/man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gegangen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hat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gegessen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398939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wir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gegangen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gegessen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22538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ihr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seid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gegangen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gegessen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27125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/Sie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gegangen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gegessen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539960"/>
                  </a:ext>
                </a:extLst>
              </a:tr>
            </a:tbl>
          </a:graphicData>
        </a:graphic>
      </p:graphicFrame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07C072E-D48A-4D81-A8ED-2722BDE4E2AC}"/>
              </a:ext>
            </a:extLst>
          </p:cNvPr>
          <p:cNvSpPr/>
          <p:nvPr/>
        </p:nvSpPr>
        <p:spPr>
          <a:xfrm>
            <a:off x="8398328" y="2286000"/>
            <a:ext cx="1206499" cy="1671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2BE102A-62A1-4D0A-9D6F-C851FA2F8ED7}"/>
              </a:ext>
            </a:extLst>
          </p:cNvPr>
          <p:cNvSpPr/>
          <p:nvPr/>
        </p:nvSpPr>
        <p:spPr>
          <a:xfrm>
            <a:off x="8311477" y="3103704"/>
            <a:ext cx="1293350" cy="1671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DF73F42A-F1C1-4EC7-AB4B-826E3274F408}"/>
              </a:ext>
            </a:extLst>
          </p:cNvPr>
          <p:cNvSpPr/>
          <p:nvPr/>
        </p:nvSpPr>
        <p:spPr>
          <a:xfrm>
            <a:off x="8249555" y="3865801"/>
            <a:ext cx="1355271" cy="2146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8C54025-8320-4991-A748-65B11F6CDC8B}"/>
              </a:ext>
            </a:extLst>
          </p:cNvPr>
          <p:cNvSpPr/>
          <p:nvPr/>
        </p:nvSpPr>
        <p:spPr>
          <a:xfrm>
            <a:off x="9993604" y="1849844"/>
            <a:ext cx="1237981" cy="205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1FF2492-6DDC-4827-961D-AB989A5AF53F}"/>
              </a:ext>
            </a:extLst>
          </p:cNvPr>
          <p:cNvSpPr/>
          <p:nvPr/>
        </p:nvSpPr>
        <p:spPr>
          <a:xfrm>
            <a:off x="10000212" y="2674395"/>
            <a:ext cx="1237980" cy="190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CA46A23-A39B-4CE7-8FC9-346379D45ADD}"/>
              </a:ext>
            </a:extLst>
          </p:cNvPr>
          <p:cNvSpPr/>
          <p:nvPr/>
        </p:nvSpPr>
        <p:spPr>
          <a:xfrm>
            <a:off x="10000212" y="3449732"/>
            <a:ext cx="1189773" cy="190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7CF80D-54EB-488B-AD03-1D642122E3A2}"/>
              </a:ext>
            </a:extLst>
          </p:cNvPr>
          <p:cNvSpPr txBox="1"/>
          <p:nvPr/>
        </p:nvSpPr>
        <p:spPr>
          <a:xfrm>
            <a:off x="410547" y="4506686"/>
            <a:ext cx="5523722" cy="171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de-DE" sz="1200" dirty="0">
                <a:latin typeface="Century Gothic" panose="020B0502020202020204" pitchFamily="34" charset="0"/>
              </a:rPr>
              <a:t>Ich habe ein Geschenk für meine Freundin gekauft (kaufen).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de-DE" sz="1200" dirty="0">
                <a:latin typeface="Century Gothic" panose="020B0502020202020204" pitchFamily="34" charset="0"/>
              </a:rPr>
              <a:t>Mein Mann und ich sind in ein Restaurant gegangen. (gehen)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de-DE" sz="1200" dirty="0">
                <a:latin typeface="Century Gothic" panose="020B0502020202020204" pitchFamily="34" charset="0"/>
              </a:rPr>
              <a:t>Wir haben Pizza gegessen. (essen)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de-DE" sz="1200" dirty="0">
                <a:latin typeface="Century Gothic" panose="020B0502020202020204" pitchFamily="34" charset="0"/>
              </a:rPr>
              <a:t>Er hat Musik gespielt. (spielen)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de-DE" sz="1200" dirty="0">
                <a:latin typeface="Century Gothic" panose="020B0502020202020204" pitchFamily="34" charset="0"/>
              </a:rPr>
              <a:t>Gestern habe ich eine Karte für meinen Freund gemacht. (machen)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de-DE" sz="1200" dirty="0">
                <a:latin typeface="Century Gothic" panose="020B0502020202020204" pitchFamily="34" charset="0"/>
              </a:rPr>
              <a:t>Meine Freundin hat ein schwarzes Kleid getragen. (tragen)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8AF86B-2090-4A24-80AB-120B7312ADFB}"/>
              </a:ext>
            </a:extLst>
          </p:cNvPr>
          <p:cNvSpPr txBox="1"/>
          <p:nvPr/>
        </p:nvSpPr>
        <p:spPr>
          <a:xfrm>
            <a:off x="6226381" y="4506686"/>
            <a:ext cx="5679889" cy="116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7. Ihr habt einen Film gesehen. (sehen)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8. Er hat mir Blumen geschenkt. (schenken)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9 Wir haben in der Disco getanzt. (tanzen)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Century Gothic" panose="020B0502020202020204" pitchFamily="34" charset="0"/>
              </a:rPr>
              <a:t>10. Du hast eine Karte geschickt. (schicken)</a:t>
            </a:r>
            <a:endParaRPr lang="es-ES" sz="12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C99DFF-10F7-425E-9E09-8E40EC0F14EC}"/>
              </a:ext>
            </a:extLst>
          </p:cNvPr>
          <p:cNvSpPr txBox="1"/>
          <p:nvPr/>
        </p:nvSpPr>
        <p:spPr>
          <a:xfrm>
            <a:off x="284066" y="954977"/>
            <a:ext cx="7558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Can </a:t>
            </a:r>
            <a:r>
              <a:rPr lang="es-ES" sz="1400" b="1" dirty="0" err="1">
                <a:latin typeface="Century Gothic" panose="020B0502020202020204" pitchFamily="34" charset="0"/>
              </a:rPr>
              <a:t>you</a:t>
            </a:r>
            <a:r>
              <a:rPr lang="es-ES" sz="1400" b="1" dirty="0">
                <a:latin typeface="Century Gothic" panose="020B0502020202020204" pitchFamily="34" charset="0"/>
              </a:rPr>
              <a:t> complete </a:t>
            </a:r>
            <a:r>
              <a:rPr lang="es-ES" sz="1400" b="1" dirty="0" err="1">
                <a:latin typeface="Century Gothic" panose="020B0502020202020204" pitchFamily="34" charset="0"/>
              </a:rPr>
              <a:t>the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verb</a:t>
            </a:r>
            <a:r>
              <a:rPr lang="es-ES" sz="1400" b="1" dirty="0">
                <a:latin typeface="Century Gothic" panose="020B0502020202020204" pitchFamily="34" charset="0"/>
              </a:rPr>
              <a:t> tables </a:t>
            </a:r>
            <a:r>
              <a:rPr lang="es-ES" sz="1400" b="1" dirty="0" err="1">
                <a:latin typeface="Century Gothic" panose="020B0502020202020204" pitchFamily="34" charset="0"/>
              </a:rPr>
              <a:t>for</a:t>
            </a:r>
            <a:r>
              <a:rPr lang="es-ES" sz="1400" b="1" dirty="0">
                <a:latin typeface="Century Gothic" panose="020B0502020202020204" pitchFamily="34" charset="0"/>
              </a:rPr>
              <a:t> regular </a:t>
            </a:r>
            <a:r>
              <a:rPr lang="es-ES" sz="1400" b="1" dirty="0" err="1">
                <a:latin typeface="Century Gothic" panose="020B0502020202020204" pitchFamily="34" charset="0"/>
              </a:rPr>
              <a:t>perfect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verbs</a:t>
            </a:r>
            <a:r>
              <a:rPr lang="es-ES" sz="1400" b="1" dirty="0">
                <a:latin typeface="Century Gothic" panose="020B0502020202020204" pitchFamily="34" charset="0"/>
              </a:rPr>
              <a:t> and </a:t>
            </a:r>
            <a:r>
              <a:rPr lang="es-ES" sz="1400" b="1" dirty="0" err="1">
                <a:latin typeface="Century Gothic" panose="020B0502020202020204" pitchFamily="34" charset="0"/>
              </a:rPr>
              <a:t>some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key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irregulars</a:t>
            </a:r>
            <a:r>
              <a:rPr lang="es-ES" sz="1400" b="1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CE8ADE9-1F6A-4FD2-B35C-B0F17E23EB6D}"/>
              </a:ext>
            </a:extLst>
          </p:cNvPr>
          <p:cNvSpPr/>
          <p:nvPr/>
        </p:nvSpPr>
        <p:spPr>
          <a:xfrm>
            <a:off x="985805" y="4568526"/>
            <a:ext cx="418064" cy="2736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9465B2B-874F-4D5B-82ED-B8B5703D3974}"/>
              </a:ext>
            </a:extLst>
          </p:cNvPr>
          <p:cNvSpPr/>
          <p:nvPr/>
        </p:nvSpPr>
        <p:spPr>
          <a:xfrm>
            <a:off x="3921508" y="4599232"/>
            <a:ext cx="531327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914C96F-0AAD-4FCE-97EF-C83C56AD279C}"/>
              </a:ext>
            </a:extLst>
          </p:cNvPr>
          <p:cNvSpPr/>
          <p:nvPr/>
        </p:nvSpPr>
        <p:spPr>
          <a:xfrm>
            <a:off x="2145469" y="4897666"/>
            <a:ext cx="317813" cy="2069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BE91A29-E048-4577-9413-4006DAB0535C}"/>
              </a:ext>
            </a:extLst>
          </p:cNvPr>
          <p:cNvSpPr/>
          <p:nvPr/>
        </p:nvSpPr>
        <p:spPr>
          <a:xfrm>
            <a:off x="4027918" y="4881089"/>
            <a:ext cx="859768" cy="242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E800243E-65DA-4103-B1F3-5F332620345F}"/>
              </a:ext>
            </a:extLst>
          </p:cNvPr>
          <p:cNvSpPr/>
          <p:nvPr/>
        </p:nvSpPr>
        <p:spPr>
          <a:xfrm>
            <a:off x="1002134" y="5148602"/>
            <a:ext cx="494521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4E8F830-7B0D-46AB-B1A9-E0CFD358969E}"/>
              </a:ext>
            </a:extLst>
          </p:cNvPr>
          <p:cNvSpPr/>
          <p:nvPr/>
        </p:nvSpPr>
        <p:spPr>
          <a:xfrm>
            <a:off x="1944934" y="5158469"/>
            <a:ext cx="691482" cy="2274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ED37A2E-A728-4DE5-99F2-9A4447A43D9D}"/>
              </a:ext>
            </a:extLst>
          </p:cNvPr>
          <p:cNvSpPr/>
          <p:nvPr/>
        </p:nvSpPr>
        <p:spPr>
          <a:xfrm>
            <a:off x="892942" y="5399275"/>
            <a:ext cx="299044" cy="2557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B46A1EC-59EC-4508-9AB4-A81BD77A0FF4}"/>
              </a:ext>
            </a:extLst>
          </p:cNvPr>
          <p:cNvSpPr/>
          <p:nvPr/>
        </p:nvSpPr>
        <p:spPr>
          <a:xfrm>
            <a:off x="1640265" y="5427479"/>
            <a:ext cx="602192" cy="2274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EB18F62-CA7B-48BA-AC37-5F04847147BF}"/>
              </a:ext>
            </a:extLst>
          </p:cNvPr>
          <p:cNvSpPr/>
          <p:nvPr/>
        </p:nvSpPr>
        <p:spPr>
          <a:xfrm>
            <a:off x="1348153" y="5650820"/>
            <a:ext cx="494521" cy="2728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3B0A3C15-F6ED-4F62-9AE7-1499D1A8AFCB}"/>
              </a:ext>
            </a:extLst>
          </p:cNvPr>
          <p:cNvSpPr/>
          <p:nvPr/>
        </p:nvSpPr>
        <p:spPr>
          <a:xfrm>
            <a:off x="4221715" y="5690715"/>
            <a:ext cx="763942" cy="242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B71E9084-20B9-469F-BF6D-0CBD521358A7}"/>
              </a:ext>
            </a:extLst>
          </p:cNvPr>
          <p:cNvSpPr/>
          <p:nvPr/>
        </p:nvSpPr>
        <p:spPr>
          <a:xfrm>
            <a:off x="1882561" y="5948940"/>
            <a:ext cx="281668" cy="2728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86A3BC9-EC74-4FAE-8B27-91BCA15461E6}"/>
              </a:ext>
            </a:extLst>
          </p:cNvPr>
          <p:cNvSpPr/>
          <p:nvPr/>
        </p:nvSpPr>
        <p:spPr>
          <a:xfrm>
            <a:off x="3636243" y="5933300"/>
            <a:ext cx="763942" cy="2666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A54849E-E608-4ACE-9746-8616AABB286B}"/>
              </a:ext>
            </a:extLst>
          </p:cNvPr>
          <p:cNvSpPr/>
          <p:nvPr/>
        </p:nvSpPr>
        <p:spPr>
          <a:xfrm>
            <a:off x="6684886" y="4574919"/>
            <a:ext cx="396271" cy="21785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: Rounded Corners 61">
            <a:extLst>
              <a:ext uri="{FF2B5EF4-FFF2-40B4-BE49-F238E27FC236}">
                <a16:creationId xmlns:a16="http://schemas.microsoft.com/office/drawing/2014/main" id="{D76C6012-1B0C-4F10-85E9-3FC144F09F99}"/>
              </a:ext>
            </a:extLst>
          </p:cNvPr>
          <p:cNvSpPr/>
          <p:nvPr/>
        </p:nvSpPr>
        <p:spPr>
          <a:xfrm>
            <a:off x="7853284" y="4612815"/>
            <a:ext cx="746430" cy="1799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: Rounded Corners 61">
            <a:extLst>
              <a:ext uri="{FF2B5EF4-FFF2-40B4-BE49-F238E27FC236}">
                <a16:creationId xmlns:a16="http://schemas.microsoft.com/office/drawing/2014/main" id="{070907B3-572C-4EE8-9F76-BBE550791807}"/>
              </a:ext>
            </a:extLst>
          </p:cNvPr>
          <p:cNvSpPr/>
          <p:nvPr/>
        </p:nvSpPr>
        <p:spPr>
          <a:xfrm>
            <a:off x="6644970" y="4881089"/>
            <a:ext cx="300116" cy="1837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: Rounded Corners 61">
            <a:extLst>
              <a:ext uri="{FF2B5EF4-FFF2-40B4-BE49-F238E27FC236}">
                <a16:creationId xmlns:a16="http://schemas.microsoft.com/office/drawing/2014/main" id="{083EF0C9-89C8-407D-9DF1-E9078CB9C43C}"/>
              </a:ext>
            </a:extLst>
          </p:cNvPr>
          <p:cNvSpPr/>
          <p:nvPr/>
        </p:nvSpPr>
        <p:spPr>
          <a:xfrm>
            <a:off x="7771630" y="4909286"/>
            <a:ext cx="828083" cy="15555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: Rounded Corners 61">
            <a:extLst>
              <a:ext uri="{FF2B5EF4-FFF2-40B4-BE49-F238E27FC236}">
                <a16:creationId xmlns:a16="http://schemas.microsoft.com/office/drawing/2014/main" id="{FFB2D4B1-35F4-4B77-A942-E62BA21F607B}"/>
              </a:ext>
            </a:extLst>
          </p:cNvPr>
          <p:cNvSpPr/>
          <p:nvPr/>
        </p:nvSpPr>
        <p:spPr>
          <a:xfrm>
            <a:off x="6693710" y="5154972"/>
            <a:ext cx="501747" cy="1837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: Rounded Corners 61">
            <a:extLst>
              <a:ext uri="{FF2B5EF4-FFF2-40B4-BE49-F238E27FC236}">
                <a16:creationId xmlns:a16="http://schemas.microsoft.com/office/drawing/2014/main" id="{24D3CE32-4EAF-4BD7-A7F2-565A44DA7E23}"/>
              </a:ext>
            </a:extLst>
          </p:cNvPr>
          <p:cNvSpPr/>
          <p:nvPr/>
        </p:nvSpPr>
        <p:spPr>
          <a:xfrm>
            <a:off x="8147421" y="5172266"/>
            <a:ext cx="572036" cy="1664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: Rounded Corners 61">
            <a:extLst>
              <a:ext uri="{FF2B5EF4-FFF2-40B4-BE49-F238E27FC236}">
                <a16:creationId xmlns:a16="http://schemas.microsoft.com/office/drawing/2014/main" id="{11E9E37E-961C-49B7-A729-43FE3D354A6E}"/>
              </a:ext>
            </a:extLst>
          </p:cNvPr>
          <p:cNvSpPr/>
          <p:nvPr/>
        </p:nvSpPr>
        <p:spPr>
          <a:xfrm>
            <a:off x="6795028" y="5447725"/>
            <a:ext cx="354322" cy="18375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: Rounded Corners 61">
            <a:extLst>
              <a:ext uri="{FF2B5EF4-FFF2-40B4-BE49-F238E27FC236}">
                <a16:creationId xmlns:a16="http://schemas.microsoft.com/office/drawing/2014/main" id="{33B7C5A2-40BF-4751-A34F-CC86E9F1D0BA}"/>
              </a:ext>
            </a:extLst>
          </p:cNvPr>
          <p:cNvSpPr/>
          <p:nvPr/>
        </p:nvSpPr>
        <p:spPr>
          <a:xfrm>
            <a:off x="7951087" y="5447726"/>
            <a:ext cx="768369" cy="1664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1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249033" y="263366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CFA815-A99A-46C9-9E7A-011C0EA81C7C}"/>
              </a:ext>
            </a:extLst>
          </p:cNvPr>
          <p:cNvSpPr txBox="1"/>
          <p:nvPr/>
        </p:nvSpPr>
        <p:spPr>
          <a:xfrm>
            <a:off x="7880465" y="556626"/>
            <a:ext cx="4042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Pick a </a:t>
            </a:r>
            <a:r>
              <a:rPr lang="en-GB" sz="1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color</a:t>
            </a:r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for </a:t>
            </a:r>
            <a:r>
              <a:rPr lang="en-GB" sz="16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haben</a:t>
            </a:r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verbs and a different colour for sein verbs. Then colour in the hearts accordingly.</a:t>
            </a:r>
          </a:p>
        </p:txBody>
      </p:sp>
      <p:sp>
        <p:nvSpPr>
          <p:cNvPr id="32" name="TextBox 43">
            <a:extLst>
              <a:ext uri="{FF2B5EF4-FFF2-40B4-BE49-F238E27FC236}">
                <a16:creationId xmlns:a16="http://schemas.microsoft.com/office/drawing/2014/main" id="{AEDA4E6F-83A2-44F8-A63E-F8D834C49373}"/>
              </a:ext>
            </a:extLst>
          </p:cNvPr>
          <p:cNvSpPr txBox="1"/>
          <p:nvPr/>
        </p:nvSpPr>
        <p:spPr>
          <a:xfrm>
            <a:off x="509374" y="4136629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habt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getrunken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43">
            <a:extLst>
              <a:ext uri="{FF2B5EF4-FFF2-40B4-BE49-F238E27FC236}">
                <a16:creationId xmlns:a16="http://schemas.microsoft.com/office/drawing/2014/main" id="{85BA792E-2229-4137-BDB4-3B37F055E4BA}"/>
              </a:ext>
            </a:extLst>
          </p:cNvPr>
          <p:cNvSpPr txBox="1"/>
          <p:nvPr/>
        </p:nvSpPr>
        <p:spPr>
          <a:xfrm>
            <a:off x="1060828" y="379374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ist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gefahren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43">
            <a:extLst>
              <a:ext uri="{FF2B5EF4-FFF2-40B4-BE49-F238E27FC236}">
                <a16:creationId xmlns:a16="http://schemas.microsoft.com/office/drawing/2014/main" id="{24733BB5-A2DB-4560-B232-BE9FE4D6D22F}"/>
              </a:ext>
            </a:extLst>
          </p:cNvPr>
          <p:cNvSpPr txBox="1"/>
          <p:nvPr/>
        </p:nvSpPr>
        <p:spPr>
          <a:xfrm>
            <a:off x="5452486" y="299421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haben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gekauft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43">
            <a:extLst>
              <a:ext uri="{FF2B5EF4-FFF2-40B4-BE49-F238E27FC236}">
                <a16:creationId xmlns:a16="http://schemas.microsoft.com/office/drawing/2014/main" id="{56E27DE0-C03B-438D-AB1D-B33A57913984}"/>
              </a:ext>
            </a:extLst>
          </p:cNvPr>
          <p:cNvSpPr txBox="1"/>
          <p:nvPr/>
        </p:nvSpPr>
        <p:spPr>
          <a:xfrm>
            <a:off x="9485021" y="2583051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sind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gereist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43">
            <a:extLst>
              <a:ext uri="{FF2B5EF4-FFF2-40B4-BE49-F238E27FC236}">
                <a16:creationId xmlns:a16="http://schemas.microsoft.com/office/drawing/2014/main" id="{0AC56E83-200C-43AD-BFC5-DAFCF1671850}"/>
              </a:ext>
            </a:extLst>
          </p:cNvPr>
          <p:cNvSpPr txBox="1"/>
          <p:nvPr/>
        </p:nvSpPr>
        <p:spPr>
          <a:xfrm>
            <a:off x="9297954" y="3931201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haben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gekauft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43">
            <a:extLst>
              <a:ext uri="{FF2B5EF4-FFF2-40B4-BE49-F238E27FC236}">
                <a16:creationId xmlns:a16="http://schemas.microsoft.com/office/drawing/2014/main" id="{53491D99-58E4-41AC-9793-B57EB7CFFC20}"/>
              </a:ext>
            </a:extLst>
          </p:cNvPr>
          <p:cNvSpPr txBox="1"/>
          <p:nvPr/>
        </p:nvSpPr>
        <p:spPr>
          <a:xfrm>
            <a:off x="3864279" y="1364640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seid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gekommen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43">
            <a:extLst>
              <a:ext uri="{FF2B5EF4-FFF2-40B4-BE49-F238E27FC236}">
                <a16:creationId xmlns:a16="http://schemas.microsoft.com/office/drawing/2014/main" id="{49A6CC8D-6B76-4C67-A694-29FD3510385A}"/>
              </a:ext>
            </a:extLst>
          </p:cNvPr>
          <p:cNvSpPr txBox="1"/>
          <p:nvPr/>
        </p:nvSpPr>
        <p:spPr>
          <a:xfrm>
            <a:off x="7046533" y="1555314"/>
            <a:ext cx="2263738" cy="733425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hast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getrunken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43">
            <a:extLst>
              <a:ext uri="{FF2B5EF4-FFF2-40B4-BE49-F238E27FC236}">
                <a16:creationId xmlns:a16="http://schemas.microsoft.com/office/drawing/2014/main" id="{68C78C7A-A4C7-46A6-89D5-FA46EDC7C4A7}"/>
              </a:ext>
            </a:extLst>
          </p:cNvPr>
          <p:cNvSpPr txBox="1"/>
          <p:nvPr/>
        </p:nvSpPr>
        <p:spPr>
          <a:xfrm>
            <a:off x="6773492" y="2597674"/>
            <a:ext cx="2263738" cy="733425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Ist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gegangen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43">
            <a:extLst>
              <a:ext uri="{FF2B5EF4-FFF2-40B4-BE49-F238E27FC236}">
                <a16:creationId xmlns:a16="http://schemas.microsoft.com/office/drawing/2014/main" id="{A95A1354-0F45-46B8-B1EE-8125B74AA3D6}"/>
              </a:ext>
            </a:extLst>
          </p:cNvPr>
          <p:cNvSpPr txBox="1"/>
          <p:nvPr/>
        </p:nvSpPr>
        <p:spPr>
          <a:xfrm>
            <a:off x="4533289" y="2953475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bin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gekommen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3">
            <a:extLst>
              <a:ext uri="{FF2B5EF4-FFF2-40B4-BE49-F238E27FC236}">
                <a16:creationId xmlns:a16="http://schemas.microsoft.com/office/drawing/2014/main" id="{CE44ADDB-C092-41E9-B050-B03CDDEA561D}"/>
              </a:ext>
            </a:extLst>
          </p:cNvPr>
          <p:cNvSpPr txBox="1"/>
          <p:nvPr/>
        </p:nvSpPr>
        <p:spPr>
          <a:xfrm>
            <a:off x="4711365" y="4850733"/>
            <a:ext cx="2263738" cy="733425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habe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gespielt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E772B9-4A71-4F35-91A4-B6F9EC0E944D}"/>
              </a:ext>
            </a:extLst>
          </p:cNvPr>
          <p:cNvSpPr txBox="1"/>
          <p:nvPr/>
        </p:nvSpPr>
        <p:spPr>
          <a:xfrm>
            <a:off x="533017" y="1753852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>
                <a:latin typeface="Century Gothic" panose="020B0502020202020204" pitchFamily="34" charset="0"/>
              </a:rPr>
              <a:t>haben</a:t>
            </a:r>
          </a:p>
          <a:p>
            <a:pPr algn="ctr"/>
            <a:r>
              <a:rPr lang="es-ES" sz="1400" b="1">
                <a:latin typeface="Century Gothic" panose="020B0502020202020204" pitchFamily="34" charset="0"/>
              </a:rPr>
              <a:t>getanzt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3">
            <a:extLst>
              <a:ext uri="{FF2B5EF4-FFF2-40B4-BE49-F238E27FC236}">
                <a16:creationId xmlns:a16="http://schemas.microsoft.com/office/drawing/2014/main" id="{E6EC3EEE-FDD7-47BF-8718-AE173450F260}"/>
              </a:ext>
            </a:extLst>
          </p:cNvPr>
          <p:cNvSpPr txBox="1"/>
          <p:nvPr/>
        </p:nvSpPr>
        <p:spPr>
          <a:xfrm>
            <a:off x="6570967" y="3918139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haben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geküsst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3">
            <a:extLst>
              <a:ext uri="{FF2B5EF4-FFF2-40B4-BE49-F238E27FC236}">
                <a16:creationId xmlns:a16="http://schemas.microsoft.com/office/drawing/2014/main" id="{66715980-BFD7-4B37-A6E4-2D6175178253}"/>
              </a:ext>
            </a:extLst>
          </p:cNvPr>
          <p:cNvSpPr txBox="1"/>
          <p:nvPr/>
        </p:nvSpPr>
        <p:spPr>
          <a:xfrm>
            <a:off x="8432623" y="5372590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hast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geliebt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3">
            <a:extLst>
              <a:ext uri="{FF2B5EF4-FFF2-40B4-BE49-F238E27FC236}">
                <a16:creationId xmlns:a16="http://schemas.microsoft.com/office/drawing/2014/main" id="{F1D716FC-2AE5-4BE5-9980-B61202009125}"/>
              </a:ext>
            </a:extLst>
          </p:cNvPr>
          <p:cNvSpPr txBox="1"/>
          <p:nvPr/>
        </p:nvSpPr>
        <p:spPr>
          <a:xfrm>
            <a:off x="5964913" y="5552784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seid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gefahren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3">
            <a:extLst>
              <a:ext uri="{FF2B5EF4-FFF2-40B4-BE49-F238E27FC236}">
                <a16:creationId xmlns:a16="http://schemas.microsoft.com/office/drawing/2014/main" id="{E4BCFC1D-5828-40A9-B4C8-0535290DA7F3}"/>
              </a:ext>
            </a:extLst>
          </p:cNvPr>
          <p:cNvSpPr txBox="1"/>
          <p:nvPr/>
        </p:nvSpPr>
        <p:spPr>
          <a:xfrm>
            <a:off x="2367626" y="2494628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hat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geschickt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43">
            <a:extLst>
              <a:ext uri="{FF2B5EF4-FFF2-40B4-BE49-F238E27FC236}">
                <a16:creationId xmlns:a16="http://schemas.microsoft.com/office/drawing/2014/main" id="{85C2B947-D0C9-4A6D-BF48-FBB903833EAC}"/>
              </a:ext>
            </a:extLst>
          </p:cNvPr>
          <p:cNvSpPr txBox="1"/>
          <p:nvPr/>
        </p:nvSpPr>
        <p:spPr>
          <a:xfrm>
            <a:off x="2908664" y="3953911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hast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gemacht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43">
            <a:extLst>
              <a:ext uri="{FF2B5EF4-FFF2-40B4-BE49-F238E27FC236}">
                <a16:creationId xmlns:a16="http://schemas.microsoft.com/office/drawing/2014/main" id="{6F8F30B5-8368-467C-ACDC-DCB0D4543C02}"/>
              </a:ext>
            </a:extLst>
          </p:cNvPr>
          <p:cNvSpPr txBox="1"/>
          <p:nvPr/>
        </p:nvSpPr>
        <p:spPr>
          <a:xfrm>
            <a:off x="342860" y="3197776"/>
            <a:ext cx="2263738" cy="733425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hast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gegessen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43">
            <a:extLst>
              <a:ext uri="{FF2B5EF4-FFF2-40B4-BE49-F238E27FC236}">
                <a16:creationId xmlns:a16="http://schemas.microsoft.com/office/drawing/2014/main" id="{54F44CF6-CFF8-48F8-81A6-521E45E66AC4}"/>
              </a:ext>
            </a:extLst>
          </p:cNvPr>
          <p:cNvSpPr txBox="1"/>
          <p:nvPr/>
        </p:nvSpPr>
        <p:spPr>
          <a:xfrm>
            <a:off x="3181463" y="5484667"/>
            <a:ext cx="2263738" cy="733425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bin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gegangen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43">
            <a:extLst>
              <a:ext uri="{FF2B5EF4-FFF2-40B4-BE49-F238E27FC236}">
                <a16:creationId xmlns:a16="http://schemas.microsoft.com/office/drawing/2014/main" id="{279DC951-30D6-4263-BCFA-C5F92C736E01}"/>
              </a:ext>
            </a:extLst>
          </p:cNvPr>
          <p:cNvSpPr txBox="1"/>
          <p:nvPr/>
        </p:nvSpPr>
        <p:spPr>
          <a:xfrm>
            <a:off x="990523" y="5606790"/>
            <a:ext cx="2263738" cy="1246823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habe</a:t>
            </a:r>
            <a:endParaRPr lang="es-ES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1400" b="1" dirty="0" err="1">
                <a:latin typeface="Century Gothic" panose="020B0502020202020204" pitchFamily="34" charset="0"/>
              </a:rPr>
              <a:t>gesehen</a:t>
            </a:r>
            <a:endParaRPr lang="es-E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4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EA03B-2DB4-4869-8F95-2A01EDE8FF60}"/>
              </a:ext>
            </a:extLst>
          </p:cNvPr>
          <p:cNvSpPr txBox="1"/>
          <p:nvPr/>
        </p:nvSpPr>
        <p:spPr>
          <a:xfrm>
            <a:off x="2095146" y="136211"/>
            <a:ext cx="7958630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Spot the difference</a:t>
            </a:r>
            <a:endParaRPr lang="es-ES" sz="2400" dirty="0"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the teacher, spot the difference between what you hear and what is written below. Make a note of the difference.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CD8274-FCE2-4835-886E-5835437440D6}"/>
              </a:ext>
            </a:extLst>
          </p:cNvPr>
          <p:cNvSpPr txBox="1"/>
          <p:nvPr/>
        </p:nvSpPr>
        <p:spPr>
          <a:xfrm>
            <a:off x="231938" y="2182402"/>
            <a:ext cx="6553963" cy="347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Mein Freund hat mir Blumen gekauft.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Ich habe ein schwarzes T-Shirt und eine blaue Jacke getragen.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Mein Vater hat für meine Mutter gekocht.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Im Unterricht haben wir Karten gebastelt.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Nach dem Abendessen haben wir uns einen Liebesfilm angesehen.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Ich habe eine Karte geschickt.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Ich habe meinen Freund vor acht Jahren kennengelernt.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de-DE" sz="1400" dirty="0">
                <a:latin typeface="Century Gothic" panose="020B0502020202020204" pitchFamily="34" charset="0"/>
              </a:rPr>
              <a:t>Meine Eltern sind ins Kino gegangen.</a:t>
            </a: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001FBA-31E3-400E-A574-C9D8DE0F9DFE}"/>
              </a:ext>
            </a:extLst>
          </p:cNvPr>
          <p:cNvSpPr txBox="1"/>
          <p:nvPr/>
        </p:nvSpPr>
        <p:spPr>
          <a:xfrm>
            <a:off x="1315375" y="1348388"/>
            <a:ext cx="893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Century Gothic" panose="020B0502020202020204" pitchFamily="34" charset="0"/>
              </a:rPr>
              <a:t>e.g</a:t>
            </a:r>
            <a:r>
              <a:rPr lang="es-ES" sz="1400" dirty="0">
                <a:latin typeface="Century Gothic" panose="020B0502020202020204" pitchFamily="34" charset="0"/>
              </a:rPr>
              <a:t>. </a:t>
            </a:r>
            <a:r>
              <a:rPr lang="de-DE" sz="1400" dirty="0">
                <a:latin typeface="Century Gothic" panose="020B0502020202020204" pitchFamily="34" charset="0"/>
              </a:rPr>
              <a:t>Ich bin mit meinem Freund ins Restaurant gegangen.	</a:t>
            </a:r>
            <a:r>
              <a:rPr lang="es-ES" sz="1400" dirty="0">
                <a:latin typeface="Century Gothic" panose="020B0502020202020204" pitchFamily="34" charset="0"/>
              </a:rPr>
              <a:t>	</a:t>
            </a:r>
            <a:r>
              <a:rPr lang="es-ES" sz="1400" b="1" i="1" dirty="0">
                <a:latin typeface="Century Gothic" panose="020B0502020202020204" pitchFamily="34" charset="0"/>
              </a:rPr>
              <a:t> </a:t>
            </a:r>
            <a:r>
              <a:rPr lang="es-ES" sz="1400" b="1" i="1" dirty="0" err="1">
                <a:latin typeface="Century Gothic" panose="020B0502020202020204" pitchFamily="34" charset="0"/>
              </a:rPr>
              <a:t>Theater</a:t>
            </a:r>
            <a:endParaRPr lang="es-ES" sz="1400" b="1" i="1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E034C5-548B-45C4-A185-BE93B3F4F32E}"/>
              </a:ext>
            </a:extLst>
          </p:cNvPr>
          <p:cNvSpPr/>
          <p:nvPr/>
        </p:nvSpPr>
        <p:spPr>
          <a:xfrm>
            <a:off x="4308532" y="2256141"/>
            <a:ext cx="1360208" cy="3077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4E67CE-7869-479E-8E5F-9019B4B75E1D}"/>
              </a:ext>
            </a:extLst>
          </p:cNvPr>
          <p:cNvSpPr txBox="1"/>
          <p:nvPr/>
        </p:nvSpPr>
        <p:spPr>
          <a:xfrm>
            <a:off x="4358074" y="2256141"/>
            <a:ext cx="126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Schokolade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77ECF1-CA57-4D1F-8F7D-CDD1ADDD85F8}"/>
              </a:ext>
            </a:extLst>
          </p:cNvPr>
          <p:cNvSpPr/>
          <p:nvPr/>
        </p:nvSpPr>
        <p:spPr>
          <a:xfrm>
            <a:off x="6101661" y="2741834"/>
            <a:ext cx="907839" cy="2387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48BCC8-2E09-49BB-BFC3-6E135AA23E63}"/>
              </a:ext>
            </a:extLst>
          </p:cNvPr>
          <p:cNvSpPr/>
          <p:nvPr/>
        </p:nvSpPr>
        <p:spPr>
          <a:xfrm>
            <a:off x="5396461" y="3215515"/>
            <a:ext cx="112819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2D1092-0434-47FA-A771-8FA62427E893}"/>
              </a:ext>
            </a:extLst>
          </p:cNvPr>
          <p:cNvSpPr/>
          <p:nvPr/>
        </p:nvSpPr>
        <p:spPr>
          <a:xfrm>
            <a:off x="4142842" y="3614943"/>
            <a:ext cx="1395663" cy="290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72879-8519-400D-9B7A-173401F12854}"/>
              </a:ext>
            </a:extLst>
          </p:cNvPr>
          <p:cNvSpPr/>
          <p:nvPr/>
        </p:nvSpPr>
        <p:spPr>
          <a:xfrm>
            <a:off x="6463363" y="4012737"/>
            <a:ext cx="1395766" cy="2537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6509C6-A58B-4812-83CB-2D62DBAA6C26}"/>
              </a:ext>
            </a:extLst>
          </p:cNvPr>
          <p:cNvSpPr/>
          <p:nvPr/>
        </p:nvSpPr>
        <p:spPr>
          <a:xfrm>
            <a:off x="3892697" y="4520858"/>
            <a:ext cx="1714832" cy="289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84A5C9-F489-4343-9368-5529A14197AF}"/>
              </a:ext>
            </a:extLst>
          </p:cNvPr>
          <p:cNvSpPr/>
          <p:nvPr/>
        </p:nvSpPr>
        <p:spPr>
          <a:xfrm>
            <a:off x="5567993" y="4907368"/>
            <a:ext cx="785125" cy="2937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7FC4BA-290E-4B4C-874D-EBCE4D617D48}"/>
              </a:ext>
            </a:extLst>
          </p:cNvPr>
          <p:cNvSpPr/>
          <p:nvPr/>
        </p:nvSpPr>
        <p:spPr>
          <a:xfrm>
            <a:off x="5121368" y="5319014"/>
            <a:ext cx="1067500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E140CD-1AD9-4B5B-93C2-E994EFBBFAB5}"/>
              </a:ext>
            </a:extLst>
          </p:cNvPr>
          <p:cNvSpPr txBox="1"/>
          <p:nvPr/>
        </p:nvSpPr>
        <p:spPr>
          <a:xfrm>
            <a:off x="6074461" y="2695431"/>
            <a:ext cx="907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Hemd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D6FC5A-372E-4B2D-9534-FB45F47ED8F0}"/>
              </a:ext>
            </a:extLst>
          </p:cNvPr>
          <p:cNvSpPr txBox="1"/>
          <p:nvPr/>
        </p:nvSpPr>
        <p:spPr>
          <a:xfrm>
            <a:off x="5413408" y="3183697"/>
            <a:ext cx="1202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latin typeface="Century Gothic" panose="020B0502020202020204" pitchFamily="34" charset="0"/>
              </a:rPr>
              <a:t>gesungen</a:t>
            </a: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B503BA-F427-4968-BFAE-F998DAA76E49}"/>
              </a:ext>
            </a:extLst>
          </p:cNvPr>
          <p:cNvSpPr txBox="1"/>
          <p:nvPr/>
        </p:nvSpPr>
        <p:spPr>
          <a:xfrm>
            <a:off x="3933852" y="3597826"/>
            <a:ext cx="136020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gemacht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E87E01-BA26-46D6-86E7-4EB1E0768AD0}"/>
              </a:ext>
            </a:extLst>
          </p:cNvPr>
          <p:cNvSpPr txBox="1"/>
          <p:nvPr/>
        </p:nvSpPr>
        <p:spPr>
          <a:xfrm>
            <a:off x="6376692" y="3996804"/>
            <a:ext cx="1395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eine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Komödie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C2A8FE-6D78-4978-AC80-CB4E2D715901}"/>
              </a:ext>
            </a:extLst>
          </p:cNvPr>
          <p:cNvSpPr txBox="1"/>
          <p:nvPr/>
        </p:nvSpPr>
        <p:spPr>
          <a:xfrm>
            <a:off x="3781767" y="4521308"/>
            <a:ext cx="1664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latin typeface="Century Gothic" panose="020B0502020202020204" pitchFamily="34" charset="0"/>
              </a:rPr>
              <a:t>ein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</a:rPr>
              <a:t>Geschenk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91E0F2-9D3D-4CA6-8DBE-5E2C1093C4D7}"/>
              </a:ext>
            </a:extLst>
          </p:cNvPr>
          <p:cNvSpPr txBox="1"/>
          <p:nvPr/>
        </p:nvSpPr>
        <p:spPr>
          <a:xfrm>
            <a:off x="5478448" y="4898748"/>
            <a:ext cx="89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sechs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963E86-2505-4146-B3A1-F8ED59CAB261}"/>
              </a:ext>
            </a:extLst>
          </p:cNvPr>
          <p:cNvSpPr txBox="1"/>
          <p:nvPr/>
        </p:nvSpPr>
        <p:spPr>
          <a:xfrm>
            <a:off x="5049530" y="5341001"/>
            <a:ext cx="113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Großeltern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B7C080-A7DF-4B08-93B5-73FF57CEA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497" y="-92211"/>
            <a:ext cx="1819007" cy="181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34A900-DBE7-456F-9B93-7A9EDF557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4978" y="4320073"/>
            <a:ext cx="2443181" cy="24431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DB1E97-C750-4989-8D66-52D861DA0224}"/>
              </a:ext>
            </a:extLst>
          </p:cNvPr>
          <p:cNvSpPr txBox="1"/>
          <p:nvPr/>
        </p:nvSpPr>
        <p:spPr>
          <a:xfrm>
            <a:off x="709125" y="438539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Blumen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9D65AB-4450-4541-86C0-C9A886AB4525}"/>
              </a:ext>
            </a:extLst>
          </p:cNvPr>
          <p:cNvSpPr txBox="1"/>
          <p:nvPr/>
        </p:nvSpPr>
        <p:spPr>
          <a:xfrm>
            <a:off x="2103962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gekauft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725C8B-8CE3-415F-A2B5-6D28107CC76C}"/>
              </a:ext>
            </a:extLst>
          </p:cNvPr>
          <p:cNvSpPr txBox="1"/>
          <p:nvPr/>
        </p:nvSpPr>
        <p:spPr>
          <a:xfrm>
            <a:off x="3606190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Freund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009907-3C2F-4D0E-A3D0-D03724C81B0E}"/>
              </a:ext>
            </a:extLst>
          </p:cNvPr>
          <p:cNvSpPr txBox="1"/>
          <p:nvPr/>
        </p:nvSpPr>
        <p:spPr>
          <a:xfrm>
            <a:off x="5108418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Mein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A29BA4-EB50-47B2-BEA6-EACCF67F74BD}"/>
              </a:ext>
            </a:extLst>
          </p:cNvPr>
          <p:cNvSpPr txBox="1"/>
          <p:nvPr/>
        </p:nvSpPr>
        <p:spPr>
          <a:xfrm>
            <a:off x="6610646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4C8847-BF8D-4762-A13F-64FABB9E9536}"/>
              </a:ext>
            </a:extLst>
          </p:cNvPr>
          <p:cNvSpPr txBox="1"/>
          <p:nvPr/>
        </p:nvSpPr>
        <p:spPr>
          <a:xfrm>
            <a:off x="350183" y="791156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9A069F-26CB-4364-8B4A-581181BC008E}"/>
              </a:ext>
            </a:extLst>
          </p:cNvPr>
          <p:cNvSpPr txBox="1"/>
          <p:nvPr/>
        </p:nvSpPr>
        <p:spPr>
          <a:xfrm>
            <a:off x="350182" y="1630767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DFE72A-4A8D-4B29-A422-42F16B754086}"/>
              </a:ext>
            </a:extLst>
          </p:cNvPr>
          <p:cNvSpPr txBox="1"/>
          <p:nvPr/>
        </p:nvSpPr>
        <p:spPr>
          <a:xfrm>
            <a:off x="709125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sind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7D4AB1F-FF15-4B7A-8FFD-B55BDC9D9AD8}"/>
              </a:ext>
            </a:extLst>
          </p:cNvPr>
          <p:cNvSpPr txBox="1"/>
          <p:nvPr/>
        </p:nvSpPr>
        <p:spPr>
          <a:xfrm>
            <a:off x="2038763" y="2265162"/>
            <a:ext cx="1461246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Theater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E9261E-7EE1-4087-B697-10F979D858A9}"/>
              </a:ext>
            </a:extLst>
          </p:cNvPr>
          <p:cNvSpPr txBox="1"/>
          <p:nvPr/>
        </p:nvSpPr>
        <p:spPr>
          <a:xfrm>
            <a:off x="3862809" y="2230366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Wir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E72D63-F338-442B-A731-4C52B3FD68F5}"/>
              </a:ext>
            </a:extLst>
          </p:cNvPr>
          <p:cNvSpPr txBox="1"/>
          <p:nvPr/>
        </p:nvSpPr>
        <p:spPr>
          <a:xfrm>
            <a:off x="5281150" y="2204361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ins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528EFD-5B1F-489D-AEBE-1965CA243945}"/>
              </a:ext>
            </a:extLst>
          </p:cNvPr>
          <p:cNvSpPr txBox="1"/>
          <p:nvPr/>
        </p:nvSpPr>
        <p:spPr>
          <a:xfrm>
            <a:off x="6699491" y="2204361"/>
            <a:ext cx="1691288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gegangen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BED4EC-56E0-4EDC-A515-13B8393F502D}"/>
              </a:ext>
            </a:extLst>
          </p:cNvPr>
          <p:cNvSpPr txBox="1"/>
          <p:nvPr/>
        </p:nvSpPr>
        <p:spPr>
          <a:xfrm>
            <a:off x="363193" y="2450784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782594-99FF-4178-BA40-F722F8E7247B}"/>
              </a:ext>
            </a:extLst>
          </p:cNvPr>
          <p:cNvSpPr txBox="1"/>
          <p:nvPr/>
        </p:nvSpPr>
        <p:spPr>
          <a:xfrm>
            <a:off x="392254" y="3426204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7203490-53AE-4E19-85F9-FBA00735B2A2}"/>
              </a:ext>
            </a:extLst>
          </p:cNvPr>
          <p:cNvSpPr txBox="1"/>
          <p:nvPr/>
        </p:nvSpPr>
        <p:spPr>
          <a:xfrm>
            <a:off x="509374" y="4136629"/>
            <a:ext cx="1551937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getragen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7B837B-BED2-42FE-83CA-3BF6E3F2B813}"/>
              </a:ext>
            </a:extLst>
          </p:cNvPr>
          <p:cNvSpPr txBox="1"/>
          <p:nvPr/>
        </p:nvSpPr>
        <p:spPr>
          <a:xfrm>
            <a:off x="2103962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rotes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77EC3C-F53E-4C3B-A319-C707A74B6E45}"/>
              </a:ext>
            </a:extLst>
          </p:cNvPr>
          <p:cNvSpPr txBox="1"/>
          <p:nvPr/>
        </p:nvSpPr>
        <p:spPr>
          <a:xfrm>
            <a:off x="3498799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ein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004F70-DF15-4421-8A11-660F17A6F55F}"/>
              </a:ext>
            </a:extLst>
          </p:cNvPr>
          <p:cNvSpPr txBox="1"/>
          <p:nvPr/>
        </p:nvSpPr>
        <p:spPr>
          <a:xfrm>
            <a:off x="4893636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Kleid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8E2D2F-B68F-447E-9F01-B5D7DA973D7B}"/>
              </a:ext>
            </a:extLst>
          </p:cNvPr>
          <p:cNvSpPr txBox="1"/>
          <p:nvPr/>
        </p:nvSpPr>
        <p:spPr>
          <a:xfrm>
            <a:off x="6288473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habe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B1DCAB-1E83-4583-8DA2-3DD013AE5296}"/>
              </a:ext>
            </a:extLst>
          </p:cNvPr>
          <p:cNvSpPr txBox="1"/>
          <p:nvPr/>
        </p:nvSpPr>
        <p:spPr>
          <a:xfrm>
            <a:off x="7683310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Ich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D9945B-FBDE-4D55-A22D-8C693C862D15}"/>
              </a:ext>
            </a:extLst>
          </p:cNvPr>
          <p:cNvSpPr txBox="1"/>
          <p:nvPr/>
        </p:nvSpPr>
        <p:spPr>
          <a:xfrm>
            <a:off x="357270" y="4422353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03A2BB-42FC-47D3-8E8F-2336EE33E189}"/>
              </a:ext>
            </a:extLst>
          </p:cNvPr>
          <p:cNvSpPr txBox="1"/>
          <p:nvPr/>
        </p:nvSpPr>
        <p:spPr>
          <a:xfrm>
            <a:off x="509374" y="5378068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007566-B5E1-4637-A8DC-AF5C52B5E5B0}"/>
              </a:ext>
            </a:extLst>
          </p:cNvPr>
          <p:cNvSpPr txBox="1"/>
          <p:nvPr/>
        </p:nvSpPr>
        <p:spPr>
          <a:xfrm>
            <a:off x="3013628" y="5903827"/>
            <a:ext cx="311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Reorder the words to form a logical sentence.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0BED1DE-D8ED-4F53-B239-B9044AF58D76}"/>
              </a:ext>
            </a:extLst>
          </p:cNvPr>
          <p:cNvSpPr txBox="1"/>
          <p:nvPr/>
        </p:nvSpPr>
        <p:spPr>
          <a:xfrm>
            <a:off x="429778" y="1668156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Mein Freund hat mir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Blumen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gekauft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F23E9A-A120-4AE1-9549-2A2F06B2A11A}"/>
              </a:ext>
            </a:extLst>
          </p:cNvPr>
          <p:cNvSpPr txBox="1"/>
          <p:nvPr/>
        </p:nvSpPr>
        <p:spPr>
          <a:xfrm>
            <a:off x="436865" y="3463836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Wir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sind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ins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Theater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gegangen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A4E38F-FDD0-4843-879B-723BA5963566}"/>
              </a:ext>
            </a:extLst>
          </p:cNvPr>
          <p:cNvSpPr txBox="1"/>
          <p:nvPr/>
        </p:nvSpPr>
        <p:spPr>
          <a:xfrm>
            <a:off x="513405" y="5417815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Ich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habe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ein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rotes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Kleid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getragen</a:t>
            </a:r>
            <a:r>
              <a:rPr lang="en-GB" sz="1200" dirty="0">
                <a:solidFill>
                  <a:srgbClr val="FF0066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3" name="TextBox 31">
            <a:extLst>
              <a:ext uri="{FF2B5EF4-FFF2-40B4-BE49-F238E27FC236}">
                <a16:creationId xmlns:a16="http://schemas.microsoft.com/office/drawing/2014/main" id="{09CA69B8-CB12-4CA2-9139-E4AACAD61D93}"/>
              </a:ext>
            </a:extLst>
          </p:cNvPr>
          <p:cNvSpPr txBox="1"/>
          <p:nvPr/>
        </p:nvSpPr>
        <p:spPr>
          <a:xfrm>
            <a:off x="8245435" y="438550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mir</a:t>
            </a:r>
          </a:p>
        </p:txBody>
      </p:sp>
    </p:spTree>
    <p:extLst>
      <p:ext uri="{BB962C8B-B14F-4D97-AF65-F5344CB8AC3E}">
        <p14:creationId xmlns:p14="http://schemas.microsoft.com/office/powerpoint/2010/main" val="5498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3D3074E-F6A3-4BCE-AA6A-4DA5858EE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33506"/>
              </p:ext>
            </p:extLst>
          </p:nvPr>
        </p:nvGraphicFramePr>
        <p:xfrm>
          <a:off x="250371" y="271102"/>
          <a:ext cx="11691257" cy="465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796">
                  <a:extLst>
                    <a:ext uri="{9D8B030D-6E8A-4147-A177-3AD203B41FA5}">
                      <a16:colId xmlns:a16="http://schemas.microsoft.com/office/drawing/2014/main" val="2149150760"/>
                    </a:ext>
                  </a:extLst>
                </a:gridCol>
                <a:gridCol w="932983">
                  <a:extLst>
                    <a:ext uri="{9D8B030D-6E8A-4147-A177-3AD203B41FA5}">
                      <a16:colId xmlns:a16="http://schemas.microsoft.com/office/drawing/2014/main" val="2052392116"/>
                    </a:ext>
                  </a:extLst>
                </a:gridCol>
                <a:gridCol w="1263150">
                  <a:extLst>
                    <a:ext uri="{9D8B030D-6E8A-4147-A177-3AD203B41FA5}">
                      <a16:colId xmlns:a16="http://schemas.microsoft.com/office/drawing/2014/main" val="3569993002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183663282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223522558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342404941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1407375060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2440544642"/>
                    </a:ext>
                  </a:extLst>
                </a:gridCol>
                <a:gridCol w="1168662">
                  <a:extLst>
                    <a:ext uri="{9D8B030D-6E8A-4147-A177-3AD203B41FA5}">
                      <a16:colId xmlns:a16="http://schemas.microsoft.com/office/drawing/2014/main" val="2498440124"/>
                    </a:ext>
                  </a:extLst>
                </a:gridCol>
                <a:gridCol w="1060119">
                  <a:extLst>
                    <a:ext uri="{9D8B030D-6E8A-4147-A177-3AD203B41FA5}">
                      <a16:colId xmlns:a16="http://schemas.microsoft.com/office/drawing/2014/main" val="2672918682"/>
                    </a:ext>
                  </a:extLst>
                </a:gridCol>
              </a:tblGrid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Er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hat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Er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sehr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großzügig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den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Valentinstag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nach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Pizza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gegessen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Freund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hat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mir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meinem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Freund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getragen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habe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524704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haben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rowSpan="3"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Lecker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7632278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gutaussehend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spazieren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gegangen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935107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Nach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Abendessen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Restaurant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gegangen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598343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habe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gekauft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italienisches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Blumen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Schokolade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gekauft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Jeans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weißes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Hemd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Park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neues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Kleid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verbracht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Er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sehr</a:t>
                      </a: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Wie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noProof="0" dirty="0" err="1">
                          <a:latin typeface="Century Gothic" panose="020B0502020202020204" pitchFamily="34" charset="0"/>
                        </a:rPr>
                        <a:t>romantisch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17211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E65767-FBD1-4F5D-972A-B01C493090D9}"/>
              </a:ext>
            </a:extLst>
          </p:cNvPr>
          <p:cNvSpPr txBox="1"/>
          <p:nvPr/>
        </p:nvSpPr>
        <p:spPr>
          <a:xfrm>
            <a:off x="261257" y="5242876"/>
            <a:ext cx="10114384" cy="134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>
                <a:latin typeface="Century Gothic" panose="020B0502020202020204" pitchFamily="34" charset="0"/>
              </a:rPr>
              <a:t>Using the boxes translate the text below into German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I spent Valentines day with my boyfriend. We went to a </a:t>
            </a:r>
            <a:r>
              <a:rPr lang="en-GB" sz="1400" dirty="0" err="1">
                <a:latin typeface="Century Gothic" panose="020B0502020202020204" pitchFamily="34" charset="0"/>
              </a:rPr>
              <a:t>italian</a:t>
            </a:r>
            <a:r>
              <a:rPr lang="en-GB" sz="1400" dirty="0">
                <a:latin typeface="Century Gothic" panose="020B0502020202020204" pitchFamily="34" charset="0"/>
              </a:rPr>
              <a:t> restaurant and we ate pizza. Delicious! He wore jeans and a white shirt. He is very good looking! I bought a new dress for the date. After dinner we walked n the park. How romantic! My boyfriend bought me flowers and chocolate. He is very generous.</a:t>
            </a:r>
          </a:p>
        </p:txBody>
      </p:sp>
    </p:spTree>
    <p:extLst>
      <p:ext uri="{BB962C8B-B14F-4D97-AF65-F5344CB8AC3E}">
        <p14:creationId xmlns:p14="http://schemas.microsoft.com/office/powerpoint/2010/main" val="263570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94960" y="3374139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</a:t>
            </a:r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29797" y="993141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7746" y="993141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68823" y="3263819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4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57496" y="3429000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99450" y="1110253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7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Broadway" panose="04040905080B02020502" pitchFamily="82" charset="0"/>
              </a:rPr>
              <a:t>¿</a:t>
            </a:r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34422" y="3476036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Was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fehlt</a:t>
            </a:r>
            <a:r>
              <a:rPr lang="es-ES" sz="2800" dirty="0">
                <a:latin typeface="Broadway" panose="04040905080B02020502" pitchFamily="8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0847" y="3476036"/>
            <a:ext cx="2364544" cy="2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8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CBE002CC380745B9748A55578EDD82" ma:contentTypeVersion="34" ma:contentTypeDescription="Create a new document." ma:contentTypeScope="" ma:versionID="036f8fe49f969782776d2a650c251ab8">
  <xsd:schema xmlns:xsd="http://www.w3.org/2001/XMLSchema" xmlns:xs="http://www.w3.org/2001/XMLSchema" xmlns:p="http://schemas.microsoft.com/office/2006/metadata/properties" xmlns:ns3="c02d471a-002c-4a1d-888f-851ec5c9ba2b" xmlns:ns4="f5c4a5a3-c4cc-44b9-9717-588e70d47f8a" targetNamespace="http://schemas.microsoft.com/office/2006/metadata/properties" ma:root="true" ma:fieldsID="7d96dd496653f793061e26c45362ec9a" ns3:_="" ns4:_="">
    <xsd:import namespace="c02d471a-002c-4a1d-888f-851ec5c9ba2b"/>
    <xsd:import namespace="f5c4a5a3-c4cc-44b9-9717-588e70d47f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Templates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ath_Settin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d471a-002c-4a1d-888f-851ec5c9ba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4a5a3-c4cc-44b9-9717-588e70d47f8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f5c4a5a3-c4cc-44b9-9717-588e70d47f8a" xsi:nil="true"/>
    <LMS_Mappings xmlns="f5c4a5a3-c4cc-44b9-9717-588e70d47f8a" xsi:nil="true"/>
    <Teams_Channel_Section_Location xmlns="f5c4a5a3-c4cc-44b9-9717-588e70d47f8a" xsi:nil="true"/>
    <Has_Teacher_Only_SectionGroup xmlns="f5c4a5a3-c4cc-44b9-9717-588e70d47f8a" xsi:nil="true"/>
    <Self_Registration_Enabled xmlns="f5c4a5a3-c4cc-44b9-9717-588e70d47f8a" xsi:nil="true"/>
    <Teachers xmlns="f5c4a5a3-c4cc-44b9-9717-588e70d47f8a">
      <UserInfo>
        <DisplayName/>
        <AccountId xsi:nil="true"/>
        <AccountType/>
      </UserInfo>
    </Teachers>
    <Invited_Teachers xmlns="f5c4a5a3-c4cc-44b9-9717-588e70d47f8a" xsi:nil="true"/>
    <Invited_Students xmlns="f5c4a5a3-c4cc-44b9-9717-588e70d47f8a" xsi:nil="true"/>
    <TeamsChannelId xmlns="f5c4a5a3-c4cc-44b9-9717-588e70d47f8a" xsi:nil="true"/>
    <IsNotebookLocked xmlns="f5c4a5a3-c4cc-44b9-9717-588e70d47f8a" xsi:nil="true"/>
    <Is_Collaboration_Space_Locked xmlns="f5c4a5a3-c4cc-44b9-9717-588e70d47f8a" xsi:nil="true"/>
    <Templates xmlns="f5c4a5a3-c4cc-44b9-9717-588e70d47f8a" xsi:nil="true"/>
    <CultureName xmlns="f5c4a5a3-c4cc-44b9-9717-588e70d47f8a" xsi:nil="true"/>
    <DefaultSectionNames xmlns="f5c4a5a3-c4cc-44b9-9717-588e70d47f8a" xsi:nil="true"/>
    <FolderType xmlns="f5c4a5a3-c4cc-44b9-9717-588e70d47f8a" xsi:nil="true"/>
    <Owner xmlns="f5c4a5a3-c4cc-44b9-9717-588e70d47f8a">
      <UserInfo>
        <DisplayName/>
        <AccountId xsi:nil="true"/>
        <AccountType/>
      </UserInfo>
    </Owner>
    <Students xmlns="f5c4a5a3-c4cc-44b9-9717-588e70d47f8a">
      <UserInfo>
        <DisplayName/>
        <AccountId xsi:nil="true"/>
        <AccountType/>
      </UserInfo>
    </Students>
    <Self_Registration_Enabled0 xmlns="f5c4a5a3-c4cc-44b9-9717-588e70d47f8a" xsi:nil="true"/>
    <Math_Settings xmlns="f5c4a5a3-c4cc-44b9-9717-588e70d47f8a" xsi:nil="true"/>
    <NotebookType xmlns="f5c4a5a3-c4cc-44b9-9717-588e70d47f8a" xsi:nil="true"/>
    <Student_Groups xmlns="f5c4a5a3-c4cc-44b9-9717-588e70d47f8a">
      <UserInfo>
        <DisplayName/>
        <AccountId xsi:nil="true"/>
        <AccountType/>
      </UserInfo>
    </Student_Groups>
    <Distribution_Groups xmlns="f5c4a5a3-c4cc-44b9-9717-588e70d47f8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24929B-3638-46D1-B553-3EEA0148F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2d471a-002c-4a1d-888f-851ec5c9ba2b"/>
    <ds:schemaRef ds:uri="f5c4a5a3-c4cc-44b9-9717-588e70d47f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044954-FAA9-457E-B341-A8E4FDF360C9}">
  <ds:schemaRefs>
    <ds:schemaRef ds:uri="http://purl.org/dc/elements/1.1/"/>
    <ds:schemaRef ds:uri="http://schemas.microsoft.com/office/2006/metadata/properties"/>
    <ds:schemaRef ds:uri="http://purl.org/dc/terms/"/>
    <ds:schemaRef ds:uri="f5c4a5a3-c4cc-44b9-9717-588e70d47f8a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02d471a-002c-4a1d-888f-851ec5c9ba2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D913D1-7B3A-49D7-AD10-D4802561E4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Widescreen</PresentationFormat>
  <Paragraphs>198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4</cp:revision>
  <dcterms:created xsi:type="dcterms:W3CDTF">2022-01-24T20:10:39Z</dcterms:created>
  <dcterms:modified xsi:type="dcterms:W3CDTF">2022-01-28T15:27:27Z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0x0101006FCBE002CC380745B9748A55578EDD82</vt:lpwstr>
  </property>
</Properties>
</file>