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435494"/>
    <a:srgbClr val="F65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A1A79-730F-4F0C-9C4B-42D9B387B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C0487-FED6-4A6B-A9B5-538451500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944F5-1792-4FE8-B4E1-90615B5F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9A54E-9D73-4E57-BAAC-ED14CAF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A955E-28A1-4792-800E-3AC302E0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01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5C1F1-C8C2-406D-B461-519EBDC4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5E8AF-6BB8-498F-819E-F524EDC83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986C8-D221-4E95-8A6D-C2621ED9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89FBA-5B59-406F-9C94-96B2FE38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CC8C9-28A0-4FDB-9364-C1F248C3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3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A7609-E6CF-475F-AAF4-E6CB5E120F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2C188-38AC-4DCB-9CDC-31628270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AC154-A651-4D5C-94DE-3C1376F3D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ECA4A-9DC4-4D63-80BF-7B766E2C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6BF65-B15A-4213-852F-CC929910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6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268C-1950-4D3C-AB14-0AF8EC0A0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80114-2B26-4B40-9F1B-22D4BC44D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3A35A-D093-4736-93F7-E1451EDCE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9D31B-7724-427C-AEFF-3E6CA7B8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5E42C-35A9-4601-B2A5-F82570AE0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6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C554F-1C96-4636-B6C4-ED5F1212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67AF6-F53F-48E4-A3DB-8FD28E2EA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308EC-0200-4E39-B3C1-FE04C80AD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2E47D-612A-44DE-95C5-75464753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561C1-6680-4C2F-804D-0E39D7E0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5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1557-8A18-44A0-9150-C0BBE1957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3F0DD-320F-4F2D-8690-C11D5F685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186D2-10FA-4B28-8A41-35A9A2188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F9962-4904-45EF-9BAE-BAFD1BE5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EE7AB-DF41-451D-8936-2AEEA4543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DA8F2-98EE-4B10-9168-D9902FA6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41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5B3A-DC22-4497-B108-EEFA37301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C0D9-67A2-4CDC-A85F-261B75C1D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963BB-9CFB-46D0-810F-1FCAD7416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816BE0-C449-4E0A-AB5F-12BD2F77C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02BE04-1C4B-4AA9-84A1-C22B6F27C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FB93E7-A47A-4F46-8C7B-041D6FEF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E63F96-5495-4E8C-86CF-2CCE9AF0E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83788-AEF8-4DD8-AE0B-F02EDCE0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58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76DDA-CBCE-43EA-829C-DAD5E3AB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DEA14-4DAC-40BF-A635-E432DD124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00065-1803-49BF-A276-4F678468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5CC80-1EB0-47C2-A914-5A022C93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40102-49D5-4491-85AA-80756114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5DF9C-82D1-473D-9CEB-7534FAEC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42D78D-87EB-47D0-BFD1-4D7E7758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78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9780-EF23-4D1B-8442-72BD1D632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20F65-EE8B-43DC-BF0F-3EAC7F009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E6458-F481-41C8-91C2-42CD21217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77A4C-D50E-4C95-BCF7-7DBE205ED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E8050-18D6-4094-980E-B55FBDB1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80289-4AFB-438D-BB31-4DD567665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82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6A6A-8ADE-407E-90C3-EAC4DED61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4A3120-24CB-41EF-88FF-F8986358D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E5CB9-2BDB-4DCF-9995-2587219DD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C6F95-95B8-448E-89E4-597266AD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CA021-A092-4F0C-9D13-FEA8F0F61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87311-DD12-4605-A4F2-C0795D3C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9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C7831-936F-45C6-9E3B-2B2B9A27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B4FA9-305D-4902-88B7-8B9A4A990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8CDCC-AEB0-4252-946E-87D86E802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E909-AC98-441C-B993-754418E05AAF}" type="datetimeFigureOut">
              <a:rPr lang="en-GB" smtClean="0"/>
              <a:t>30/08/2020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18A84-5217-4564-8623-814239CF7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C1B6-D1EE-44D8-B9F8-FE909D45B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E849E-BD48-450E-ACC3-B8FB0FB1E4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0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9EDA8ECD-7AC1-4F89-A14A-694C4855B62E}"/>
              </a:ext>
            </a:extLst>
          </p:cNvPr>
          <p:cNvSpPr txBox="1"/>
          <p:nvPr/>
        </p:nvSpPr>
        <p:spPr>
          <a:xfrm>
            <a:off x="6239220" y="5252384"/>
            <a:ext cx="2181963" cy="1431161"/>
          </a:xfrm>
          <a:prstGeom prst="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Palabras </a:t>
            </a:r>
            <a:r>
              <a:rPr lang="en-GB" sz="900" b="1" dirty="0" err="1">
                <a:latin typeface="Century Gothic" panose="020B0502020202020204" pitchFamily="34" charset="0"/>
              </a:rPr>
              <a:t>importantes</a:t>
            </a:r>
            <a:r>
              <a:rPr lang="en-GB" sz="9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 Important words</a:t>
            </a:r>
          </a:p>
          <a:p>
            <a:endParaRPr lang="en-GB" sz="9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9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9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112527-13F1-4E07-9878-3352BC6D6796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F2D08-F8BE-4363-B6B8-5BDA367E3148}"/>
              </a:ext>
            </a:extLst>
          </p:cNvPr>
          <p:cNvSpPr txBox="1"/>
          <p:nvPr/>
        </p:nvSpPr>
        <p:spPr>
          <a:xfrm>
            <a:off x="2906930" y="230095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002020502" pitchFamily="82" charset="0"/>
              </a:rPr>
              <a:t>Mi Vida </a:t>
            </a:r>
            <a:r>
              <a:rPr lang="en-GB" dirty="0" err="1">
                <a:latin typeface="Broadway" panose="04040905080002020502" pitchFamily="82" charset="0"/>
              </a:rPr>
              <a:t>Vocabulario</a:t>
            </a:r>
            <a:endParaRPr lang="en-GB" dirty="0">
              <a:latin typeface="Broadway" panose="040409050800020205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AF84C1-A991-49C4-AB80-10AF17E078B4}"/>
              </a:ext>
            </a:extLst>
          </p:cNvPr>
          <p:cNvSpPr txBox="1"/>
          <p:nvPr/>
        </p:nvSpPr>
        <p:spPr>
          <a:xfrm>
            <a:off x="198113" y="157166"/>
            <a:ext cx="2660497" cy="3000821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err="1">
                <a:latin typeface="Century Gothic" panose="020B0502020202020204" pitchFamily="34" charset="0"/>
              </a:rPr>
              <a:t>Saludos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Greetings</a:t>
            </a: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3DC8A0-5ADB-4F49-BB67-DE894EC1EB4D}"/>
              </a:ext>
            </a:extLst>
          </p:cNvPr>
          <p:cNvSpPr txBox="1"/>
          <p:nvPr/>
        </p:nvSpPr>
        <p:spPr>
          <a:xfrm>
            <a:off x="198113" y="3235420"/>
            <a:ext cx="3476942" cy="2239074"/>
          </a:xfrm>
          <a:prstGeom prst="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¿</a:t>
            </a:r>
            <a:r>
              <a:rPr lang="en-GB" sz="900" b="1" dirty="0" err="1">
                <a:latin typeface="Century Gothic" panose="020B0502020202020204" pitchFamily="34" charset="0"/>
              </a:rPr>
              <a:t>Qué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 err="1">
                <a:latin typeface="Century Gothic" panose="020B0502020202020204" pitchFamily="34" charset="0"/>
              </a:rPr>
              <a:t>tipo</a:t>
            </a:r>
            <a:r>
              <a:rPr lang="en-GB" sz="900" b="1" dirty="0">
                <a:latin typeface="Century Gothic" panose="020B0502020202020204" pitchFamily="34" charset="0"/>
              </a:rPr>
              <a:t> de persona </a:t>
            </a:r>
            <a:r>
              <a:rPr lang="en-GB" sz="900" b="1" dirty="0" err="1">
                <a:latin typeface="Century Gothic" panose="020B0502020202020204" pitchFamily="34" charset="0"/>
              </a:rPr>
              <a:t>eres</a:t>
            </a:r>
            <a:r>
              <a:rPr lang="en-GB" sz="900" b="1" dirty="0">
                <a:latin typeface="Century Gothic" panose="020B0502020202020204" pitchFamily="34" charset="0"/>
              </a:rPr>
              <a:t>?  </a:t>
            </a:r>
            <a:r>
              <a:rPr lang="en-GB" sz="9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What kind of person are you?</a:t>
            </a:r>
            <a:endParaRPr lang="en-GB" sz="1050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BCC9D218-1A79-4357-BED9-B6CD3A79F9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126992"/>
              </p:ext>
            </p:extLst>
          </p:nvPr>
        </p:nvGraphicFramePr>
        <p:xfrm>
          <a:off x="223923" y="3473668"/>
          <a:ext cx="3476942" cy="2074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7498">
                  <a:extLst>
                    <a:ext uri="{9D8B030D-6E8A-4147-A177-3AD203B41FA5}">
                      <a16:colId xmlns:a16="http://schemas.microsoft.com/office/drawing/2014/main" val="3367000608"/>
                    </a:ext>
                  </a:extLst>
                </a:gridCol>
                <a:gridCol w="742009">
                  <a:extLst>
                    <a:ext uri="{9D8B030D-6E8A-4147-A177-3AD203B41FA5}">
                      <a16:colId xmlns:a16="http://schemas.microsoft.com/office/drawing/2014/main" val="3044284069"/>
                    </a:ext>
                  </a:extLst>
                </a:gridCol>
                <a:gridCol w="839937">
                  <a:extLst>
                    <a:ext uri="{9D8B030D-6E8A-4147-A177-3AD203B41FA5}">
                      <a16:colId xmlns:a16="http://schemas.microsoft.com/office/drawing/2014/main" val="2540400315"/>
                    </a:ext>
                  </a:extLst>
                </a:gridCol>
                <a:gridCol w="947498">
                  <a:extLst>
                    <a:ext uri="{9D8B030D-6E8A-4147-A177-3AD203B41FA5}">
                      <a16:colId xmlns:a16="http://schemas.microsoft.com/office/drawing/2014/main" val="3876604870"/>
                    </a:ext>
                  </a:extLst>
                </a:gridCol>
              </a:tblGrid>
              <a:tr h="296397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Soy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listo/a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clever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426795"/>
                  </a:ext>
                </a:extLst>
              </a:tr>
              <a:tr h="296397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divertido/a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fun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serio/a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serious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7071"/>
                  </a:ext>
                </a:extLst>
              </a:tr>
              <a:tr h="296397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estupendo/a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brilliant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simpático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nice, kind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107751"/>
                  </a:ext>
                </a:extLst>
              </a:tr>
              <a:tr h="296397"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fenomenal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fantastic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sincero/a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sincere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776742"/>
                  </a:ext>
                </a:extLst>
              </a:tr>
              <a:tr h="296397"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generoso/a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generous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tímido/a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shy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281285"/>
                  </a:ext>
                </a:extLst>
              </a:tr>
              <a:tr h="296397"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genial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tonto/a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Silly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48833"/>
                  </a:ext>
                </a:extLst>
              </a:tr>
              <a:tr h="296397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guay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tranquilo/a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quiet/calm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01734"/>
                  </a:ext>
                </a:extLst>
              </a:tr>
            </a:tbl>
          </a:graphicData>
        </a:graphic>
      </p:graphicFrame>
      <p:graphicFrame>
        <p:nvGraphicFramePr>
          <p:cNvPr id="16" name="Table 17">
            <a:extLst>
              <a:ext uri="{FF2B5EF4-FFF2-40B4-BE49-F238E27FC236}">
                <a16:creationId xmlns:a16="http://schemas.microsoft.com/office/drawing/2014/main" id="{0E7A94A0-F470-4571-BFD5-E924B875A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551667"/>
              </p:ext>
            </p:extLst>
          </p:nvPr>
        </p:nvGraphicFramePr>
        <p:xfrm>
          <a:off x="223923" y="422028"/>
          <a:ext cx="2984360" cy="2685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290">
                  <a:extLst>
                    <a:ext uri="{9D8B030D-6E8A-4147-A177-3AD203B41FA5}">
                      <a16:colId xmlns:a16="http://schemas.microsoft.com/office/drawing/2014/main" val="483157765"/>
                    </a:ext>
                  </a:extLst>
                </a:gridCol>
                <a:gridCol w="1779070">
                  <a:extLst>
                    <a:ext uri="{9D8B030D-6E8A-4147-A177-3AD203B41FA5}">
                      <a16:colId xmlns:a16="http://schemas.microsoft.com/office/drawing/2014/main" val="2824950002"/>
                    </a:ext>
                  </a:extLst>
                </a:gridCol>
              </a:tblGrid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¡Hola!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Hello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566893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Qué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How are you?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523348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Bien, gracias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Fine, thanks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431883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Fenomenal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Great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698832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Not bad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77448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Awful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23976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Cómo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llamas?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What are you called?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564872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Dónde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vives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Where do you live?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6369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Vivo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live in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227734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¡Hasta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luego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See you 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068946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¡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Adiós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Goodbye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5430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C04BCEE-AD1F-44F6-BC2B-AA1D5C8C1C21}"/>
              </a:ext>
            </a:extLst>
          </p:cNvPr>
          <p:cNvSpPr txBox="1"/>
          <p:nvPr/>
        </p:nvSpPr>
        <p:spPr>
          <a:xfrm>
            <a:off x="198112" y="5552847"/>
            <a:ext cx="3476942" cy="1038746"/>
          </a:xfrm>
          <a:prstGeom prst="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Mi </a:t>
            </a:r>
            <a:r>
              <a:rPr lang="en-GB" sz="900" b="1" dirty="0" err="1">
                <a:latin typeface="Century Gothic" panose="020B0502020202020204" pitchFamily="34" charset="0"/>
              </a:rPr>
              <a:t>Pasión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My Passion</a:t>
            </a: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16B6C9A3-A129-4079-B13A-DCD623B1F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77915"/>
              </p:ext>
            </p:extLst>
          </p:nvPr>
        </p:nvGraphicFramePr>
        <p:xfrm>
          <a:off x="198112" y="5769378"/>
          <a:ext cx="3735742" cy="775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7905">
                  <a:extLst>
                    <a:ext uri="{9D8B030D-6E8A-4147-A177-3AD203B41FA5}">
                      <a16:colId xmlns:a16="http://schemas.microsoft.com/office/drawing/2014/main" val="3367000608"/>
                    </a:ext>
                  </a:extLst>
                </a:gridCol>
                <a:gridCol w="1068705">
                  <a:extLst>
                    <a:ext uri="{9D8B030D-6E8A-4147-A177-3AD203B41FA5}">
                      <a16:colId xmlns:a16="http://schemas.microsoft.com/office/drawing/2014/main" val="3044284069"/>
                    </a:ext>
                  </a:extLst>
                </a:gridCol>
                <a:gridCol w="773430">
                  <a:extLst>
                    <a:ext uri="{9D8B030D-6E8A-4147-A177-3AD203B41FA5}">
                      <a16:colId xmlns:a16="http://schemas.microsoft.com/office/drawing/2014/main" val="3997471842"/>
                    </a:ext>
                  </a:extLst>
                </a:gridCol>
                <a:gridCol w="875702">
                  <a:extLst>
                    <a:ext uri="{9D8B030D-6E8A-4147-A177-3AD203B41FA5}">
                      <a16:colId xmlns:a16="http://schemas.microsoft.com/office/drawing/2014/main" val="2541664337"/>
                    </a:ext>
                  </a:extLst>
                </a:gridCol>
              </a:tblGrid>
              <a:tr h="258556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Mi pasión es…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My passion is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el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fútbol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football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426795"/>
                  </a:ext>
                </a:extLst>
              </a:tr>
              <a:tr h="258556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Mi héroe es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My hero is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música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music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7071"/>
                  </a:ext>
                </a:extLst>
              </a:tr>
              <a:tr h="258556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el deporte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el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tenis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tennis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107751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E61796EB-0E3B-43A5-A3B3-4EF9154A6936}"/>
              </a:ext>
            </a:extLst>
          </p:cNvPr>
          <p:cNvSpPr txBox="1"/>
          <p:nvPr/>
        </p:nvSpPr>
        <p:spPr>
          <a:xfrm>
            <a:off x="2934175" y="733327"/>
            <a:ext cx="3205332" cy="2423740"/>
          </a:xfrm>
          <a:prstGeom prst="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¿</a:t>
            </a:r>
            <a:r>
              <a:rPr lang="en-GB" sz="900" b="1" dirty="0" err="1">
                <a:latin typeface="Century Gothic" panose="020B0502020202020204" pitchFamily="34" charset="0"/>
              </a:rPr>
              <a:t>Tienes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 err="1">
                <a:latin typeface="Century Gothic" panose="020B0502020202020204" pitchFamily="34" charset="0"/>
              </a:rPr>
              <a:t>hermanos</a:t>
            </a:r>
            <a:r>
              <a:rPr lang="en-GB" sz="900" b="1" dirty="0">
                <a:latin typeface="Century Gothic" panose="020B0502020202020204" pitchFamily="34" charset="0"/>
              </a:rPr>
              <a:t>? </a:t>
            </a:r>
            <a:r>
              <a:rPr lang="en-GB" sz="9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Do you have any brothers or sisters?</a:t>
            </a:r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3" name="Table 15">
            <a:extLst>
              <a:ext uri="{FF2B5EF4-FFF2-40B4-BE49-F238E27FC236}">
                <a16:creationId xmlns:a16="http://schemas.microsoft.com/office/drawing/2014/main" id="{DD271301-51B8-44D4-A46C-1DEE7F42C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82340"/>
              </p:ext>
            </p:extLst>
          </p:nvPr>
        </p:nvGraphicFramePr>
        <p:xfrm>
          <a:off x="2933044" y="1149000"/>
          <a:ext cx="3366254" cy="1958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6555">
                  <a:extLst>
                    <a:ext uri="{9D8B030D-6E8A-4147-A177-3AD203B41FA5}">
                      <a16:colId xmlns:a16="http://schemas.microsoft.com/office/drawing/2014/main" val="3367000608"/>
                    </a:ext>
                  </a:extLst>
                </a:gridCol>
                <a:gridCol w="1719699">
                  <a:extLst>
                    <a:ext uri="{9D8B030D-6E8A-4147-A177-3AD203B41FA5}">
                      <a16:colId xmlns:a16="http://schemas.microsoft.com/office/drawing/2014/main" val="3044284069"/>
                    </a:ext>
                  </a:extLst>
                </a:gridCol>
              </a:tblGrid>
              <a:tr h="300344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Tengo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have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426795"/>
                  </a:ext>
                </a:extLst>
              </a:tr>
              <a:tr h="194709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una hermana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sister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7071"/>
                  </a:ext>
                </a:extLst>
              </a:tr>
              <a:tr h="194709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un hermano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brother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107751"/>
                  </a:ext>
                </a:extLst>
              </a:tr>
              <a:tr h="300344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un hermanastro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half brother/stepbrother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663771"/>
                  </a:ext>
                </a:extLst>
              </a:tr>
              <a:tr h="300344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una hermanastra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half sister / stepsister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704985"/>
                  </a:ext>
                </a:extLst>
              </a:tr>
              <a:tr h="300344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No tengo hermanos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don’t have any siblings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014595"/>
                  </a:ext>
                </a:extLst>
              </a:tr>
              <a:tr h="300344">
                <a:tc>
                  <a:txBody>
                    <a:bodyPr/>
                    <a:lstStyle/>
                    <a:p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Soy hijo único / hija única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am an only child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0122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F33C3122-1EBF-4C67-B2A4-B802A6AA2E61}"/>
              </a:ext>
            </a:extLst>
          </p:cNvPr>
          <p:cNvSpPr txBox="1"/>
          <p:nvPr/>
        </p:nvSpPr>
        <p:spPr>
          <a:xfrm>
            <a:off x="8491135" y="2779042"/>
            <a:ext cx="3476942" cy="3093154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Los </a:t>
            </a:r>
            <a:r>
              <a:rPr lang="en-GB" sz="900" b="1" dirty="0" err="1">
                <a:latin typeface="Century Gothic" panose="020B0502020202020204" pitchFamily="34" charset="0"/>
              </a:rPr>
              <a:t>números</a:t>
            </a:r>
            <a:r>
              <a:rPr lang="en-GB" sz="900" b="1" dirty="0">
                <a:latin typeface="Century Gothic" panose="020B0502020202020204" pitchFamily="34" charset="0"/>
              </a:rPr>
              <a:t> 1 - 31 </a:t>
            </a:r>
            <a:r>
              <a:rPr lang="en-GB" sz="9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Numbers 1 – 31</a:t>
            </a:r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6" name="Table 15">
            <a:extLst>
              <a:ext uri="{FF2B5EF4-FFF2-40B4-BE49-F238E27FC236}">
                <a16:creationId xmlns:a16="http://schemas.microsoft.com/office/drawing/2014/main" id="{C1A43392-ABAF-43B4-99A1-B64E46DEB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29131"/>
              </p:ext>
            </p:extLst>
          </p:nvPr>
        </p:nvGraphicFramePr>
        <p:xfrm>
          <a:off x="8491135" y="3008211"/>
          <a:ext cx="3476942" cy="2797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680">
                  <a:extLst>
                    <a:ext uri="{9D8B030D-6E8A-4147-A177-3AD203B41FA5}">
                      <a16:colId xmlns:a16="http://schemas.microsoft.com/office/drawing/2014/main" val="3367000608"/>
                    </a:ext>
                  </a:extLst>
                </a:gridCol>
                <a:gridCol w="584517">
                  <a:extLst>
                    <a:ext uri="{9D8B030D-6E8A-4147-A177-3AD203B41FA5}">
                      <a16:colId xmlns:a16="http://schemas.microsoft.com/office/drawing/2014/main" val="3044284069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2540400315"/>
                    </a:ext>
                  </a:extLst>
                </a:gridCol>
                <a:gridCol w="838517">
                  <a:extLst>
                    <a:ext uri="{9D8B030D-6E8A-4147-A177-3AD203B41FA5}">
                      <a16:colId xmlns:a16="http://schemas.microsoft.com/office/drawing/2014/main" val="3876604870"/>
                    </a:ext>
                  </a:extLst>
                </a:gridCol>
                <a:gridCol w="341630">
                  <a:extLst>
                    <a:ext uri="{9D8B030D-6E8A-4147-A177-3AD203B41FA5}">
                      <a16:colId xmlns:a16="http://schemas.microsoft.com/office/drawing/2014/main" val="425993110"/>
                    </a:ext>
                  </a:extLst>
                </a:gridCol>
                <a:gridCol w="1009968">
                  <a:extLst>
                    <a:ext uri="{9D8B030D-6E8A-4147-A177-3AD203B41FA5}">
                      <a16:colId xmlns:a16="http://schemas.microsoft.com/office/drawing/2014/main" val="3141251639"/>
                    </a:ext>
                  </a:extLst>
                </a:gridCol>
              </a:tblGrid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Uno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doce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veintitrés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3426795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trece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veintecuatro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7071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catorce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veinticinco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7107751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Cuatro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quince</a:t>
                      </a:r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veintiséis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5776742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5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Cinco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16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dieciséis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veintisiete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8281285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6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Seis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17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diecisiete</a:t>
                      </a:r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veintiocho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5648833"/>
                  </a:ext>
                </a:extLst>
              </a:tr>
              <a:tr h="259213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7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Siete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18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dieciocho</a:t>
                      </a:r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veintinueve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901734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8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ocho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19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diecinueve</a:t>
                      </a:r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treinta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8824913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9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nueve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20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veinte</a:t>
                      </a:r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treinta y uno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090545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10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>
                          <a:latin typeface="Century Gothic" panose="020B0502020202020204" pitchFamily="34" charset="0"/>
                        </a:rPr>
                        <a:t>diez</a:t>
                      </a:r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>
                          <a:latin typeface="Century Gothic" panose="020B0502020202020204" pitchFamily="34" charset="0"/>
                        </a:rPr>
                        <a:t>21</a:t>
                      </a:r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veintiuno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2484310"/>
                  </a:ext>
                </a:extLst>
              </a:tr>
              <a:tr h="253820"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once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noProof="0" dirty="0"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noProof="0" dirty="0">
                          <a:latin typeface="Century Gothic" panose="020B0502020202020204" pitchFamily="34" charset="0"/>
                        </a:rPr>
                        <a:t>veintidós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900" b="1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900" noProof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6256685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39E7F65D-F6DC-4C84-A91D-D15F57E833AA}"/>
              </a:ext>
            </a:extLst>
          </p:cNvPr>
          <p:cNvSpPr txBox="1"/>
          <p:nvPr/>
        </p:nvSpPr>
        <p:spPr>
          <a:xfrm>
            <a:off x="6239220" y="180565"/>
            <a:ext cx="5674236" cy="2516073"/>
          </a:xfrm>
          <a:prstGeom prst="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>
                <a:latin typeface="Century Gothic" panose="020B0502020202020204" pitchFamily="34" charset="0"/>
              </a:rPr>
              <a:t>¿</a:t>
            </a:r>
            <a:r>
              <a:rPr lang="en-GB" sz="900" b="1" dirty="0" err="1">
                <a:latin typeface="Century Gothic" panose="020B0502020202020204" pitchFamily="34" charset="0"/>
              </a:rPr>
              <a:t>Cuántos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 err="1">
                <a:latin typeface="Century Gothic" panose="020B0502020202020204" pitchFamily="34" charset="0"/>
              </a:rPr>
              <a:t>años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 err="1">
                <a:latin typeface="Century Gothic" panose="020B0502020202020204" pitchFamily="34" charset="0"/>
              </a:rPr>
              <a:t>tienes</a:t>
            </a:r>
            <a:r>
              <a:rPr lang="en-GB" sz="9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? How old are you?</a:t>
            </a:r>
          </a:p>
          <a:p>
            <a:endParaRPr lang="en-GB" sz="90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90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9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9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8" name="Table 17">
            <a:extLst>
              <a:ext uri="{FF2B5EF4-FFF2-40B4-BE49-F238E27FC236}">
                <a16:creationId xmlns:a16="http://schemas.microsoft.com/office/drawing/2014/main" id="{B73EEACC-B72B-4852-ACA7-9B9B24927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84677"/>
              </p:ext>
            </p:extLst>
          </p:nvPr>
        </p:nvGraphicFramePr>
        <p:xfrm>
          <a:off x="6299298" y="477235"/>
          <a:ext cx="5220458" cy="2197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0705">
                  <a:extLst>
                    <a:ext uri="{9D8B030D-6E8A-4147-A177-3AD203B41FA5}">
                      <a16:colId xmlns:a16="http://schemas.microsoft.com/office/drawing/2014/main" val="483157765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824950002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959186147"/>
                    </a:ext>
                  </a:extLst>
                </a:gridCol>
                <a:gridCol w="957068">
                  <a:extLst>
                    <a:ext uri="{9D8B030D-6E8A-4147-A177-3AD203B41FA5}">
                      <a16:colId xmlns:a16="http://schemas.microsoft.com/office/drawing/2014/main" val="2457910251"/>
                    </a:ext>
                  </a:extLst>
                </a:gridCol>
              </a:tblGrid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Tengo …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años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am .. Years 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julio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566893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Cuando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es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cumpleanos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When is your birthday?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agosto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523348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Mi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cumpleanos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es el … de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My birthday is the …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septiembre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September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431883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enero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octubre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October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698832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febrero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noviembre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November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77448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marzo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diciembre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December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23976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abril</a:t>
                      </a:r>
                      <a:endParaRPr lang="en-GB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564872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May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36369"/>
                  </a:ext>
                </a:extLst>
              </a:tr>
              <a:tr h="244172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junio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043379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E664B80-28E2-4A62-8609-A5E2E40771C4}"/>
              </a:ext>
            </a:extLst>
          </p:cNvPr>
          <p:cNvSpPr txBox="1"/>
          <p:nvPr/>
        </p:nvSpPr>
        <p:spPr>
          <a:xfrm>
            <a:off x="3774768" y="3235901"/>
            <a:ext cx="2364739" cy="3254737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err="1">
                <a:latin typeface="Century Gothic" panose="020B0502020202020204" pitchFamily="34" charset="0"/>
              </a:rPr>
              <a:t>Tienes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 err="1">
                <a:latin typeface="Century Gothic" panose="020B0502020202020204" pitchFamily="34" charset="0"/>
              </a:rPr>
              <a:t>mascotas</a:t>
            </a:r>
            <a:r>
              <a:rPr lang="en-GB" sz="900" b="1" dirty="0">
                <a:latin typeface="Century Gothic" panose="020B0502020202020204" pitchFamily="34" charset="0"/>
              </a:rPr>
              <a:t>? </a:t>
            </a:r>
            <a:r>
              <a:rPr lang="en-GB" sz="9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Do you have pets?</a:t>
            </a: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9" name="Table 23">
            <a:extLst>
              <a:ext uri="{FF2B5EF4-FFF2-40B4-BE49-F238E27FC236}">
                <a16:creationId xmlns:a16="http://schemas.microsoft.com/office/drawing/2014/main" id="{6EA7C3B4-240B-4547-995B-B15102AA6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912080"/>
              </p:ext>
            </p:extLst>
          </p:nvPr>
        </p:nvGraphicFramePr>
        <p:xfrm>
          <a:off x="3818946" y="3462887"/>
          <a:ext cx="2261342" cy="3017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4794">
                  <a:extLst>
                    <a:ext uri="{9D8B030D-6E8A-4147-A177-3AD203B41FA5}">
                      <a16:colId xmlns:a16="http://schemas.microsoft.com/office/drawing/2014/main" val="2817488617"/>
                    </a:ext>
                  </a:extLst>
                </a:gridCol>
                <a:gridCol w="1126548">
                  <a:extLst>
                    <a:ext uri="{9D8B030D-6E8A-4147-A177-3AD203B41FA5}">
                      <a16:colId xmlns:a16="http://schemas.microsoft.com/office/drawing/2014/main" val="4063632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Tengo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have…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46771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 caballo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horse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40352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una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cobaya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guinea pig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56895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conejo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rabbit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250837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gato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cat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59140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perro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dog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230075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pez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699770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ratón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mouse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981570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una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serpiente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snake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847742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No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tengo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mascotas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I don’t have pets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53064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¿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Cómo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 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What is it like?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127402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¿</a:t>
                      </a:r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Cómo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 son?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What are they like?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602210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D5B67B5-22CF-42C9-BD7E-DA4749D4BE4C}"/>
              </a:ext>
            </a:extLst>
          </p:cNvPr>
          <p:cNvSpPr txBox="1"/>
          <p:nvPr/>
        </p:nvSpPr>
        <p:spPr>
          <a:xfrm>
            <a:off x="6249953" y="2770704"/>
            <a:ext cx="2181963" cy="2423740"/>
          </a:xfrm>
          <a:prstGeom prst="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Century Gothic" panose="020B0502020202020204" pitchFamily="34" charset="0"/>
              </a:rPr>
              <a:t>Los </a:t>
            </a:r>
            <a:r>
              <a:rPr lang="en-GB" sz="900" b="1" dirty="0" err="1">
                <a:latin typeface="Century Gothic" panose="020B0502020202020204" pitchFamily="34" charset="0"/>
              </a:rPr>
              <a:t>colores</a:t>
            </a:r>
            <a:r>
              <a:rPr lang="en-GB" sz="900" b="1" dirty="0">
                <a:latin typeface="Century Gothic" panose="020B0502020202020204" pitchFamily="34" charset="0"/>
              </a:rPr>
              <a:t> </a:t>
            </a:r>
            <a:r>
              <a:rPr lang="en-GB" sz="9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Colours</a:t>
            </a:r>
          </a:p>
          <a:p>
            <a:endParaRPr lang="en-GB" sz="9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900" b="1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050" b="1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FF0066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2" name="Table 23">
            <a:extLst>
              <a:ext uri="{FF2B5EF4-FFF2-40B4-BE49-F238E27FC236}">
                <a16:creationId xmlns:a16="http://schemas.microsoft.com/office/drawing/2014/main" id="{0DFB06C6-A3D0-4CD9-9426-385A659AD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0278"/>
              </p:ext>
            </p:extLst>
          </p:nvPr>
        </p:nvGraphicFramePr>
        <p:xfrm>
          <a:off x="6259358" y="2941911"/>
          <a:ext cx="2261342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101">
                  <a:extLst>
                    <a:ext uri="{9D8B030D-6E8A-4147-A177-3AD203B41FA5}">
                      <a16:colId xmlns:a16="http://schemas.microsoft.com/office/drawing/2014/main" val="2817488617"/>
                    </a:ext>
                  </a:extLst>
                </a:gridCol>
                <a:gridCol w="1118241">
                  <a:extLst>
                    <a:ext uri="{9D8B030D-6E8A-4147-A177-3AD203B41FA5}">
                      <a16:colId xmlns:a16="http://schemas.microsoft.com/office/drawing/2014/main" val="4063632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blanco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White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46771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amarillo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Yellow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40352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negro/a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56895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rojo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250837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verde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59140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gris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Grey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230075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marrón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699770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azul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981570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rosa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Pink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847742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naranja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orange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53064"/>
                  </a:ext>
                </a:extLst>
              </a:tr>
            </a:tbl>
          </a:graphicData>
        </a:graphic>
      </p:graphicFrame>
      <p:graphicFrame>
        <p:nvGraphicFramePr>
          <p:cNvPr id="33" name="Table 23">
            <a:extLst>
              <a:ext uri="{FF2B5EF4-FFF2-40B4-BE49-F238E27FC236}">
                <a16:creationId xmlns:a16="http://schemas.microsoft.com/office/drawing/2014/main" id="{EA3C3996-1CEC-4C0E-ADA2-382736E95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59445"/>
              </p:ext>
            </p:extLst>
          </p:nvPr>
        </p:nvGraphicFramePr>
        <p:xfrm>
          <a:off x="6239220" y="5538434"/>
          <a:ext cx="1813884" cy="114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5643">
                  <a:extLst>
                    <a:ext uri="{9D8B030D-6E8A-4147-A177-3AD203B41FA5}">
                      <a16:colId xmlns:a16="http://schemas.microsoft.com/office/drawing/2014/main" val="2817488617"/>
                    </a:ext>
                  </a:extLst>
                </a:gridCol>
                <a:gridCol w="1118241">
                  <a:extLst>
                    <a:ext uri="{9D8B030D-6E8A-4147-A177-3AD203B41FA5}">
                      <a16:colId xmlns:a16="http://schemas.microsoft.com/office/drawing/2014/main" val="4063632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Bastante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Quite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046771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Muy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040352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un 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 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856895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También</a:t>
                      </a:r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Also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250837"/>
                  </a:ext>
                </a:extLst>
              </a:tr>
              <a:tr h="175327">
                <a:tc>
                  <a:txBody>
                    <a:bodyPr/>
                    <a:lstStyle/>
                    <a:p>
                      <a:r>
                        <a:rPr lang="en-GB" sz="900" b="1" dirty="0" err="1">
                          <a:latin typeface="Century Gothic" panose="020B0502020202020204" pitchFamily="34" charset="0"/>
                        </a:rPr>
                        <a:t>pero</a:t>
                      </a:r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Century Gothic" panose="020B0502020202020204" pitchFamily="34" charset="0"/>
                        </a:rPr>
                        <a:t>But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559140"/>
                  </a:ext>
                </a:extLst>
              </a:tr>
            </a:tbl>
          </a:graphicData>
        </a:graphic>
      </p:graphicFrame>
      <p:pic>
        <p:nvPicPr>
          <p:cNvPr id="1030" name="Picture 6" descr="Bitmoji Image">
            <a:extLst>
              <a:ext uri="{FF2B5EF4-FFF2-40B4-BE49-F238E27FC236}">
                <a16:creationId xmlns:a16="http://schemas.microsoft.com/office/drawing/2014/main" id="{865EF062-2485-45B2-8A53-5B466FB9A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234" y="5312510"/>
            <a:ext cx="1397062" cy="143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tmoji Image">
            <a:extLst>
              <a:ext uri="{FF2B5EF4-FFF2-40B4-BE49-F238E27FC236}">
                <a16:creationId xmlns:a16="http://schemas.microsoft.com/office/drawing/2014/main" id="{530C1775-0C99-4DC7-96B3-95A92CB6C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294" y="1379411"/>
            <a:ext cx="1397061" cy="139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44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112527-13F1-4E07-9878-3352BC6D6796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F2D08-F8BE-4363-B6B8-5BDA367E3148}"/>
              </a:ext>
            </a:extLst>
          </p:cNvPr>
          <p:cNvSpPr txBox="1"/>
          <p:nvPr/>
        </p:nvSpPr>
        <p:spPr>
          <a:xfrm>
            <a:off x="634814" y="229998"/>
            <a:ext cx="3364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latin typeface="Broadway" panose="04040905080002020502" pitchFamily="82" charset="0"/>
              </a:rPr>
              <a:t>Gramática</a:t>
            </a:r>
            <a:endParaRPr lang="en-GB" dirty="0">
              <a:latin typeface="Broadway" panose="040409050800020205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AF84C1-A991-49C4-AB80-10AF17E078B4}"/>
              </a:ext>
            </a:extLst>
          </p:cNvPr>
          <p:cNvSpPr txBox="1"/>
          <p:nvPr/>
        </p:nvSpPr>
        <p:spPr>
          <a:xfrm>
            <a:off x="292963" y="725633"/>
            <a:ext cx="4216894" cy="1661993"/>
          </a:xfrm>
          <a:prstGeom prst="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Saying ‘a’ in Spanish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In Spanish, the words for ‘a’ change according to whether the noun is masculine or feminine.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1081364-C323-4FF9-B8B5-96AFD5CBA341}"/>
              </a:ext>
            </a:extLst>
          </p:cNvPr>
          <p:cNvGraphicFramePr>
            <a:graphicFrameLocks noGrp="1"/>
          </p:cNvGraphicFramePr>
          <p:nvPr/>
        </p:nvGraphicFramePr>
        <p:xfrm>
          <a:off x="417374" y="1638326"/>
          <a:ext cx="3799518" cy="570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506">
                  <a:extLst>
                    <a:ext uri="{9D8B030D-6E8A-4147-A177-3AD203B41FA5}">
                      <a16:colId xmlns:a16="http://schemas.microsoft.com/office/drawing/2014/main" val="1843705798"/>
                    </a:ext>
                  </a:extLst>
                </a:gridCol>
                <a:gridCol w="1266506">
                  <a:extLst>
                    <a:ext uri="{9D8B030D-6E8A-4147-A177-3AD203B41FA5}">
                      <a16:colId xmlns:a16="http://schemas.microsoft.com/office/drawing/2014/main" val="247665934"/>
                    </a:ext>
                  </a:extLst>
                </a:gridCol>
                <a:gridCol w="1266506">
                  <a:extLst>
                    <a:ext uri="{9D8B030D-6E8A-4147-A177-3AD203B41FA5}">
                      <a16:colId xmlns:a16="http://schemas.microsoft.com/office/drawing/2014/main" val="3820778679"/>
                    </a:ext>
                  </a:extLst>
                </a:gridCol>
              </a:tblGrid>
              <a:tr h="21914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35494"/>
                          </a:solidFill>
                          <a:latin typeface="Century Gothic" panose="020B0502020202020204" pitchFamily="34" charset="0"/>
                        </a:rPr>
                        <a:t>Masculine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35494"/>
                          </a:solidFill>
                          <a:latin typeface="Century Gothic" panose="020B0502020202020204" pitchFamily="34" charset="0"/>
                        </a:rPr>
                        <a:t>Un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gato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cat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4180390"/>
                  </a:ext>
                </a:extLst>
              </a:tr>
              <a:tr h="2962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Feminine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tortuga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entury Gothic" panose="020B0502020202020204" pitchFamily="34" charset="0"/>
                        </a:rPr>
                        <a:t>A tortoise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668024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8282F5F-66CC-4E0B-B547-E8D9393D9D61}"/>
              </a:ext>
            </a:extLst>
          </p:cNvPr>
          <p:cNvSpPr txBox="1"/>
          <p:nvPr/>
        </p:nvSpPr>
        <p:spPr>
          <a:xfrm>
            <a:off x="288597" y="2506988"/>
            <a:ext cx="4216894" cy="2215991"/>
          </a:xfrm>
          <a:prstGeom prst="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Saying ‘the’ in Spanish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The Spanish word for ‘the’ also changes according to whether the noun is masculine, feminine, singular or plural. 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5B1B1D36-D729-4421-B0E2-F4F8AB8C4C93}"/>
              </a:ext>
            </a:extLst>
          </p:cNvPr>
          <p:cNvGraphicFramePr>
            <a:graphicFrameLocks noGrp="1"/>
          </p:cNvGraphicFramePr>
          <p:nvPr/>
        </p:nvGraphicFramePr>
        <p:xfrm>
          <a:off x="417374" y="3628524"/>
          <a:ext cx="3799518" cy="844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506">
                  <a:extLst>
                    <a:ext uri="{9D8B030D-6E8A-4147-A177-3AD203B41FA5}">
                      <a16:colId xmlns:a16="http://schemas.microsoft.com/office/drawing/2014/main" val="1843705798"/>
                    </a:ext>
                  </a:extLst>
                </a:gridCol>
                <a:gridCol w="1266506">
                  <a:extLst>
                    <a:ext uri="{9D8B030D-6E8A-4147-A177-3AD203B41FA5}">
                      <a16:colId xmlns:a16="http://schemas.microsoft.com/office/drawing/2014/main" val="247665934"/>
                    </a:ext>
                  </a:extLst>
                </a:gridCol>
                <a:gridCol w="1266506">
                  <a:extLst>
                    <a:ext uri="{9D8B030D-6E8A-4147-A177-3AD203B41FA5}">
                      <a16:colId xmlns:a16="http://schemas.microsoft.com/office/drawing/2014/main" val="3820778679"/>
                    </a:ext>
                  </a:extLst>
                </a:gridCol>
              </a:tblGrid>
              <a:tr h="219146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Singular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Plural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86491"/>
                  </a:ext>
                </a:extLst>
              </a:tr>
              <a:tr h="21914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35494"/>
                          </a:solidFill>
                          <a:latin typeface="Century Gothic" panose="020B0502020202020204" pitchFamily="34" charset="0"/>
                        </a:rPr>
                        <a:t>Masculine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35494"/>
                          </a:solidFill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perro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435494"/>
                          </a:solidFill>
                          <a:latin typeface="Century Gothic" panose="020B0502020202020204" pitchFamily="34" charset="0"/>
                        </a:rPr>
                        <a:t>Los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perros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4180390"/>
                  </a:ext>
                </a:extLst>
              </a:tr>
              <a:tr h="2962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Feminine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cobaya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Las</a:t>
                      </a: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cobayas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668024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850308F-2A43-495D-A499-35086D69135E}"/>
              </a:ext>
            </a:extLst>
          </p:cNvPr>
          <p:cNvSpPr txBox="1"/>
          <p:nvPr/>
        </p:nvSpPr>
        <p:spPr>
          <a:xfrm>
            <a:off x="4689005" y="289679"/>
            <a:ext cx="7094352" cy="3139321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Making Adjectives Agree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Adjectives describe nouns, and in Spanish they must agree with the noun in gender and number. There are three main groups of adjectives: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- adjectives ending in </a:t>
            </a:r>
            <a:r>
              <a:rPr lang="en-GB" sz="1200" b="1" dirty="0">
                <a:latin typeface="Century Gothic" panose="020B0502020202020204" pitchFamily="34" charset="0"/>
              </a:rPr>
              <a:t>‘o’</a:t>
            </a:r>
            <a:r>
              <a:rPr lang="en-GB" sz="1200" dirty="0">
                <a:latin typeface="Century Gothic" panose="020B0502020202020204" pitchFamily="34" charset="0"/>
              </a:rPr>
              <a:t>          - adjectives ending in </a:t>
            </a:r>
            <a:r>
              <a:rPr lang="en-GB" sz="1200" b="1" dirty="0">
                <a:latin typeface="Century Gothic" panose="020B0502020202020204" pitchFamily="34" charset="0"/>
              </a:rPr>
              <a:t>‘e’          </a:t>
            </a:r>
            <a:r>
              <a:rPr lang="en-GB" sz="1200" dirty="0">
                <a:latin typeface="Century Gothic" panose="020B0502020202020204" pitchFamily="34" charset="0"/>
              </a:rPr>
              <a:t>- ending in a </a:t>
            </a:r>
            <a:r>
              <a:rPr lang="en-GB" sz="1200" b="1" dirty="0">
                <a:latin typeface="Century Gothic" panose="020B0502020202020204" pitchFamily="34" charset="0"/>
              </a:rPr>
              <a:t>consonant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9FA98D86-AF4C-4DC0-A839-9372FD37E83A}"/>
              </a:ext>
            </a:extLst>
          </p:cNvPr>
          <p:cNvGraphicFramePr>
            <a:graphicFrameLocks noGrp="1"/>
          </p:cNvGraphicFramePr>
          <p:nvPr/>
        </p:nvGraphicFramePr>
        <p:xfrm>
          <a:off x="4906446" y="1807540"/>
          <a:ext cx="551594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985">
                  <a:extLst>
                    <a:ext uri="{9D8B030D-6E8A-4147-A177-3AD203B41FA5}">
                      <a16:colId xmlns:a16="http://schemas.microsoft.com/office/drawing/2014/main" val="3522192169"/>
                    </a:ext>
                  </a:extLst>
                </a:gridCol>
                <a:gridCol w="1378985">
                  <a:extLst>
                    <a:ext uri="{9D8B030D-6E8A-4147-A177-3AD203B41FA5}">
                      <a16:colId xmlns:a16="http://schemas.microsoft.com/office/drawing/2014/main" val="972217950"/>
                    </a:ext>
                  </a:extLst>
                </a:gridCol>
                <a:gridCol w="1378985">
                  <a:extLst>
                    <a:ext uri="{9D8B030D-6E8A-4147-A177-3AD203B41FA5}">
                      <a16:colId xmlns:a16="http://schemas.microsoft.com/office/drawing/2014/main" val="1661631484"/>
                    </a:ext>
                  </a:extLst>
                </a:gridCol>
                <a:gridCol w="1378985">
                  <a:extLst>
                    <a:ext uri="{9D8B030D-6E8A-4147-A177-3AD203B41FA5}">
                      <a16:colId xmlns:a16="http://schemas.microsoft.com/office/drawing/2014/main" val="158182507"/>
                    </a:ext>
                  </a:extLst>
                </a:gridCol>
              </a:tblGrid>
              <a:tr h="253786">
                <a:tc gridSpan="2"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62523"/>
                  </a:ext>
                </a:extLst>
              </a:tr>
              <a:tr h="253786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435494"/>
                          </a:solidFill>
                          <a:latin typeface="Century Gothic" panose="020B0502020202020204" pitchFamily="34" charset="0"/>
                        </a:rPr>
                        <a:t>Masculine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Feminine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435494"/>
                          </a:solidFill>
                          <a:latin typeface="Century Gothic" panose="020B0502020202020204" pitchFamily="34" charset="0"/>
                        </a:rPr>
                        <a:t>Masculine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F0066"/>
                          </a:solidFill>
                          <a:latin typeface="Century Gothic" panose="020B0502020202020204" pitchFamily="34" charset="0"/>
                        </a:rPr>
                        <a:t>Feminine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826269"/>
                  </a:ext>
                </a:extLst>
              </a:tr>
              <a:tr h="253786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Seri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Seri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Seri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Seri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549229"/>
                  </a:ext>
                </a:extLst>
              </a:tr>
              <a:tr h="253786">
                <a:tc>
                  <a:txBody>
                    <a:bodyPr/>
                    <a:lstStyle/>
                    <a:p>
                      <a:r>
                        <a:rPr lang="es-ES" sz="1200" noProof="0">
                          <a:latin typeface="Century Gothic" panose="020B0502020202020204" pitchFamily="34" charset="0"/>
                        </a:rPr>
                        <a:t>Verde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Verde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Verd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Verd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802275"/>
                  </a:ext>
                </a:extLst>
              </a:tr>
              <a:tr h="253786">
                <a:tc>
                  <a:txBody>
                    <a:bodyPr/>
                    <a:lstStyle/>
                    <a:p>
                      <a:r>
                        <a:rPr lang="es-ES" sz="1200" noProof="0">
                          <a:latin typeface="Century Gothic" panose="020B0502020202020204" pitchFamily="34" charset="0"/>
                        </a:rPr>
                        <a:t>Azul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>
                          <a:latin typeface="Century Gothic" panose="020B0502020202020204" pitchFamily="34" charset="0"/>
                        </a:rPr>
                        <a:t>Azul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Azul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Azul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es</a:t>
                      </a: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61152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20C2894-71C3-409B-9CEB-D9E16504CE39}"/>
              </a:ext>
            </a:extLst>
          </p:cNvPr>
          <p:cNvSpPr txBox="1"/>
          <p:nvPr/>
        </p:nvSpPr>
        <p:spPr>
          <a:xfrm>
            <a:off x="4680272" y="3614984"/>
            <a:ext cx="3461592" cy="2642455"/>
          </a:xfrm>
          <a:prstGeom prst="rect">
            <a:avLst/>
          </a:prstGeom>
          <a:noFill/>
          <a:ln w="28575">
            <a:solidFill>
              <a:srgbClr val="F6510A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Regular Verbs	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In Spanish you change the ending of the verb to say who is doing the action. Regular verbs follow a pattern.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435494"/>
                </a:solidFill>
                <a:latin typeface="Century Gothic" panose="020B0502020202020204" pitchFamily="34" charset="0"/>
              </a:rPr>
              <a:t>Habl</a:t>
            </a:r>
            <a:r>
              <a:rPr lang="en-GB" sz="12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ar</a:t>
            </a:r>
            <a:r>
              <a:rPr lang="en-GB" sz="1200" dirty="0">
                <a:solidFill>
                  <a:srgbClr val="435494"/>
                </a:solidFill>
                <a:latin typeface="Century Gothic" panose="020B0502020202020204" pitchFamily="34" charset="0"/>
              </a:rPr>
              <a:t>  </a:t>
            </a:r>
            <a:r>
              <a:rPr lang="en-GB" sz="1200" i="1" dirty="0">
                <a:solidFill>
                  <a:srgbClr val="435494"/>
                </a:solidFill>
                <a:latin typeface="Century Gothic" panose="020B0502020202020204" pitchFamily="34" charset="0"/>
              </a:rPr>
              <a:t>To Speak</a:t>
            </a:r>
            <a:r>
              <a:rPr lang="en-GB" sz="1200" dirty="0">
                <a:latin typeface="Century Gothic" panose="020B0502020202020204" pitchFamily="34" charset="0"/>
              </a:rPr>
              <a:t>	</a:t>
            </a:r>
            <a:r>
              <a:rPr lang="en-GB" sz="1200" dirty="0" err="1">
                <a:solidFill>
                  <a:srgbClr val="435494"/>
                </a:solidFill>
                <a:latin typeface="Century Gothic" panose="020B0502020202020204" pitchFamily="34" charset="0"/>
              </a:rPr>
              <a:t>Viv</a:t>
            </a:r>
            <a:r>
              <a:rPr lang="en-GB" sz="1200" b="1" dirty="0" err="1">
                <a:solidFill>
                  <a:srgbClr val="435494"/>
                </a:solidFill>
                <a:latin typeface="Century Gothic" panose="020B0502020202020204" pitchFamily="34" charset="0"/>
              </a:rPr>
              <a:t>ir</a:t>
            </a:r>
            <a:r>
              <a:rPr lang="en-GB" sz="1200" dirty="0">
                <a:solidFill>
                  <a:srgbClr val="435494"/>
                </a:solidFill>
                <a:latin typeface="Century Gothic" panose="020B0502020202020204" pitchFamily="34" charset="0"/>
              </a:rPr>
              <a:t>  </a:t>
            </a:r>
            <a:r>
              <a:rPr lang="en-GB" sz="1200" i="1" dirty="0">
                <a:solidFill>
                  <a:srgbClr val="435494"/>
                </a:solidFill>
                <a:latin typeface="Century Gothic" panose="020B0502020202020204" pitchFamily="34" charset="0"/>
              </a:rPr>
              <a:t>To live</a:t>
            </a:r>
            <a:endParaRPr lang="en-GB" sz="1200" dirty="0">
              <a:solidFill>
                <a:srgbClr val="435494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 err="1">
                <a:latin typeface="Century Gothic" panose="020B0502020202020204" pitchFamily="34" charset="0"/>
              </a:rPr>
              <a:t>Habl</a:t>
            </a:r>
            <a:r>
              <a:rPr lang="en-GB" sz="1200" b="1" dirty="0" err="1">
                <a:latin typeface="Century Gothic" panose="020B0502020202020204" pitchFamily="34" charset="0"/>
              </a:rPr>
              <a:t>o</a:t>
            </a:r>
            <a:r>
              <a:rPr lang="en-GB" sz="1200" dirty="0">
                <a:latin typeface="Century Gothic" panose="020B0502020202020204" pitchFamily="34" charset="0"/>
              </a:rPr>
              <a:t>     I speak	Viv</a:t>
            </a:r>
            <a:r>
              <a:rPr lang="en-GB" sz="1200" b="1" dirty="0">
                <a:latin typeface="Century Gothic" panose="020B0502020202020204" pitchFamily="34" charset="0"/>
              </a:rPr>
              <a:t>o</a:t>
            </a:r>
            <a:r>
              <a:rPr lang="en-GB" sz="1200" dirty="0">
                <a:latin typeface="Century Gothic" panose="020B0502020202020204" pitchFamily="34" charset="0"/>
              </a:rPr>
              <a:t>     I live</a:t>
            </a:r>
          </a:p>
          <a:p>
            <a:pPr>
              <a:lnSpc>
                <a:spcPct val="150000"/>
              </a:lnSpc>
            </a:pPr>
            <a:r>
              <a:rPr lang="en-GB" sz="1200" dirty="0" err="1">
                <a:latin typeface="Century Gothic" panose="020B0502020202020204" pitchFamily="34" charset="0"/>
              </a:rPr>
              <a:t>Habl</a:t>
            </a:r>
            <a:r>
              <a:rPr lang="en-GB" sz="1200" b="1" dirty="0" err="1">
                <a:latin typeface="Century Gothic" panose="020B0502020202020204" pitchFamily="34" charset="0"/>
              </a:rPr>
              <a:t>as</a:t>
            </a:r>
            <a:r>
              <a:rPr lang="en-GB" sz="1200" dirty="0">
                <a:latin typeface="Century Gothic" panose="020B0502020202020204" pitchFamily="34" charset="0"/>
              </a:rPr>
              <a:t>   You speak	</a:t>
            </a:r>
            <a:r>
              <a:rPr lang="en-GB" sz="1200" dirty="0" err="1">
                <a:latin typeface="Century Gothic" panose="020B0502020202020204" pitchFamily="34" charset="0"/>
              </a:rPr>
              <a:t>Viv</a:t>
            </a:r>
            <a:r>
              <a:rPr lang="en-GB" sz="1200" b="1" dirty="0" err="1">
                <a:latin typeface="Century Gothic" panose="020B0502020202020204" pitchFamily="34" charset="0"/>
              </a:rPr>
              <a:t>es</a:t>
            </a:r>
            <a:r>
              <a:rPr lang="en-GB" sz="1200" dirty="0">
                <a:latin typeface="Century Gothic" panose="020B0502020202020204" pitchFamily="34" charset="0"/>
              </a:rPr>
              <a:t>    You live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Habl</a:t>
            </a:r>
            <a:r>
              <a:rPr lang="en-GB" sz="1200" b="1" dirty="0">
                <a:latin typeface="Century Gothic" panose="020B0502020202020204" pitchFamily="34" charset="0"/>
              </a:rPr>
              <a:t>a</a:t>
            </a:r>
            <a:r>
              <a:rPr lang="en-GB" sz="1200" dirty="0">
                <a:latin typeface="Century Gothic" panose="020B0502020202020204" pitchFamily="34" charset="0"/>
              </a:rPr>
              <a:t>     He/she speaks	</a:t>
            </a:r>
            <a:r>
              <a:rPr lang="en-GB" sz="1200" dirty="0" err="1">
                <a:latin typeface="Century Gothic" panose="020B0502020202020204" pitchFamily="34" charset="0"/>
              </a:rPr>
              <a:t>Viv</a:t>
            </a:r>
            <a:r>
              <a:rPr lang="en-GB" sz="1200" b="1" dirty="0" err="1">
                <a:latin typeface="Century Gothic" panose="020B0502020202020204" pitchFamily="34" charset="0"/>
              </a:rPr>
              <a:t>e</a:t>
            </a:r>
            <a:r>
              <a:rPr lang="en-GB" sz="1200" dirty="0">
                <a:latin typeface="Century Gothic" panose="020B0502020202020204" pitchFamily="34" charset="0"/>
              </a:rPr>
              <a:t>     He/she lives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7A02B4-2C6B-45F5-A5CD-EB9F9D045D24}"/>
              </a:ext>
            </a:extLst>
          </p:cNvPr>
          <p:cNvSpPr txBox="1"/>
          <p:nvPr/>
        </p:nvSpPr>
        <p:spPr>
          <a:xfrm>
            <a:off x="8264412" y="3614984"/>
            <a:ext cx="3518945" cy="2642455"/>
          </a:xfrm>
          <a:prstGeom prst="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Irregular Verbs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entury Gothic" panose="020B0502020202020204" pitchFamily="34" charset="0"/>
              </a:rPr>
              <a:t>Some verbs are irregular. They do not follow a pattern. Here are two that you will meet a lot.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 dirty="0">
                <a:solidFill>
                  <a:srgbClr val="435494"/>
                </a:solidFill>
                <a:latin typeface="Century Gothic" panose="020B0502020202020204" pitchFamily="34" charset="0"/>
              </a:rPr>
              <a:t>Ser To be		Tener to have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Century Gothic" panose="020B0502020202020204" pitchFamily="34" charset="0"/>
              </a:rPr>
              <a:t>Soy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i="1" dirty="0">
                <a:latin typeface="Century Gothic" panose="020B0502020202020204" pitchFamily="34" charset="0"/>
              </a:rPr>
              <a:t>I am</a:t>
            </a:r>
            <a:r>
              <a:rPr lang="en-GB" sz="1200" dirty="0">
                <a:latin typeface="Century Gothic" panose="020B0502020202020204" pitchFamily="34" charset="0"/>
              </a:rPr>
              <a:t>		</a:t>
            </a:r>
            <a:r>
              <a:rPr lang="en-GB" sz="1200" b="1" dirty="0">
                <a:latin typeface="Century Gothic" panose="020B0502020202020204" pitchFamily="34" charset="0"/>
              </a:rPr>
              <a:t>Tengo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i="1" dirty="0">
                <a:latin typeface="Century Gothic" panose="020B0502020202020204" pitchFamily="34" charset="0"/>
              </a:rPr>
              <a:t>I have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Century Gothic" panose="020B0502020202020204" pitchFamily="34" charset="0"/>
              </a:rPr>
              <a:t>Eres </a:t>
            </a:r>
            <a:r>
              <a:rPr lang="en-GB" sz="1200" i="1" dirty="0">
                <a:latin typeface="Century Gothic" panose="020B0502020202020204" pitchFamily="34" charset="0"/>
              </a:rPr>
              <a:t>You are	</a:t>
            </a:r>
            <a:r>
              <a:rPr lang="en-GB" sz="1200" dirty="0">
                <a:latin typeface="Century Gothic" panose="020B0502020202020204" pitchFamily="34" charset="0"/>
              </a:rPr>
              <a:t>	</a:t>
            </a:r>
            <a:r>
              <a:rPr lang="en-GB" sz="1200" b="1" dirty="0" err="1">
                <a:latin typeface="Century Gothic" panose="020B0502020202020204" pitchFamily="34" charset="0"/>
              </a:rPr>
              <a:t>Tienes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i="1" dirty="0">
                <a:latin typeface="Century Gothic" panose="020B0502020202020204" pitchFamily="34" charset="0"/>
              </a:rPr>
              <a:t>You have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Century Gothic" panose="020B0502020202020204" pitchFamily="34" charset="0"/>
              </a:rPr>
              <a:t>Es </a:t>
            </a:r>
            <a:r>
              <a:rPr lang="en-GB" sz="1200" i="1" dirty="0">
                <a:latin typeface="Century Gothic" panose="020B0502020202020204" pitchFamily="34" charset="0"/>
              </a:rPr>
              <a:t>He/she/it is</a:t>
            </a:r>
            <a:r>
              <a:rPr lang="en-GB" sz="1200" dirty="0">
                <a:latin typeface="Century Gothic" panose="020B0502020202020204" pitchFamily="34" charset="0"/>
              </a:rPr>
              <a:t>	</a:t>
            </a:r>
            <a:r>
              <a:rPr lang="en-GB" sz="1200" b="1" dirty="0">
                <a:latin typeface="Century Gothic" panose="020B0502020202020204" pitchFamily="34" charset="0"/>
              </a:rPr>
              <a:t>Tiene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i="1" dirty="0">
                <a:latin typeface="Century Gothic" panose="020B0502020202020204" pitchFamily="34" charset="0"/>
              </a:rPr>
              <a:t>He/she/it has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3B0C27-C0CF-4643-9BF8-9C92C6E4E5E1}"/>
              </a:ext>
            </a:extLst>
          </p:cNvPr>
          <p:cNvSpPr txBox="1"/>
          <p:nvPr/>
        </p:nvSpPr>
        <p:spPr>
          <a:xfrm>
            <a:off x="1371600" y="4842341"/>
            <a:ext cx="3133890" cy="1754326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Making Verbs Negative</a:t>
            </a:r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To make a sentence or a question negative put ‘no’ before the verb.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dirty="0">
                <a:latin typeface="Century Gothic" panose="020B0502020202020204" pitchFamily="34" charset="0"/>
              </a:rPr>
              <a:t>No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tengo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hermanos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i="1" dirty="0">
                <a:latin typeface="Century Gothic" panose="020B0502020202020204" pitchFamily="34" charset="0"/>
              </a:rPr>
              <a:t>I </a:t>
            </a:r>
            <a:r>
              <a:rPr lang="en-GB" sz="1200" b="1" i="1" dirty="0">
                <a:latin typeface="Century Gothic" panose="020B0502020202020204" pitchFamily="34" charset="0"/>
              </a:rPr>
              <a:t>don’t </a:t>
            </a:r>
            <a:r>
              <a:rPr lang="en-GB" sz="1200" i="1" dirty="0">
                <a:latin typeface="Century Gothic" panose="020B0502020202020204" pitchFamily="34" charset="0"/>
              </a:rPr>
              <a:t>have any brothers or sisters</a:t>
            </a:r>
          </a:p>
          <a:p>
            <a:endParaRPr lang="en-GB" sz="1200" i="1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Mi </a:t>
            </a:r>
            <a:r>
              <a:rPr lang="en-GB" sz="1200" dirty="0" err="1">
                <a:latin typeface="Century Gothic" panose="020B0502020202020204" pitchFamily="34" charset="0"/>
              </a:rPr>
              <a:t>hermano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b="1" dirty="0">
                <a:latin typeface="Century Gothic" panose="020B0502020202020204" pitchFamily="34" charset="0"/>
              </a:rPr>
              <a:t>no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vive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dirty="0" err="1">
                <a:latin typeface="Century Gothic" panose="020B0502020202020204" pitchFamily="34" charset="0"/>
              </a:rPr>
              <a:t>en</a:t>
            </a:r>
            <a:r>
              <a:rPr lang="en-GB" sz="1200" dirty="0">
                <a:latin typeface="Century Gothic" panose="020B0502020202020204" pitchFamily="34" charset="0"/>
              </a:rPr>
              <a:t> Madrid </a:t>
            </a:r>
            <a:r>
              <a:rPr lang="en-GB" sz="1200" i="1" dirty="0">
                <a:latin typeface="Century Gothic" panose="020B0502020202020204" pitchFamily="34" charset="0"/>
              </a:rPr>
              <a:t>My brother does </a:t>
            </a:r>
            <a:r>
              <a:rPr lang="en-GB" sz="1200" b="1" i="1" dirty="0">
                <a:latin typeface="Century Gothic" panose="020B0502020202020204" pitchFamily="34" charset="0"/>
              </a:rPr>
              <a:t>not</a:t>
            </a:r>
            <a:r>
              <a:rPr lang="en-GB" sz="1200" i="1" dirty="0">
                <a:latin typeface="Century Gothic" panose="020B0502020202020204" pitchFamily="34" charset="0"/>
              </a:rPr>
              <a:t> live in Madrid.</a:t>
            </a:r>
          </a:p>
        </p:txBody>
      </p:sp>
      <p:pic>
        <p:nvPicPr>
          <p:cNvPr id="1026" name="Picture 2" descr="Bitmoji Image">
            <a:extLst>
              <a:ext uri="{FF2B5EF4-FFF2-40B4-BE49-F238E27FC236}">
                <a16:creationId xmlns:a16="http://schemas.microsoft.com/office/drawing/2014/main" id="{7D8F3AE3-8333-4781-B41A-2BE4AC724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9674"/>
            <a:ext cx="1371600" cy="149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ppy cake day">
            <a:extLst>
              <a:ext uri="{FF2B5EF4-FFF2-40B4-BE49-F238E27FC236}">
                <a16:creationId xmlns:a16="http://schemas.microsoft.com/office/drawing/2014/main" id="{9E2DF10A-0C4E-4ADB-82BE-1CDBBF7CB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620" y="2095349"/>
            <a:ext cx="1728799" cy="17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443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788</Words>
  <Application>Microsoft Office PowerPoint</Application>
  <PresentationFormat>Widescreen</PresentationFormat>
  <Paragraphs>399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16</cp:revision>
  <dcterms:created xsi:type="dcterms:W3CDTF">2020-07-23T10:29:08Z</dcterms:created>
  <dcterms:modified xsi:type="dcterms:W3CDTF">2020-08-30T12:24:59Z</dcterms:modified>
</cp:coreProperties>
</file>