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entury Gothic" panose="020B0502020202020204" pitchFamily="34" charset="0"/>
      <p:regular r:id="rId8"/>
      <p:bold r:id="rId9"/>
      <p:italic r:id="rId10"/>
      <p:boldItalic r:id="rId11"/>
    </p:embeddedFont>
    <p:embeddedFont>
      <p:font typeface="Limelight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89E208B-3FF4-4778-92CE-8F565EFE0620}">
  <a:tblStyle styleId="{789E208B-3FF4-4778-92CE-8F565EFE062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Peacock" userId="f577cfc6511ba8ec" providerId="LiveId" clId="{89BACF0E-73C4-4708-9DE5-5278D30E211F}"/>
    <pc:docChg chg="undo custSel modSld">
      <pc:chgData name="Kirsty Peacock" userId="f577cfc6511ba8ec" providerId="LiveId" clId="{89BACF0E-73C4-4708-9DE5-5278D30E211F}" dt="2023-11-23T18:26:26.688" v="6" actId="33524"/>
      <pc:docMkLst>
        <pc:docMk/>
      </pc:docMkLst>
      <pc:sldChg chg="modSp mod">
        <pc:chgData name="Kirsty Peacock" userId="f577cfc6511ba8ec" providerId="LiveId" clId="{89BACF0E-73C4-4708-9DE5-5278D30E211F}" dt="2023-11-23T18:26:26.688" v="6" actId="33524"/>
        <pc:sldMkLst>
          <pc:docMk/>
          <pc:sldMk cId="0" sldId="256"/>
        </pc:sldMkLst>
        <pc:graphicFrameChg chg="modGraphic">
          <ac:chgData name="Kirsty Peacock" userId="f577cfc6511ba8ec" providerId="LiveId" clId="{89BACF0E-73C4-4708-9DE5-5278D30E211F}" dt="2023-11-23T18:26:22.525" v="5" actId="20577"/>
          <ac:graphicFrameMkLst>
            <pc:docMk/>
            <pc:sldMk cId="0" sldId="256"/>
            <ac:graphicFrameMk id="91" creationId="{00000000-0000-0000-0000-000000000000}"/>
          </ac:graphicFrameMkLst>
        </pc:graphicFrameChg>
        <pc:graphicFrameChg chg="modGraphic">
          <ac:chgData name="Kirsty Peacock" userId="f577cfc6511ba8ec" providerId="LiveId" clId="{89BACF0E-73C4-4708-9DE5-5278D30E211F}" dt="2023-11-23T18:26:26.688" v="6" actId="33524"/>
          <ac:graphicFrameMkLst>
            <pc:docMk/>
            <pc:sldMk cId="0" sldId="256"/>
            <ac:graphicFrameMk id="93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H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H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H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H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H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H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H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H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H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H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H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H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HT"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4077048" y="105785"/>
            <a:ext cx="354015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HT" sz="3200" b="0" i="0" u="none" strike="noStrike" cap="none">
                <a:solidFill>
                  <a:schemeClr val="dk1"/>
                </a:solidFill>
                <a:latin typeface="Limelight"/>
                <a:ea typeface="Limelight"/>
                <a:cs typeface="Limelight"/>
                <a:sym typeface="Limelight"/>
              </a:rPr>
              <a:t>Le Logement</a:t>
            </a:r>
            <a:endParaRPr sz="3200" b="0" i="0" u="none" strike="noStrike" cap="none">
              <a:solidFill>
                <a:schemeClr val="dk1"/>
              </a:solidFill>
              <a:latin typeface="Limelight"/>
              <a:ea typeface="Limelight"/>
              <a:cs typeface="Limelight"/>
              <a:sym typeface="Limeligh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HT"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Retrieval Activity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87" name="Google Shape;87;p13"/>
          <p:cNvGraphicFramePr/>
          <p:nvPr/>
        </p:nvGraphicFramePr>
        <p:xfrm>
          <a:off x="220211" y="1299459"/>
          <a:ext cx="5626900" cy="1782360"/>
        </p:xfrm>
        <a:graphic>
          <a:graphicData uri="http://schemas.openxmlformats.org/drawingml/2006/table">
            <a:tbl>
              <a:tblPr firstRow="1" bandRow="1">
                <a:noFill/>
                <a:tableStyleId>{789E208B-3FF4-4778-92CE-8F565EFE0620}</a:tableStyleId>
              </a:tblPr>
              <a:tblGrid>
                <a:gridCol w="140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Nous restons</a:t>
                      </a:r>
                      <a:endParaRPr sz="12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Nous resterons</a:t>
                      </a:r>
                      <a:endParaRPr sz="12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used to stay</a:t>
                      </a:r>
                      <a:endParaRPr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We stay</a:t>
                      </a:r>
                      <a:endParaRPr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avait</a:t>
                      </a:r>
                      <a:endParaRPr sz="12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Il a</a:t>
                      </a:r>
                      <a:endParaRPr sz="12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It had (passé composé)</a:t>
                      </a:r>
                      <a:endParaRPr sz="12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It would have</a:t>
                      </a:r>
                      <a:endParaRPr sz="12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8" name="Google Shape;88;p13"/>
          <p:cNvSpPr txBox="1"/>
          <p:nvPr/>
        </p:nvSpPr>
        <p:spPr>
          <a:xfrm>
            <a:off x="220211" y="986210"/>
            <a:ext cx="609460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HT" sz="1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verbs:</a:t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5985103" y="958376"/>
            <a:ext cx="609460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HT" sz="1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Vocabulary: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220211" y="3148669"/>
            <a:ext cx="609460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HT" sz="1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Translations</a:t>
            </a:r>
            <a:endParaRPr/>
          </a:p>
        </p:txBody>
      </p:sp>
      <p:graphicFrame>
        <p:nvGraphicFramePr>
          <p:cNvPr id="91" name="Google Shape;91;p13"/>
          <p:cNvGraphicFramePr/>
          <p:nvPr>
            <p:extLst>
              <p:ext uri="{D42A27DB-BD31-4B8C-83A1-F6EECF244321}">
                <p14:modId xmlns:p14="http://schemas.microsoft.com/office/powerpoint/2010/main" val="3993836348"/>
              </p:ext>
            </p:extLst>
          </p:nvPr>
        </p:nvGraphicFramePr>
        <p:xfrm>
          <a:off x="287089" y="3425668"/>
          <a:ext cx="5560050" cy="3207520"/>
        </p:xfrm>
        <a:graphic>
          <a:graphicData uri="http://schemas.openxmlformats.org/drawingml/2006/table">
            <a:tbl>
              <a:tblPr firstRow="1" bandRow="1">
                <a:noFill/>
                <a:tableStyleId>{789E208B-3FF4-4778-92CE-8F565EFE0620}</a:tableStyleId>
              </a:tblPr>
              <a:tblGrid>
                <a:gridCol w="278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1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1. L'hôtel était très confortable et avait toutes les choses nécessaires.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2. L'été dernier, nous sommes allés au Pays de Galles et nous sommes restés dans un camping.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3. Je préfère les hôtels car ils sont plus luxueux et les chambres sont très confortables.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4. Mon hôtel idéal serait très luxueux et aurait une grande piscine. En plus, ce serait au bord de la mer.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" name="Google Shape;92;p13"/>
          <p:cNvSpPr txBox="1"/>
          <p:nvPr/>
        </p:nvSpPr>
        <p:spPr>
          <a:xfrm>
            <a:off x="5985103" y="3156765"/>
            <a:ext cx="609460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HT" sz="1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Writing </a:t>
            </a:r>
            <a:r>
              <a:rPr lang="fr-HT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a response to each of the bullet points</a:t>
            </a:r>
            <a:endParaRPr sz="12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93" name="Google Shape;93;p13"/>
          <p:cNvGraphicFramePr/>
          <p:nvPr>
            <p:extLst>
              <p:ext uri="{D42A27DB-BD31-4B8C-83A1-F6EECF244321}">
                <p14:modId xmlns:p14="http://schemas.microsoft.com/office/powerpoint/2010/main" val="620930521"/>
              </p:ext>
            </p:extLst>
          </p:nvPr>
        </p:nvGraphicFramePr>
        <p:xfrm>
          <a:off x="6051981" y="3425666"/>
          <a:ext cx="5852925" cy="3206900"/>
        </p:xfrm>
        <a:graphic>
          <a:graphicData uri="http://schemas.openxmlformats.org/drawingml/2006/table">
            <a:tbl>
              <a:tblPr firstRow="1" bandRow="1">
                <a:noFill/>
                <a:tableStyleId>{789E208B-3FF4-4778-92CE-8F565EFE0620}</a:tableStyleId>
              </a:tblPr>
              <a:tblGrid>
                <a:gridCol w="165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200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fr-HT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Comment était l’hôtel</a:t>
                      </a:r>
                      <a:endParaRPr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250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fr-HT"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Où-es-tu resté</a:t>
                      </a:r>
                      <a:endParaRPr sz="12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250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fr-HT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Le type de logement que tu préfères</a:t>
                      </a:r>
                      <a:endParaRPr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200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fr-HT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Comment serait ton hôtel idéal</a:t>
                      </a:r>
                      <a:endParaRPr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4" name="Google Shape;94;p13"/>
          <p:cNvGraphicFramePr/>
          <p:nvPr/>
        </p:nvGraphicFramePr>
        <p:xfrm>
          <a:off x="5985103" y="1291043"/>
          <a:ext cx="6091175" cy="1775470"/>
        </p:xfrm>
        <a:graphic>
          <a:graphicData uri="http://schemas.openxmlformats.org/drawingml/2006/table">
            <a:tbl>
              <a:tblPr firstRow="1" bandRow="1">
                <a:noFill/>
                <a:tableStyleId>{789E208B-3FF4-4778-92CE-8F565EFE0620}</a:tableStyleId>
              </a:tblPr>
              <a:tblGrid>
                <a:gridCol w="165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Une auberge de jeunesse</a:t>
                      </a:r>
                      <a:endParaRPr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luxueux</a:t>
                      </a:r>
                      <a:endParaRPr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 camping</a:t>
                      </a:r>
                      <a:endParaRPr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bruyant</a:t>
                      </a:r>
                      <a:endParaRPr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Une pension </a:t>
                      </a:r>
                      <a:endParaRPr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vieux</a:t>
                      </a:r>
                      <a:endParaRPr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Une chambre de hôte</a:t>
                      </a:r>
                      <a:endParaRPr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HT" sz="1200" b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animé</a:t>
                      </a:r>
                      <a:endParaRPr sz="1200" b="1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5" name="Google Shape;9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820" y="117359"/>
            <a:ext cx="868851" cy="86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14980" y="225442"/>
            <a:ext cx="889931" cy="889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157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Limelight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1</cp:revision>
  <dcterms:modified xsi:type="dcterms:W3CDTF">2023-11-23T18:26:35Z</dcterms:modified>
</cp:coreProperties>
</file>