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Limelight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CC069B-21DB-466B-B533-EFED5BCC492F}">
  <a:tblStyle styleId="{40CC069B-21DB-466B-B533-EFED5BCC49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malheureusement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soixante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croissant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oiseau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grenouille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1" name="Google Shape;5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61" name="Google Shape;56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malheureusement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soixante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croissant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oiseau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b="1">
                <a:latin typeface="Century Gothic"/>
                <a:ea typeface="Century Gothic"/>
                <a:cs typeface="Century Gothic"/>
                <a:sym typeface="Century Gothic"/>
              </a:rPr>
              <a:t>grenouille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6" name="Google Shape;2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Desafortunadamente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Agujero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Carretera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Ferrocarril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Puertorriqueño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Lato"/>
              <a:buAutoNum type="arabicPeriod"/>
            </a:pPr>
            <a:r>
              <a:rPr lang="es-ES" b="0" i="0">
                <a:solidFill>
                  <a:srgbClr val="58585A"/>
                </a:solidFill>
                <a:latin typeface="Lato"/>
                <a:ea typeface="Lato"/>
                <a:cs typeface="Lato"/>
                <a:sym typeface="Lato"/>
              </a:rPr>
              <a:t>Espantapájaros</a:t>
            </a:r>
            <a:endParaRPr b="0" i="0">
              <a:solidFill>
                <a:srgbClr val="58585A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5" name="Google Shape;2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 rot="5400000">
            <a:off x="9526946" y="2764935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Wall</a:t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8024822" y="1857100"/>
            <a:ext cx="2375058" cy="1308302"/>
            <a:chOff x="319596" y="310718"/>
            <a:chExt cx="1624614" cy="754602"/>
          </a:xfrm>
        </p:grpSpPr>
        <p:sp>
          <p:nvSpPr>
            <p:cNvPr id="91" name="Google Shape;91;p13"/>
            <p:cNvSpPr/>
            <p:nvPr/>
          </p:nvSpPr>
          <p:spPr>
            <a:xfrm>
              <a:off x="319596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529931" y="564465"/>
              <a:ext cx="1287262" cy="177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Tour Eiffel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8004370" y="4780446"/>
            <a:ext cx="2375058" cy="1308302"/>
            <a:chOff x="2142478" y="310718"/>
            <a:chExt cx="1624614" cy="754602"/>
          </a:xfrm>
        </p:grpSpPr>
        <p:sp>
          <p:nvSpPr>
            <p:cNvPr id="94" name="Google Shape;94;p13"/>
            <p:cNvSpPr/>
            <p:nvPr/>
          </p:nvSpPr>
          <p:spPr>
            <a:xfrm>
              <a:off x="2142478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327513" y="608448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L’Arc de Triomphe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464239" y="1856184"/>
            <a:ext cx="2375058" cy="1308302"/>
            <a:chOff x="3965360" y="310718"/>
            <a:chExt cx="1624614" cy="754602"/>
          </a:xfrm>
        </p:grpSpPr>
        <p:sp>
          <p:nvSpPr>
            <p:cNvPr id="97" name="Google Shape;97;p13"/>
            <p:cNvSpPr/>
            <p:nvPr/>
          </p:nvSpPr>
          <p:spPr>
            <a:xfrm>
              <a:off x="3965360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4116030" y="559568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Les catacombes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285074" y="3355971"/>
            <a:ext cx="2375058" cy="1308302"/>
            <a:chOff x="5788242" y="310718"/>
            <a:chExt cx="1624614" cy="754602"/>
          </a:xfrm>
        </p:grpSpPr>
        <p:sp>
          <p:nvSpPr>
            <p:cNvPr id="100" name="Google Shape;100;p13"/>
            <p:cNvSpPr/>
            <p:nvPr/>
          </p:nvSpPr>
          <p:spPr>
            <a:xfrm>
              <a:off x="5788242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5879321" y="583726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Kylian Mbappé</a:t>
              </a:r>
              <a:endParaRPr sz="1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309350" y="1870202"/>
            <a:ext cx="2375058" cy="1308302"/>
            <a:chOff x="3965360" y="1288731"/>
            <a:chExt cx="1624614" cy="754602"/>
          </a:xfrm>
        </p:grpSpPr>
        <p:sp>
          <p:nvSpPr>
            <p:cNvPr id="103" name="Google Shape;103;p13"/>
            <p:cNvSpPr/>
            <p:nvPr/>
          </p:nvSpPr>
          <p:spPr>
            <a:xfrm>
              <a:off x="3965360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4117430" y="1551218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Belgique 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5416434" y="4800607"/>
            <a:ext cx="2375058" cy="1308302"/>
            <a:chOff x="5788242" y="1288731"/>
            <a:chExt cx="1624614" cy="754602"/>
          </a:xfrm>
        </p:grpSpPr>
        <p:sp>
          <p:nvSpPr>
            <p:cNvPr id="106" name="Google Shape;106;p13"/>
            <p:cNvSpPr/>
            <p:nvPr/>
          </p:nvSpPr>
          <p:spPr>
            <a:xfrm>
              <a:off x="5788242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5956918" y="1574832"/>
              <a:ext cx="1287262" cy="177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Canada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2879057" y="3355971"/>
            <a:ext cx="2375058" cy="1308302"/>
            <a:chOff x="2142478" y="1288731"/>
            <a:chExt cx="1624614" cy="754602"/>
          </a:xfrm>
        </p:grpSpPr>
        <p:sp>
          <p:nvSpPr>
            <p:cNvPr id="109" name="Google Shape;109;p13"/>
            <p:cNvSpPr/>
            <p:nvPr/>
          </p:nvSpPr>
          <p:spPr>
            <a:xfrm>
              <a:off x="2142478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2316446" y="1560178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Mali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8019337" y="3330911"/>
            <a:ext cx="2375058" cy="1308302"/>
            <a:chOff x="319596" y="1288731"/>
            <a:chExt cx="1624614" cy="754602"/>
          </a:xfrm>
        </p:grpSpPr>
        <p:sp>
          <p:nvSpPr>
            <p:cNvPr id="112" name="Google Shape;112;p13"/>
            <p:cNvSpPr/>
            <p:nvPr/>
          </p:nvSpPr>
          <p:spPr>
            <a:xfrm>
              <a:off x="319596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488272" y="1572808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croissant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2836137" y="4820686"/>
            <a:ext cx="2375058" cy="1308302"/>
            <a:chOff x="3965360" y="2266744"/>
            <a:chExt cx="1624614" cy="754602"/>
          </a:xfrm>
        </p:grpSpPr>
        <p:sp>
          <p:nvSpPr>
            <p:cNvPr id="115" name="Google Shape;115;p13"/>
            <p:cNvSpPr/>
            <p:nvPr/>
          </p:nvSpPr>
          <p:spPr>
            <a:xfrm>
              <a:off x="3965360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4134036" y="2541587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Champs-Elysées 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2889194" y="376980"/>
            <a:ext cx="2375058" cy="1308302"/>
            <a:chOff x="5788242" y="2266744"/>
            <a:chExt cx="1624614" cy="754602"/>
          </a:xfrm>
        </p:grpSpPr>
        <p:sp>
          <p:nvSpPr>
            <p:cNvPr id="118" name="Google Shape;118;p13"/>
            <p:cNvSpPr/>
            <p:nvPr/>
          </p:nvSpPr>
          <p:spPr>
            <a:xfrm>
              <a:off x="5788242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5961749" y="2542226"/>
              <a:ext cx="1287262" cy="177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pain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309350" y="376976"/>
            <a:ext cx="2375058" cy="1308302"/>
            <a:chOff x="2142478" y="2266744"/>
            <a:chExt cx="1624614" cy="754602"/>
          </a:xfrm>
        </p:grpSpPr>
        <p:sp>
          <p:nvSpPr>
            <p:cNvPr id="121" name="Google Shape;121;p13"/>
            <p:cNvSpPr/>
            <p:nvPr/>
          </p:nvSpPr>
          <p:spPr>
            <a:xfrm>
              <a:off x="2142478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2256040" y="2529837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Les crêpes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309350" y="4823392"/>
            <a:ext cx="2375058" cy="1308302"/>
            <a:chOff x="319596" y="2266744"/>
            <a:chExt cx="1624614" cy="754602"/>
          </a:xfrm>
        </p:grpSpPr>
        <p:sp>
          <p:nvSpPr>
            <p:cNvPr id="124" name="Google Shape;124;p13"/>
            <p:cNvSpPr/>
            <p:nvPr/>
          </p:nvSpPr>
          <p:spPr>
            <a:xfrm>
              <a:off x="319596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433158" y="2539704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Croque-monsieur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8029621" y="381910"/>
            <a:ext cx="2375058" cy="1308302"/>
            <a:chOff x="5788242" y="3224813"/>
            <a:chExt cx="1624614" cy="754602"/>
          </a:xfrm>
        </p:grpSpPr>
        <p:sp>
          <p:nvSpPr>
            <p:cNvPr id="127" name="Google Shape;127;p13"/>
            <p:cNvSpPr/>
            <p:nvPr/>
          </p:nvSpPr>
          <p:spPr>
            <a:xfrm>
              <a:off x="5788242" y="3224813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5939645" y="3529650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Olivier Giroud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5449777" y="383066"/>
            <a:ext cx="2375058" cy="1308302"/>
            <a:chOff x="3965360" y="3357197"/>
            <a:chExt cx="1624614" cy="754602"/>
          </a:xfrm>
        </p:grpSpPr>
        <p:sp>
          <p:nvSpPr>
            <p:cNvPr id="130" name="Google Shape;130;p13"/>
            <p:cNvSpPr/>
            <p:nvPr/>
          </p:nvSpPr>
          <p:spPr>
            <a:xfrm>
              <a:off x="3965360" y="3357197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4138867" y="3643016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Thierry Henry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5429661" y="3320899"/>
            <a:ext cx="2375058" cy="1308302"/>
            <a:chOff x="2142478" y="3224813"/>
            <a:chExt cx="1624614" cy="754602"/>
          </a:xfrm>
        </p:grpSpPr>
        <p:sp>
          <p:nvSpPr>
            <p:cNvPr id="133" name="Google Shape;133;p13"/>
            <p:cNvSpPr/>
            <p:nvPr/>
          </p:nvSpPr>
          <p:spPr>
            <a:xfrm>
              <a:off x="2142478" y="3224813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2285897" y="3514665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Madagascar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2903656" y="1848848"/>
            <a:ext cx="2375058" cy="1308302"/>
            <a:chOff x="319596" y="2981896"/>
            <a:chExt cx="1624614" cy="754602"/>
          </a:xfrm>
        </p:grpSpPr>
        <p:sp>
          <p:nvSpPr>
            <p:cNvPr id="136" name="Google Shape;136;p13"/>
            <p:cNvSpPr/>
            <p:nvPr/>
          </p:nvSpPr>
          <p:spPr>
            <a:xfrm>
              <a:off x="319596" y="2981896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476738" y="3240403"/>
              <a:ext cx="1287262" cy="177520"/>
            </a:xfrm>
            <a:prstGeom prst="rect">
              <a:avLst/>
            </a:prstGeom>
            <a:solidFill>
              <a:srgbClr val="4354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Eric Cantona</a:t>
              </a:r>
              <a:r>
                <a:rPr lang="es-E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8" name="Google Shape;138;p13"/>
          <p:cNvSpPr/>
          <p:nvPr/>
        </p:nvSpPr>
        <p:spPr>
          <a:xfrm>
            <a:off x="1785086" y="2279157"/>
            <a:ext cx="7439894" cy="20123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F6510A"/>
                </a:solidFill>
                <a:latin typeface="Limelight"/>
                <a:ea typeface="Limelight"/>
                <a:cs typeface="Limelight"/>
                <a:sym typeface="Limelight"/>
              </a:rPr>
              <a:t>The Wall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spot the 4 groups? Sort the vocabulary into 4 groups and explain the link.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>
            <a:off x="429445" y="2397933"/>
            <a:ext cx="1583324" cy="719910"/>
            <a:chOff x="319596" y="310718"/>
            <a:chExt cx="1624614" cy="754602"/>
          </a:xfrm>
        </p:grpSpPr>
        <p:sp>
          <p:nvSpPr>
            <p:cNvPr id="337" name="Google Shape;337;p22"/>
            <p:cNvSpPr/>
            <p:nvPr/>
          </p:nvSpPr>
          <p:spPr>
            <a:xfrm>
              <a:off x="319596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2"/>
            <p:cNvSpPr txBox="1"/>
            <p:nvPr/>
          </p:nvSpPr>
          <p:spPr>
            <a:xfrm>
              <a:off x="488272" y="426409"/>
              <a:ext cx="1287262" cy="32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Belgique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9" name="Google Shape;339;p22"/>
          <p:cNvGrpSpPr/>
          <p:nvPr/>
        </p:nvGrpSpPr>
        <p:grpSpPr>
          <a:xfrm>
            <a:off x="2260375" y="2394945"/>
            <a:ext cx="1583324" cy="719910"/>
            <a:chOff x="2142478" y="310718"/>
            <a:chExt cx="1624614" cy="754602"/>
          </a:xfrm>
        </p:grpSpPr>
        <p:sp>
          <p:nvSpPr>
            <p:cNvPr id="340" name="Google Shape;340;p22"/>
            <p:cNvSpPr/>
            <p:nvPr/>
          </p:nvSpPr>
          <p:spPr>
            <a:xfrm>
              <a:off x="2142478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2"/>
            <p:cNvSpPr txBox="1"/>
            <p:nvPr/>
          </p:nvSpPr>
          <p:spPr>
            <a:xfrm>
              <a:off x="2327336" y="534130"/>
              <a:ext cx="1287262" cy="32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Mali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2" name="Google Shape;342;p22"/>
          <p:cNvGrpSpPr/>
          <p:nvPr/>
        </p:nvGrpSpPr>
        <p:grpSpPr>
          <a:xfrm>
            <a:off x="4072712" y="2390363"/>
            <a:ext cx="1583324" cy="719910"/>
            <a:chOff x="3965360" y="310718"/>
            <a:chExt cx="1624614" cy="754602"/>
          </a:xfrm>
        </p:grpSpPr>
        <p:sp>
          <p:nvSpPr>
            <p:cNvPr id="343" name="Google Shape;343;p22"/>
            <p:cNvSpPr/>
            <p:nvPr/>
          </p:nvSpPr>
          <p:spPr>
            <a:xfrm>
              <a:off x="3965360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2"/>
            <p:cNvSpPr txBox="1"/>
            <p:nvPr/>
          </p:nvSpPr>
          <p:spPr>
            <a:xfrm>
              <a:off x="4134036" y="534129"/>
              <a:ext cx="1287262" cy="32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Canada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5" name="Google Shape;345;p22"/>
          <p:cNvGrpSpPr/>
          <p:nvPr/>
        </p:nvGrpSpPr>
        <p:grpSpPr>
          <a:xfrm>
            <a:off x="5903728" y="2390363"/>
            <a:ext cx="1583324" cy="719910"/>
            <a:chOff x="5788242" y="310718"/>
            <a:chExt cx="1624614" cy="754602"/>
          </a:xfrm>
        </p:grpSpPr>
        <p:sp>
          <p:nvSpPr>
            <p:cNvPr id="346" name="Google Shape;346;p22"/>
            <p:cNvSpPr/>
            <p:nvPr/>
          </p:nvSpPr>
          <p:spPr>
            <a:xfrm>
              <a:off x="5788242" y="310718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2"/>
            <p:cNvSpPr txBox="1"/>
            <p:nvPr/>
          </p:nvSpPr>
          <p:spPr>
            <a:xfrm>
              <a:off x="5922605" y="534129"/>
              <a:ext cx="1337756" cy="32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Madagascar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8" name="Google Shape;348;p22"/>
          <p:cNvGrpSpPr/>
          <p:nvPr/>
        </p:nvGrpSpPr>
        <p:grpSpPr>
          <a:xfrm>
            <a:off x="4072712" y="3219367"/>
            <a:ext cx="1583324" cy="892500"/>
            <a:chOff x="3965360" y="1288731"/>
            <a:chExt cx="1624614" cy="935509"/>
          </a:xfrm>
        </p:grpSpPr>
        <p:sp>
          <p:nvSpPr>
            <p:cNvPr id="349" name="Google Shape;349;p22"/>
            <p:cNvSpPr/>
            <p:nvPr/>
          </p:nvSpPr>
          <p:spPr>
            <a:xfrm>
              <a:off x="3965360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510A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2"/>
            <p:cNvSpPr txBox="1"/>
            <p:nvPr/>
          </p:nvSpPr>
          <p:spPr>
            <a:xfrm>
              <a:off x="4134036" y="1449980"/>
              <a:ext cx="1287262" cy="774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Champs-Elysées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1" name="Google Shape;351;p22"/>
          <p:cNvGrpSpPr/>
          <p:nvPr/>
        </p:nvGrpSpPr>
        <p:grpSpPr>
          <a:xfrm>
            <a:off x="5903727" y="3219366"/>
            <a:ext cx="1802141" cy="876101"/>
            <a:chOff x="5788242" y="1288731"/>
            <a:chExt cx="1624614" cy="889949"/>
          </a:xfrm>
        </p:grpSpPr>
        <p:sp>
          <p:nvSpPr>
            <p:cNvPr id="352" name="Google Shape;352;p22"/>
            <p:cNvSpPr/>
            <p:nvPr/>
          </p:nvSpPr>
          <p:spPr>
            <a:xfrm>
              <a:off x="5788242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510A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2"/>
            <p:cNvSpPr txBox="1"/>
            <p:nvPr/>
          </p:nvSpPr>
          <p:spPr>
            <a:xfrm>
              <a:off x="5973100" y="1404420"/>
              <a:ext cx="1287262" cy="774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Les catacombes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4" name="Google Shape;354;p22"/>
          <p:cNvGrpSpPr/>
          <p:nvPr/>
        </p:nvGrpSpPr>
        <p:grpSpPr>
          <a:xfrm>
            <a:off x="2276557" y="3219367"/>
            <a:ext cx="1583324" cy="876100"/>
            <a:chOff x="2142478" y="1288731"/>
            <a:chExt cx="1624614" cy="918318"/>
          </a:xfrm>
        </p:grpSpPr>
        <p:sp>
          <p:nvSpPr>
            <p:cNvPr id="355" name="Google Shape;355;p22"/>
            <p:cNvSpPr/>
            <p:nvPr/>
          </p:nvSpPr>
          <p:spPr>
            <a:xfrm>
              <a:off x="2142478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510A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2"/>
            <p:cNvSpPr txBox="1"/>
            <p:nvPr/>
          </p:nvSpPr>
          <p:spPr>
            <a:xfrm>
              <a:off x="2310732" y="1432788"/>
              <a:ext cx="1287262" cy="774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L’Arc de Triomphe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7" name="Google Shape;357;p22"/>
          <p:cNvGrpSpPr/>
          <p:nvPr/>
        </p:nvGrpSpPr>
        <p:grpSpPr>
          <a:xfrm>
            <a:off x="418900" y="3221618"/>
            <a:ext cx="1583324" cy="719910"/>
            <a:chOff x="319596" y="1288731"/>
            <a:chExt cx="1624614" cy="754602"/>
          </a:xfrm>
        </p:grpSpPr>
        <p:sp>
          <p:nvSpPr>
            <p:cNvPr id="358" name="Google Shape;358;p22"/>
            <p:cNvSpPr/>
            <p:nvPr/>
          </p:nvSpPr>
          <p:spPr>
            <a:xfrm>
              <a:off x="319596" y="1288731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FF510A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2"/>
            <p:cNvSpPr txBox="1"/>
            <p:nvPr/>
          </p:nvSpPr>
          <p:spPr>
            <a:xfrm>
              <a:off x="488272" y="1512142"/>
              <a:ext cx="1287262" cy="32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Tour Eiffel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0" name="Google Shape;360;p22"/>
          <p:cNvGrpSpPr/>
          <p:nvPr/>
        </p:nvGrpSpPr>
        <p:grpSpPr>
          <a:xfrm>
            <a:off x="4072712" y="4045303"/>
            <a:ext cx="1583324" cy="951804"/>
            <a:chOff x="3965360" y="2266744"/>
            <a:chExt cx="1624614" cy="997671"/>
          </a:xfrm>
        </p:grpSpPr>
        <p:sp>
          <p:nvSpPr>
            <p:cNvPr id="361" name="Google Shape;361;p22"/>
            <p:cNvSpPr/>
            <p:nvPr/>
          </p:nvSpPr>
          <p:spPr>
            <a:xfrm>
              <a:off x="3965360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2"/>
            <p:cNvSpPr txBox="1"/>
            <p:nvPr/>
          </p:nvSpPr>
          <p:spPr>
            <a:xfrm>
              <a:off x="4134036" y="2490155"/>
              <a:ext cx="1287262" cy="774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Thierry Henry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3" name="Google Shape;363;p22"/>
          <p:cNvGrpSpPr/>
          <p:nvPr/>
        </p:nvGrpSpPr>
        <p:grpSpPr>
          <a:xfrm>
            <a:off x="5903728" y="4045301"/>
            <a:ext cx="1583324" cy="719910"/>
            <a:chOff x="5788242" y="2266744"/>
            <a:chExt cx="1624614" cy="754602"/>
          </a:xfrm>
        </p:grpSpPr>
        <p:sp>
          <p:nvSpPr>
            <p:cNvPr id="364" name="Google Shape;364;p22"/>
            <p:cNvSpPr/>
            <p:nvPr/>
          </p:nvSpPr>
          <p:spPr>
            <a:xfrm>
              <a:off x="5788242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2"/>
            <p:cNvSpPr txBox="1"/>
            <p:nvPr/>
          </p:nvSpPr>
          <p:spPr>
            <a:xfrm>
              <a:off x="5973100" y="2382433"/>
              <a:ext cx="1287262" cy="54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Eric Cantona</a:t>
              </a:r>
              <a:r>
                <a:rPr lang="es-E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2260375" y="4045304"/>
            <a:ext cx="1583324" cy="741995"/>
            <a:chOff x="2142478" y="2266744"/>
            <a:chExt cx="1624614" cy="777751"/>
          </a:xfrm>
        </p:grpSpPr>
        <p:sp>
          <p:nvSpPr>
            <p:cNvPr id="367" name="Google Shape;367;p22"/>
            <p:cNvSpPr/>
            <p:nvPr/>
          </p:nvSpPr>
          <p:spPr>
            <a:xfrm>
              <a:off x="2142478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2311154" y="2496061"/>
              <a:ext cx="1287262" cy="54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Olivier Giroud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411690" y="4045302"/>
            <a:ext cx="1583324" cy="736360"/>
            <a:chOff x="319596" y="2266744"/>
            <a:chExt cx="1624614" cy="771845"/>
          </a:xfrm>
        </p:grpSpPr>
        <p:sp>
          <p:nvSpPr>
            <p:cNvPr id="370" name="Google Shape;370;p22"/>
            <p:cNvSpPr/>
            <p:nvPr/>
          </p:nvSpPr>
          <p:spPr>
            <a:xfrm>
              <a:off x="319596" y="2266744"/>
              <a:ext cx="1624614" cy="754602"/>
            </a:xfrm>
            <a:prstGeom prst="roundRect">
              <a:avLst>
                <a:gd name="adj" fmla="val 16667"/>
              </a:avLst>
            </a:prstGeom>
            <a:solidFill>
              <a:srgbClr val="43549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2"/>
            <p:cNvSpPr txBox="1"/>
            <p:nvPr/>
          </p:nvSpPr>
          <p:spPr>
            <a:xfrm>
              <a:off x="488272" y="2490155"/>
              <a:ext cx="1287262" cy="54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Kylian Mbappé</a:t>
              </a:r>
              <a:endParaRPr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2" name="Google Shape;372;p22"/>
          <p:cNvGrpSpPr/>
          <p:nvPr/>
        </p:nvGrpSpPr>
        <p:grpSpPr>
          <a:xfrm>
            <a:off x="4064664" y="1569774"/>
            <a:ext cx="1583324" cy="736361"/>
            <a:chOff x="3965360" y="3224813"/>
            <a:chExt cx="1624614" cy="771846"/>
          </a:xfrm>
        </p:grpSpPr>
        <p:sp>
          <p:nvSpPr>
            <p:cNvPr id="373" name="Google Shape;373;p22"/>
            <p:cNvSpPr/>
            <p:nvPr/>
          </p:nvSpPr>
          <p:spPr>
            <a:xfrm>
              <a:off x="3965360" y="3224813"/>
              <a:ext cx="1624614" cy="75460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4134036" y="3448225"/>
              <a:ext cx="1287262" cy="54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Croque-monsieur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5" name="Google Shape;375;p22"/>
          <p:cNvGrpSpPr/>
          <p:nvPr/>
        </p:nvGrpSpPr>
        <p:grpSpPr>
          <a:xfrm>
            <a:off x="5903728" y="1561360"/>
            <a:ext cx="1583324" cy="736360"/>
            <a:chOff x="5788242" y="3224813"/>
            <a:chExt cx="1624614" cy="771845"/>
          </a:xfrm>
        </p:grpSpPr>
        <p:sp>
          <p:nvSpPr>
            <p:cNvPr id="376" name="Google Shape;376;p22"/>
            <p:cNvSpPr/>
            <p:nvPr/>
          </p:nvSpPr>
          <p:spPr>
            <a:xfrm>
              <a:off x="5788242" y="3224813"/>
              <a:ext cx="1624614" cy="75460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2"/>
            <p:cNvSpPr txBox="1"/>
            <p:nvPr/>
          </p:nvSpPr>
          <p:spPr>
            <a:xfrm>
              <a:off x="5973100" y="3448224"/>
              <a:ext cx="1287262" cy="54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 croissant	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8" name="Google Shape;378;p22"/>
          <p:cNvGrpSpPr/>
          <p:nvPr/>
        </p:nvGrpSpPr>
        <p:grpSpPr>
          <a:xfrm>
            <a:off x="2241782" y="1574246"/>
            <a:ext cx="1583324" cy="719910"/>
            <a:chOff x="2142478" y="3224813"/>
            <a:chExt cx="1624614" cy="754602"/>
          </a:xfrm>
        </p:grpSpPr>
        <p:sp>
          <p:nvSpPr>
            <p:cNvPr id="379" name="Google Shape;379;p22"/>
            <p:cNvSpPr/>
            <p:nvPr/>
          </p:nvSpPr>
          <p:spPr>
            <a:xfrm>
              <a:off x="2142478" y="3224813"/>
              <a:ext cx="1624614" cy="75460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2"/>
            <p:cNvSpPr txBox="1"/>
            <p:nvPr/>
          </p:nvSpPr>
          <p:spPr>
            <a:xfrm>
              <a:off x="2311154" y="3454130"/>
              <a:ext cx="1287262" cy="32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pain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418900" y="1574247"/>
            <a:ext cx="1583324" cy="736361"/>
            <a:chOff x="319596" y="2981896"/>
            <a:chExt cx="1624614" cy="771846"/>
          </a:xfrm>
        </p:grpSpPr>
        <p:sp>
          <p:nvSpPr>
            <p:cNvPr id="382" name="Google Shape;382;p22"/>
            <p:cNvSpPr/>
            <p:nvPr/>
          </p:nvSpPr>
          <p:spPr>
            <a:xfrm>
              <a:off x="319596" y="2981896"/>
              <a:ext cx="1624614" cy="75460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488272" y="3205308"/>
              <a:ext cx="1287262" cy="54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Les crêpes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4" name="Google Shape;384;p22"/>
          <p:cNvSpPr txBox="1"/>
          <p:nvPr/>
        </p:nvSpPr>
        <p:spPr>
          <a:xfrm rot="5400000">
            <a:off x="9526946" y="2764935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Wall</a:t>
            </a:r>
            <a:endParaRPr/>
          </a:p>
        </p:txBody>
      </p:sp>
      <p:grpSp>
        <p:nvGrpSpPr>
          <p:cNvPr id="385" name="Google Shape;385;p22"/>
          <p:cNvGrpSpPr/>
          <p:nvPr/>
        </p:nvGrpSpPr>
        <p:grpSpPr>
          <a:xfrm>
            <a:off x="7707422" y="1715865"/>
            <a:ext cx="2328028" cy="374571"/>
            <a:chOff x="7886554" y="3575090"/>
            <a:chExt cx="2328028" cy="374571"/>
          </a:xfrm>
        </p:grpSpPr>
        <p:cxnSp>
          <p:nvCxnSpPr>
            <p:cNvPr id="386" name="Google Shape;386;p22"/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87" name="Google Shape;387;p22"/>
            <p:cNvSpPr/>
            <p:nvPr/>
          </p:nvSpPr>
          <p:spPr>
            <a:xfrm>
              <a:off x="8829127" y="3575090"/>
              <a:ext cx="1385455" cy="37457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Food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8" name="Google Shape;388;p22"/>
          <p:cNvGrpSpPr/>
          <p:nvPr/>
        </p:nvGrpSpPr>
        <p:grpSpPr>
          <a:xfrm>
            <a:off x="7694214" y="2508306"/>
            <a:ext cx="3147924" cy="646986"/>
            <a:chOff x="7886554" y="3575091"/>
            <a:chExt cx="3147924" cy="646986"/>
          </a:xfrm>
        </p:grpSpPr>
        <p:cxnSp>
          <p:nvCxnSpPr>
            <p:cNvPr id="389" name="Google Shape;389;p22"/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90" name="Google Shape;390;p22"/>
            <p:cNvSpPr/>
            <p:nvPr/>
          </p:nvSpPr>
          <p:spPr>
            <a:xfrm>
              <a:off x="8829127" y="3575091"/>
              <a:ext cx="2205351" cy="646986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French-speaking countries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1" name="Google Shape;391;p22"/>
          <p:cNvGrpSpPr/>
          <p:nvPr/>
        </p:nvGrpSpPr>
        <p:grpSpPr>
          <a:xfrm>
            <a:off x="7694213" y="3351563"/>
            <a:ext cx="3164107" cy="374571"/>
            <a:chOff x="7886554" y="3575090"/>
            <a:chExt cx="2679809" cy="374571"/>
          </a:xfrm>
        </p:grpSpPr>
        <p:cxnSp>
          <p:nvCxnSpPr>
            <p:cNvPr id="392" name="Google Shape;392;p22"/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93" name="Google Shape;393;p22"/>
            <p:cNvSpPr/>
            <p:nvPr/>
          </p:nvSpPr>
          <p:spPr>
            <a:xfrm>
              <a:off x="8829126" y="3575090"/>
              <a:ext cx="1737237" cy="37457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Paris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4" name="Google Shape;394;p22"/>
          <p:cNvGrpSpPr/>
          <p:nvPr/>
        </p:nvGrpSpPr>
        <p:grpSpPr>
          <a:xfrm>
            <a:off x="7705869" y="4195199"/>
            <a:ext cx="2328028" cy="374571"/>
            <a:chOff x="7886554" y="3575090"/>
            <a:chExt cx="2328028" cy="374571"/>
          </a:xfrm>
        </p:grpSpPr>
        <p:cxnSp>
          <p:nvCxnSpPr>
            <p:cNvPr id="395" name="Google Shape;395;p22"/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96" name="Google Shape;396;p22"/>
            <p:cNvSpPr/>
            <p:nvPr/>
          </p:nvSpPr>
          <p:spPr>
            <a:xfrm>
              <a:off x="8829127" y="3575090"/>
              <a:ext cx="1385455" cy="37457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Footballers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7" name="Google Shape;397;p22"/>
          <p:cNvSpPr/>
          <p:nvPr/>
        </p:nvSpPr>
        <p:spPr>
          <a:xfrm>
            <a:off x="10385983" y="260915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Answers</a:t>
            </a:r>
            <a:endParaRPr/>
          </a:p>
        </p:txBody>
      </p:sp>
      <p:sp>
        <p:nvSpPr>
          <p:cNvPr id="398" name="Google Shape;398;p22"/>
          <p:cNvSpPr/>
          <p:nvPr/>
        </p:nvSpPr>
        <p:spPr>
          <a:xfrm>
            <a:off x="3143536" y="375799"/>
            <a:ext cx="5895402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Award 2 points for each correct group of 4 and 1 bonus point for each correct link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9316" y="2734685"/>
            <a:ext cx="1253985" cy="167413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404" name="Google Shape;40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642" y="2694862"/>
            <a:ext cx="1428822" cy="2147137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405" name="Google Shape;405;p23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 rot="5400000">
            <a:off x="9196882" y="2824072"/>
            <a:ext cx="43989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parles-français?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209547" y="336570"/>
            <a:ext cx="1587623" cy="2226709"/>
            <a:chOff x="209547" y="336570"/>
            <a:chExt cx="1587623" cy="2226709"/>
          </a:xfrm>
        </p:grpSpPr>
        <p:sp>
          <p:nvSpPr>
            <p:cNvPr id="408" name="Google Shape;408;p23"/>
            <p:cNvSpPr/>
            <p:nvPr/>
          </p:nvSpPr>
          <p:spPr>
            <a:xfrm>
              <a:off x="563174" y="1916293"/>
              <a:ext cx="1233996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Emma Watson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>
            <a:off x="2582764" y="336570"/>
            <a:ext cx="1804568" cy="1954294"/>
            <a:chOff x="209547" y="336570"/>
            <a:chExt cx="1804568" cy="1954294"/>
          </a:xfrm>
        </p:grpSpPr>
        <p:grpSp>
          <p:nvGrpSpPr>
            <p:cNvPr id="411" name="Google Shape;411;p23"/>
            <p:cNvGrpSpPr/>
            <p:nvPr/>
          </p:nvGrpSpPr>
          <p:grpSpPr>
            <a:xfrm>
              <a:off x="346229" y="336570"/>
              <a:ext cx="1667886" cy="1954294"/>
              <a:chOff x="346229" y="336570"/>
              <a:chExt cx="1667886" cy="1954294"/>
            </a:xfrm>
          </p:grpSpPr>
          <p:pic>
            <p:nvPicPr>
              <p:cNvPr id="412" name="Google Shape;412;p23"/>
              <p:cNvPicPr preferRelativeResize="0"/>
              <p:nvPr/>
            </p:nvPicPr>
            <p:blipFill rotWithShape="1">
              <a:blip r:embed="rId5">
                <a:alphaModFix/>
              </a:blip>
              <a:srcRect t="9750" b="9749"/>
              <a:stretch/>
            </p:blipFill>
            <p:spPr>
              <a:xfrm>
                <a:off x="346229" y="336570"/>
                <a:ext cx="1667886" cy="1776413"/>
              </a:xfrm>
              <a:prstGeom prst="ellipse">
                <a:avLst/>
              </a:prstGeom>
              <a:noFill/>
              <a:ln w="63500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0" dist="292100" dir="5400000" sx="-80000" sy="-18000" rotWithShape="0">
                  <a:srgbClr val="000000">
                    <a:alpha val="21960"/>
                  </a:srgbClr>
                </a:outerShdw>
              </a:effectLst>
            </p:spPr>
          </p:pic>
          <p:sp>
            <p:nvSpPr>
              <p:cNvPr id="413" name="Google Shape;413;p23"/>
              <p:cNvSpPr/>
              <p:nvPr/>
            </p:nvSpPr>
            <p:spPr>
              <a:xfrm>
                <a:off x="411783" y="1916293"/>
                <a:ext cx="1451580" cy="37457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Boris Johnson</a:t>
                </a:r>
                <a:endParaRPr/>
              </a:p>
            </p:txBody>
          </p:sp>
        </p:grpSp>
        <p:sp>
          <p:nvSpPr>
            <p:cNvPr id="414" name="Google Shape;414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415" name="Google Shape;415;p23"/>
          <p:cNvGrpSpPr/>
          <p:nvPr/>
        </p:nvGrpSpPr>
        <p:grpSpPr>
          <a:xfrm>
            <a:off x="5047277" y="327166"/>
            <a:ext cx="1628074" cy="2236113"/>
            <a:chOff x="209547" y="336570"/>
            <a:chExt cx="1628074" cy="2236113"/>
          </a:xfrm>
        </p:grpSpPr>
        <p:sp>
          <p:nvSpPr>
            <p:cNvPr id="416" name="Google Shape;416;p23"/>
            <p:cNvSpPr/>
            <p:nvPr/>
          </p:nvSpPr>
          <p:spPr>
            <a:xfrm>
              <a:off x="522723" y="1925697"/>
              <a:ext cx="1314898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Jennifer Lawrence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418" name="Google Shape;418;p23"/>
          <p:cNvGrpSpPr/>
          <p:nvPr/>
        </p:nvGrpSpPr>
        <p:grpSpPr>
          <a:xfrm>
            <a:off x="7223621" y="414100"/>
            <a:ext cx="1628074" cy="2236113"/>
            <a:chOff x="209547" y="336570"/>
            <a:chExt cx="1628074" cy="2236113"/>
          </a:xfrm>
        </p:grpSpPr>
        <p:sp>
          <p:nvSpPr>
            <p:cNvPr id="419" name="Google Shape;419;p23"/>
            <p:cNvSpPr/>
            <p:nvPr/>
          </p:nvSpPr>
          <p:spPr>
            <a:xfrm>
              <a:off x="522723" y="1925697"/>
              <a:ext cx="1314898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Serena Williams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21" name="Google Shape;421;p23"/>
          <p:cNvGrpSpPr/>
          <p:nvPr/>
        </p:nvGrpSpPr>
        <p:grpSpPr>
          <a:xfrm>
            <a:off x="209547" y="2814364"/>
            <a:ext cx="1937683" cy="2346503"/>
            <a:chOff x="209547" y="336570"/>
            <a:chExt cx="1937683" cy="2346503"/>
          </a:xfrm>
        </p:grpSpPr>
        <p:sp>
          <p:nvSpPr>
            <p:cNvPr id="422" name="Google Shape;422;p23"/>
            <p:cNvSpPr/>
            <p:nvPr/>
          </p:nvSpPr>
          <p:spPr>
            <a:xfrm>
              <a:off x="655838" y="2308502"/>
              <a:ext cx="1491392" cy="37457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Bradley Cooper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grpSp>
        <p:nvGrpSpPr>
          <p:cNvPr id="424" name="Google Shape;424;p23"/>
          <p:cNvGrpSpPr/>
          <p:nvPr/>
        </p:nvGrpSpPr>
        <p:grpSpPr>
          <a:xfrm>
            <a:off x="2582764" y="2814364"/>
            <a:ext cx="1850273" cy="1930654"/>
            <a:chOff x="209547" y="336570"/>
            <a:chExt cx="1850273" cy="1930654"/>
          </a:xfrm>
        </p:grpSpPr>
        <p:grpSp>
          <p:nvGrpSpPr>
            <p:cNvPr id="425" name="Google Shape;425;p23"/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426" name="Google Shape;426;p23"/>
              <p:cNvPicPr preferRelativeResize="0"/>
              <p:nvPr/>
            </p:nvPicPr>
            <p:blipFill rotWithShape="1">
              <a:blip r:embed="rId6">
                <a:alphaModFix/>
              </a:blip>
              <a:srcRect t="10975" b="10975"/>
              <a:stretch/>
            </p:blipFill>
            <p:spPr>
              <a:xfrm>
                <a:off x="346229" y="336570"/>
                <a:ext cx="1667886" cy="1776413"/>
              </a:xfrm>
              <a:prstGeom prst="ellipse">
                <a:avLst/>
              </a:prstGeom>
              <a:noFill/>
              <a:ln w="63500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0" dist="292100" dir="5400000" sx="-80000" sy="-18000" rotWithShape="0">
                  <a:srgbClr val="000000">
                    <a:alpha val="21960"/>
                  </a:srgbClr>
                </a:outerShdw>
              </a:effectLst>
            </p:spPr>
          </p:pic>
          <p:sp>
            <p:nvSpPr>
              <p:cNvPr id="427" name="Google Shape;427;p23"/>
              <p:cNvSpPr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Chris Hemsworth</a:t>
                </a:r>
                <a:endParaRPr/>
              </a:p>
            </p:txBody>
          </p:sp>
        </p:grpSp>
        <p:sp>
          <p:nvSpPr>
            <p:cNvPr id="428" name="Google Shape;428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</p:grpSp>
      <p:grpSp>
        <p:nvGrpSpPr>
          <p:cNvPr id="429" name="Google Shape;429;p23"/>
          <p:cNvGrpSpPr/>
          <p:nvPr/>
        </p:nvGrpSpPr>
        <p:grpSpPr>
          <a:xfrm>
            <a:off x="5046926" y="2814364"/>
            <a:ext cx="1850273" cy="1930654"/>
            <a:chOff x="209547" y="336570"/>
            <a:chExt cx="1850273" cy="1930654"/>
          </a:xfrm>
        </p:grpSpPr>
        <p:grpSp>
          <p:nvGrpSpPr>
            <p:cNvPr id="430" name="Google Shape;430;p23"/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431" name="Google Shape;431;p23"/>
              <p:cNvPicPr preferRelativeResize="0"/>
              <p:nvPr/>
            </p:nvPicPr>
            <p:blipFill rotWithShape="1">
              <a:blip r:embed="rId7">
                <a:alphaModFix/>
              </a:blip>
              <a:srcRect l="4496" r="4496"/>
              <a:stretch/>
            </p:blipFill>
            <p:spPr>
              <a:xfrm>
                <a:off x="346229" y="336570"/>
                <a:ext cx="1667886" cy="1776413"/>
              </a:xfrm>
              <a:prstGeom prst="ellipse">
                <a:avLst/>
              </a:prstGeom>
              <a:noFill/>
              <a:ln w="63500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0" dist="292100" dir="5400000" sx="-80000" sy="-18000" rotWithShape="0">
                  <a:srgbClr val="000000">
                    <a:alpha val="21960"/>
                  </a:srgbClr>
                </a:outerShdw>
              </a:effectLst>
            </p:spPr>
          </p:pic>
          <p:sp>
            <p:nvSpPr>
              <p:cNvPr id="432" name="Google Shape;432;p23"/>
              <p:cNvSpPr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Justin Bieber</a:t>
                </a:r>
                <a:endParaRPr/>
              </a:p>
            </p:txBody>
          </p:sp>
        </p:grpSp>
        <p:sp>
          <p:nvSpPr>
            <p:cNvPr id="433" name="Google Shape;433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grpSp>
        <p:nvGrpSpPr>
          <p:cNvPr id="434" name="Google Shape;434;p23"/>
          <p:cNvGrpSpPr/>
          <p:nvPr/>
        </p:nvGrpSpPr>
        <p:grpSpPr>
          <a:xfrm>
            <a:off x="7420596" y="2802942"/>
            <a:ext cx="1850273" cy="2203069"/>
            <a:chOff x="209547" y="336570"/>
            <a:chExt cx="1850273" cy="2203069"/>
          </a:xfrm>
        </p:grpSpPr>
        <p:sp>
          <p:nvSpPr>
            <p:cNvPr id="435" name="Google Shape;435;p23"/>
            <p:cNvSpPr/>
            <p:nvPr/>
          </p:nvSpPr>
          <p:spPr>
            <a:xfrm>
              <a:off x="300523" y="1892653"/>
              <a:ext cx="1759297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Timothée Chalamet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</p:grpSp>
      <p:sp>
        <p:nvSpPr>
          <p:cNvPr id="437" name="Google Shape;437;p23"/>
          <p:cNvSpPr txBox="1"/>
          <p:nvPr/>
        </p:nvSpPr>
        <p:spPr>
          <a:xfrm>
            <a:off x="2365688" y="5799922"/>
            <a:ext cx="73037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these celebrities can speak French?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838" y="452157"/>
            <a:ext cx="1440496" cy="144049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4974" y="377276"/>
            <a:ext cx="1396520" cy="139652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440" name="Google Shape;440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15756" y="336570"/>
            <a:ext cx="1015731" cy="1526371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441" name="Google Shape;441;p23"/>
          <p:cNvSpPr/>
          <p:nvPr/>
        </p:nvSpPr>
        <p:spPr>
          <a:xfrm>
            <a:off x="1615928" y="1020464"/>
            <a:ext cx="796628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Oui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4080441" y="1020464"/>
            <a:ext cx="966485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Non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6499695" y="1020464"/>
            <a:ext cx="833090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Oui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8815048" y="1020464"/>
            <a:ext cx="739859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Oui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1695148" y="3486836"/>
            <a:ext cx="717408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Oui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6" name="Google Shape;446;p23"/>
          <p:cNvSpPr/>
          <p:nvPr/>
        </p:nvSpPr>
        <p:spPr>
          <a:xfrm>
            <a:off x="4058101" y="3498259"/>
            <a:ext cx="739747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Non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6464878" y="3541714"/>
            <a:ext cx="724360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Non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8941126" y="3541714"/>
            <a:ext cx="728285" cy="408623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Oui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4" descr="boooing from the sta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0919" y="132054"/>
            <a:ext cx="1933206" cy="193320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454" name="Google Shape;454;p24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Où suis-je?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24" descr="Bitmoji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92425" y="-21658"/>
            <a:ext cx="2439232" cy="243923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4"/>
          <p:cNvSpPr/>
          <p:nvPr/>
        </p:nvSpPr>
        <p:spPr>
          <a:xfrm>
            <a:off x="1324154" y="383568"/>
            <a:ext cx="2781854" cy="20090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 je vais faire du tourisme. Le matin je vais visiter le Champs-Elysée et l’après-midi j’irai su Musée du Louvre.		                  </a:t>
            </a: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6091237" y="383568"/>
            <a:ext cx="2627790" cy="197500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pays est très connu pour l’hockey sur glace. Je vais voir mon équipe préféré, les Montral Canadiens.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9" name="Google Shape;459;p24" descr="Bitmoji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745" y="2661897"/>
            <a:ext cx="1716322" cy="1716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4"/>
          <p:cNvSpPr/>
          <p:nvPr/>
        </p:nvSpPr>
        <p:spPr>
          <a:xfrm>
            <a:off x="1626123" y="2661897"/>
            <a:ext cx="2861199" cy="885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 pays est très petit mais aussi très riche!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1" name="Google Shape;461;p24" descr="Bitmoji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1447" y="2037326"/>
            <a:ext cx="2600129" cy="260012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/>
          <p:nvPr/>
        </p:nvSpPr>
        <p:spPr>
          <a:xfrm>
            <a:off x="6658510" y="2622301"/>
            <a:ext cx="2627790" cy="17366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grand festival de cinema a lieu dans cette ville, situé au bord de la mer, au sud de France.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462231" y="4711764"/>
            <a:ext cx="3169151" cy="11577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pays est situé dans le centre de l’Europe. Il est très connu pour le chocolat!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5504707" y="5446009"/>
            <a:ext cx="46379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texts and work out which </a:t>
            </a:r>
            <a:r>
              <a:rPr lang="es-ES" sz="18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s-ES" sz="18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visiting.</a:t>
            </a:r>
            <a:endParaRPr/>
          </a:p>
        </p:txBody>
      </p:sp>
      <p:pic>
        <p:nvPicPr>
          <p:cNvPr id="465" name="Google Shape;465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3996" y="4139960"/>
            <a:ext cx="153352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4"/>
          <p:cNvSpPr/>
          <p:nvPr/>
        </p:nvSpPr>
        <p:spPr>
          <a:xfrm>
            <a:off x="764487" y="2090327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Paris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67" name="Google Shape;467;p24"/>
          <p:cNvSpPr/>
          <p:nvPr/>
        </p:nvSpPr>
        <p:spPr>
          <a:xfrm>
            <a:off x="6169871" y="2008951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Canada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68" name="Google Shape;468;p24"/>
          <p:cNvSpPr/>
          <p:nvPr/>
        </p:nvSpPr>
        <p:spPr>
          <a:xfrm>
            <a:off x="1788234" y="3366636"/>
            <a:ext cx="2015896" cy="40862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Luxembourg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69" name="Google Shape;469;p24"/>
          <p:cNvSpPr/>
          <p:nvPr/>
        </p:nvSpPr>
        <p:spPr>
          <a:xfrm>
            <a:off x="6911055" y="4012335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Cannes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1255293" y="5665216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Belgique</a:t>
            </a:r>
            <a:endParaRPr sz="1800" b="1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5"/>
          <p:cNvSpPr txBox="1"/>
          <p:nvPr/>
        </p:nvSpPr>
        <p:spPr>
          <a:xfrm rot="5400000">
            <a:off x="9434286" y="2644568"/>
            <a:ext cx="40483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the intruders</a:t>
            </a:r>
            <a:endParaRPr/>
          </a:p>
        </p:txBody>
      </p:sp>
      <p:pic>
        <p:nvPicPr>
          <p:cNvPr id="477" name="Google Shape;477;p25" descr="free blank map of north and south america | Latin America Printable Blank  map, south america | Latin america map, South america map, Spanish speaking  countries map"/>
          <p:cNvPicPr preferRelativeResize="0"/>
          <p:nvPr/>
        </p:nvPicPr>
        <p:blipFill rotWithShape="1">
          <a:blip r:embed="rId3">
            <a:alphaModFix/>
          </a:blip>
          <a:srcRect t="4535" b="5704"/>
          <a:stretch/>
        </p:blipFill>
        <p:spPr>
          <a:xfrm>
            <a:off x="913614" y="414780"/>
            <a:ext cx="5027613" cy="615570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5"/>
          <p:cNvSpPr txBox="1"/>
          <p:nvPr/>
        </p:nvSpPr>
        <p:spPr>
          <a:xfrm>
            <a:off x="1213756" y="517071"/>
            <a:ext cx="17588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Estados Unidos</a:t>
            </a:r>
            <a:endParaRPr/>
          </a:p>
        </p:txBody>
      </p:sp>
      <p:sp>
        <p:nvSpPr>
          <p:cNvPr id="479" name="Google Shape;479;p25"/>
          <p:cNvSpPr txBox="1"/>
          <p:nvPr/>
        </p:nvSpPr>
        <p:spPr>
          <a:xfrm>
            <a:off x="2972585" y="4729842"/>
            <a:ext cx="604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Chile </a:t>
            </a:r>
            <a:endParaRPr/>
          </a:p>
        </p:txBody>
      </p:sp>
      <p:cxnSp>
        <p:nvCxnSpPr>
          <p:cNvPr id="480" name="Google Shape;480;p25"/>
          <p:cNvCxnSpPr/>
          <p:nvPr/>
        </p:nvCxnSpPr>
        <p:spPr>
          <a:xfrm rot="10800000" flipH="1">
            <a:off x="3438055" y="4648199"/>
            <a:ext cx="277586" cy="163286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1" name="Google Shape;481;p25"/>
          <p:cNvSpPr txBox="1"/>
          <p:nvPr/>
        </p:nvSpPr>
        <p:spPr>
          <a:xfrm rot="-3870795">
            <a:off x="3447946" y="4983681"/>
            <a:ext cx="9181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Suisse 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3166796" y="2549508"/>
            <a:ext cx="8201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Andorre 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3086949" y="1125434"/>
            <a:ext cx="1119484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 Vert Vert 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4" name="Google Shape;484;p25"/>
          <p:cNvCxnSpPr/>
          <p:nvPr/>
        </p:nvCxnSpPr>
        <p:spPr>
          <a:xfrm flipH="1">
            <a:off x="3270001" y="1365382"/>
            <a:ext cx="135657" cy="230593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5" name="Google Shape;485;p25"/>
          <p:cNvSpPr txBox="1"/>
          <p:nvPr/>
        </p:nvSpPr>
        <p:spPr>
          <a:xfrm>
            <a:off x="4875791" y="2411138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Islande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6" name="Google Shape;486;p25"/>
          <p:cNvCxnSpPr/>
          <p:nvPr/>
        </p:nvCxnSpPr>
        <p:spPr>
          <a:xfrm flipH="1">
            <a:off x="4776688" y="2549508"/>
            <a:ext cx="338083" cy="104048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7" name="Google Shape;487;p25"/>
          <p:cNvSpPr txBox="1"/>
          <p:nvPr/>
        </p:nvSpPr>
        <p:spPr>
          <a:xfrm>
            <a:off x="4385987" y="3508808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Madagascar</a:t>
            </a: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2453903" y="2581989"/>
            <a:ext cx="8201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Panamá </a:t>
            </a:r>
            <a:endParaRPr/>
          </a:p>
        </p:txBody>
      </p:sp>
      <p:cxnSp>
        <p:nvCxnSpPr>
          <p:cNvPr id="489" name="Google Shape;489;p25"/>
          <p:cNvCxnSpPr>
            <a:stCxn id="488" idx="0"/>
          </p:cNvCxnSpPr>
          <p:nvPr/>
        </p:nvCxnSpPr>
        <p:spPr>
          <a:xfrm rot="10800000" flipH="1">
            <a:off x="2863955" y="2484189"/>
            <a:ext cx="112500" cy="9780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0" name="Google Shape;490;p25"/>
          <p:cNvSpPr txBox="1"/>
          <p:nvPr/>
        </p:nvSpPr>
        <p:spPr>
          <a:xfrm>
            <a:off x="4747146" y="5121111"/>
            <a:ext cx="8709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 </a:t>
            </a:r>
            <a:endParaRPr/>
          </a:p>
        </p:txBody>
      </p:sp>
      <p:cxnSp>
        <p:nvCxnSpPr>
          <p:cNvPr id="491" name="Google Shape;491;p25"/>
          <p:cNvCxnSpPr/>
          <p:nvPr/>
        </p:nvCxnSpPr>
        <p:spPr>
          <a:xfrm rot="10800000">
            <a:off x="4454372" y="5121111"/>
            <a:ext cx="311847" cy="81897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2" name="Google Shape;492;p25"/>
          <p:cNvSpPr txBox="1"/>
          <p:nvPr/>
        </p:nvSpPr>
        <p:spPr>
          <a:xfrm rot="2576478">
            <a:off x="4031097" y="4344664"/>
            <a:ext cx="74296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Paraguay </a:t>
            </a:r>
            <a:endParaRPr/>
          </a:p>
        </p:txBody>
      </p:sp>
      <p:sp>
        <p:nvSpPr>
          <p:cNvPr id="493" name="Google Shape;493;p25"/>
          <p:cNvSpPr txBox="1"/>
          <p:nvPr/>
        </p:nvSpPr>
        <p:spPr>
          <a:xfrm>
            <a:off x="3683863" y="3908383"/>
            <a:ext cx="7011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Bolivia </a:t>
            </a:r>
            <a:endParaRPr/>
          </a:p>
        </p:txBody>
      </p:sp>
      <p:sp>
        <p:nvSpPr>
          <p:cNvPr id="494" name="Google Shape;494;p25"/>
          <p:cNvSpPr txBox="1"/>
          <p:nvPr/>
        </p:nvSpPr>
        <p:spPr>
          <a:xfrm rot="3714485">
            <a:off x="3103527" y="3433461"/>
            <a:ext cx="604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Perú </a:t>
            </a:r>
            <a:endParaRPr/>
          </a:p>
        </p:txBody>
      </p:sp>
      <p:sp>
        <p:nvSpPr>
          <p:cNvPr id="495" name="Google Shape;495;p25"/>
          <p:cNvSpPr txBox="1"/>
          <p:nvPr/>
        </p:nvSpPr>
        <p:spPr>
          <a:xfrm>
            <a:off x="2093170" y="2888349"/>
            <a:ext cx="842234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Ecuador</a:t>
            </a:r>
            <a:endParaRPr/>
          </a:p>
        </p:txBody>
      </p:sp>
      <p:cxnSp>
        <p:nvCxnSpPr>
          <p:cNvPr id="496" name="Google Shape;496;p25"/>
          <p:cNvCxnSpPr/>
          <p:nvPr/>
        </p:nvCxnSpPr>
        <p:spPr>
          <a:xfrm>
            <a:off x="2843759" y="3039226"/>
            <a:ext cx="128826" cy="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7" name="Google Shape;497;p25"/>
          <p:cNvSpPr txBox="1"/>
          <p:nvPr/>
        </p:nvSpPr>
        <p:spPr>
          <a:xfrm>
            <a:off x="3516682" y="2286794"/>
            <a:ext cx="89905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Venezuela</a:t>
            </a: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sp>
        <p:nvSpPr>
          <p:cNvPr id="498" name="Google Shape;498;p25"/>
          <p:cNvSpPr txBox="1"/>
          <p:nvPr/>
        </p:nvSpPr>
        <p:spPr>
          <a:xfrm>
            <a:off x="4182923" y="2235088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Guyana </a:t>
            </a:r>
            <a:endParaRPr/>
          </a:p>
        </p:txBody>
      </p:sp>
      <p:cxnSp>
        <p:nvCxnSpPr>
          <p:cNvPr id="499" name="Google Shape;499;p25"/>
          <p:cNvCxnSpPr/>
          <p:nvPr/>
        </p:nvCxnSpPr>
        <p:spPr>
          <a:xfrm flipH="1">
            <a:off x="4415068" y="2470527"/>
            <a:ext cx="176875" cy="157171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0" name="Google Shape;500;p25"/>
          <p:cNvSpPr txBox="1"/>
          <p:nvPr/>
        </p:nvSpPr>
        <p:spPr>
          <a:xfrm>
            <a:off x="4160533" y="2949617"/>
            <a:ext cx="84223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Surinam </a:t>
            </a:r>
            <a:endParaRPr/>
          </a:p>
        </p:txBody>
      </p:sp>
      <p:cxnSp>
        <p:nvCxnSpPr>
          <p:cNvPr id="501" name="Google Shape;501;p25"/>
          <p:cNvCxnSpPr/>
          <p:nvPr/>
        </p:nvCxnSpPr>
        <p:spPr>
          <a:xfrm rot="10800000">
            <a:off x="4643597" y="2843599"/>
            <a:ext cx="56195" cy="16779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2" name="Google Shape;502;p25"/>
          <p:cNvSpPr txBox="1"/>
          <p:nvPr/>
        </p:nvSpPr>
        <p:spPr>
          <a:xfrm>
            <a:off x="4229559" y="1848865"/>
            <a:ext cx="1119484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Puerto Rico</a:t>
            </a:r>
            <a:endParaRPr/>
          </a:p>
        </p:txBody>
      </p:sp>
      <p:cxnSp>
        <p:nvCxnSpPr>
          <p:cNvPr id="503" name="Google Shape;503;p25"/>
          <p:cNvCxnSpPr/>
          <p:nvPr/>
        </p:nvCxnSpPr>
        <p:spPr>
          <a:xfrm rot="10800000">
            <a:off x="3986900" y="1844610"/>
            <a:ext cx="321905" cy="67008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4" name="Google Shape;504;p25"/>
          <p:cNvSpPr txBox="1"/>
          <p:nvPr/>
        </p:nvSpPr>
        <p:spPr>
          <a:xfrm>
            <a:off x="3616851" y="1337314"/>
            <a:ext cx="214519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République dominicaine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05" name="Google Shape;505;p25"/>
          <p:cNvCxnSpPr/>
          <p:nvPr/>
        </p:nvCxnSpPr>
        <p:spPr>
          <a:xfrm flipH="1">
            <a:off x="3761650" y="1536579"/>
            <a:ext cx="176875" cy="157171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6" name="Google Shape;506;p25"/>
          <p:cNvSpPr txBox="1"/>
          <p:nvPr/>
        </p:nvSpPr>
        <p:spPr>
          <a:xfrm rot="3722944">
            <a:off x="1224214" y="1282329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</a:t>
            </a:r>
            <a:endParaRPr/>
          </a:p>
        </p:txBody>
      </p:sp>
      <p:sp>
        <p:nvSpPr>
          <p:cNvPr id="507" name="Google Shape;507;p25"/>
          <p:cNvSpPr txBox="1"/>
          <p:nvPr/>
        </p:nvSpPr>
        <p:spPr>
          <a:xfrm>
            <a:off x="1213756" y="2050532"/>
            <a:ext cx="99143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Guatemala   </a:t>
            </a:r>
            <a:endParaRPr/>
          </a:p>
        </p:txBody>
      </p:sp>
      <p:cxnSp>
        <p:nvCxnSpPr>
          <p:cNvPr id="508" name="Google Shape;508;p25"/>
          <p:cNvCxnSpPr/>
          <p:nvPr/>
        </p:nvCxnSpPr>
        <p:spPr>
          <a:xfrm rot="10800000" flipH="1">
            <a:off x="2105546" y="1968893"/>
            <a:ext cx="262825" cy="12436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9" name="Google Shape;509;p25"/>
          <p:cNvSpPr txBox="1"/>
          <p:nvPr/>
        </p:nvSpPr>
        <p:spPr>
          <a:xfrm>
            <a:off x="2542875" y="1714136"/>
            <a:ext cx="82010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Honduras</a:t>
            </a:r>
            <a:endParaRPr/>
          </a:p>
        </p:txBody>
      </p:sp>
      <p:cxnSp>
        <p:nvCxnSpPr>
          <p:cNvPr id="510" name="Google Shape;510;p25"/>
          <p:cNvCxnSpPr/>
          <p:nvPr/>
        </p:nvCxnSpPr>
        <p:spPr>
          <a:xfrm flipH="1">
            <a:off x="2630648" y="1911901"/>
            <a:ext cx="220739" cy="67769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1" name="Google Shape;511;p25"/>
          <p:cNvSpPr txBox="1"/>
          <p:nvPr/>
        </p:nvSpPr>
        <p:spPr>
          <a:xfrm>
            <a:off x="1969142" y="2308761"/>
            <a:ext cx="82010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Costa Rica </a:t>
            </a:r>
            <a:endParaRPr/>
          </a:p>
        </p:txBody>
      </p:sp>
      <p:cxnSp>
        <p:nvCxnSpPr>
          <p:cNvPr id="512" name="Google Shape;512;p25"/>
          <p:cNvCxnSpPr/>
          <p:nvPr/>
        </p:nvCxnSpPr>
        <p:spPr>
          <a:xfrm rot="10800000" flipH="1">
            <a:off x="2628382" y="2333867"/>
            <a:ext cx="112635" cy="97882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3" name="Google Shape;513;p25"/>
          <p:cNvSpPr txBox="1"/>
          <p:nvPr/>
        </p:nvSpPr>
        <p:spPr>
          <a:xfrm>
            <a:off x="3073942" y="1912438"/>
            <a:ext cx="9270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Nicaragua</a:t>
            </a:r>
            <a:endParaRPr/>
          </a:p>
        </p:txBody>
      </p:sp>
      <p:cxnSp>
        <p:nvCxnSpPr>
          <p:cNvPr id="514" name="Google Shape;514;p25"/>
          <p:cNvCxnSpPr/>
          <p:nvPr/>
        </p:nvCxnSpPr>
        <p:spPr>
          <a:xfrm flipH="1">
            <a:off x="2757884" y="2086213"/>
            <a:ext cx="437806" cy="8367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5" name="Google Shape;515;p25"/>
          <p:cNvSpPr/>
          <p:nvPr/>
        </p:nvSpPr>
        <p:spPr>
          <a:xfrm>
            <a:off x="6555010" y="1781048"/>
            <a:ext cx="3660668" cy="286035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5 countries on this map that shouldn’t be there. Can you find all 5?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Earn 1 point for each intruder you spot and an extra bonus point if you can correctly name what country it is.</a:t>
            </a:r>
            <a:endParaRPr/>
          </a:p>
        </p:txBody>
      </p:sp>
      <p:sp>
        <p:nvSpPr>
          <p:cNvPr id="516" name="Google Shape;516;p25"/>
          <p:cNvSpPr/>
          <p:nvPr/>
        </p:nvSpPr>
        <p:spPr>
          <a:xfrm>
            <a:off x="3307804" y="1077794"/>
            <a:ext cx="1119484" cy="28944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 Vert</a:t>
            </a:r>
            <a:endParaRPr sz="11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3222385" y="2561917"/>
            <a:ext cx="644492" cy="23836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Andorre </a:t>
            </a:r>
            <a:endParaRPr sz="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5182642" y="2459362"/>
            <a:ext cx="644492" cy="238363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Islande  </a:t>
            </a:r>
            <a:endParaRPr sz="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4496621" y="3557557"/>
            <a:ext cx="1051099" cy="272415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Madagascar   </a:t>
            </a:r>
            <a:endParaRPr/>
          </a:p>
        </p:txBody>
      </p:sp>
      <p:sp>
        <p:nvSpPr>
          <p:cNvPr id="520" name="Google Shape;520;p25"/>
          <p:cNvSpPr/>
          <p:nvPr/>
        </p:nvSpPr>
        <p:spPr>
          <a:xfrm rot="-3961224">
            <a:off x="3511751" y="4981842"/>
            <a:ext cx="811189" cy="28944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Suisse</a:t>
            </a:r>
            <a:r>
              <a:rPr lang="es-ES" sz="1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 sz="1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3337829" y="1102337"/>
            <a:ext cx="1119484" cy="289441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Cuba </a:t>
            </a:r>
            <a:endParaRPr/>
          </a:p>
        </p:txBody>
      </p:sp>
      <p:sp>
        <p:nvSpPr>
          <p:cNvPr id="522" name="Google Shape;522;p25"/>
          <p:cNvSpPr/>
          <p:nvPr/>
        </p:nvSpPr>
        <p:spPr>
          <a:xfrm>
            <a:off x="3189223" y="2565153"/>
            <a:ext cx="785622" cy="23836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Colombie  </a:t>
            </a:r>
            <a:endParaRPr sz="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5110061" y="2472667"/>
            <a:ext cx="1105875" cy="23836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Guyane</a:t>
            </a:r>
            <a:endParaRPr sz="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4523645" y="3561502"/>
            <a:ext cx="1051099" cy="306467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Brésil   </a:t>
            </a:r>
            <a:endParaRPr sz="1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25"/>
          <p:cNvSpPr/>
          <p:nvPr/>
        </p:nvSpPr>
        <p:spPr>
          <a:xfrm rot="-3961224">
            <a:off x="3437621" y="4994367"/>
            <a:ext cx="960644" cy="289441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Argentine </a:t>
            </a:r>
            <a:r>
              <a:rPr lang="es-ES" sz="1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 sz="1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0385983" y="260915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Answers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6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6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Spelling Bee</a:t>
            </a:r>
            <a:endParaRPr/>
          </a:p>
        </p:txBody>
      </p:sp>
      <p:pic>
        <p:nvPicPr>
          <p:cNvPr id="534" name="Google Shape;534;p26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8257" y="3424237"/>
            <a:ext cx="3227797" cy="322779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6"/>
          <p:cNvSpPr txBox="1"/>
          <p:nvPr/>
        </p:nvSpPr>
        <p:spPr>
          <a:xfrm>
            <a:off x="2095893" y="1100732"/>
            <a:ext cx="52097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going to give you 5 different words in Spanish. Listen carefully to my pronunciation and spell them out on your answer sheet.</a:t>
            </a:r>
            <a:endParaRPr/>
          </a:p>
        </p:txBody>
      </p:sp>
      <p:sp>
        <p:nvSpPr>
          <p:cNvPr id="536" name="Google Shape;536;p26"/>
          <p:cNvSpPr txBox="1"/>
          <p:nvPr/>
        </p:nvSpPr>
        <p:spPr>
          <a:xfrm>
            <a:off x="638174" y="2505075"/>
            <a:ext cx="534352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malheureusement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soixante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croissant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oiseau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grenouille 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26"/>
          <p:cNvSpPr/>
          <p:nvPr/>
        </p:nvSpPr>
        <p:spPr>
          <a:xfrm>
            <a:off x="10385983" y="260915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Answers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7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Letters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27"/>
          <p:cNvSpPr txBox="1"/>
          <p:nvPr/>
        </p:nvSpPr>
        <p:spPr>
          <a:xfrm>
            <a:off x="362343" y="1590518"/>
            <a:ext cx="5666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mère a les yeux bleus et les cheveux blonds.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7"/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famille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7"/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ville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7"/>
          <p:cNvSpPr txBox="1"/>
          <p:nvPr/>
        </p:nvSpPr>
        <p:spPr>
          <a:xfrm>
            <a:off x="362342" y="2701414"/>
            <a:ext cx="78101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ma ville il y a une piscine, un cinéma, une musée et beaucoup de magasins.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7"/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libre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7"/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weekend je joue au foot avec mes amis et je vais au fast food.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7"/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Vacances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7"/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Pendant les vacances je vais a la plage avec mes amis.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7"/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collège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7"/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n’aime pas mon prof d’histoire parce qu’il est très sévère.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7"/>
          <p:cNvSpPr/>
          <p:nvPr/>
        </p:nvSpPr>
        <p:spPr>
          <a:xfrm>
            <a:off x="10385983" y="797726"/>
            <a:ext cx="1459788" cy="715089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KS3 VERSION</a:t>
            </a:r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10385983" y="260915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Answers</a:t>
            </a:r>
            <a:endParaRPr/>
          </a:p>
        </p:txBody>
      </p:sp>
      <p:sp>
        <p:nvSpPr>
          <p:cNvPr id="557" name="Google Shape;557;p27"/>
          <p:cNvSpPr txBox="1"/>
          <p:nvPr/>
        </p:nvSpPr>
        <p:spPr>
          <a:xfrm>
            <a:off x="346229" y="344967"/>
            <a:ext cx="98008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Points – No Mistakes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Points – 1 mistake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Point – 2 or 3 mistakes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8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Letters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28"/>
          <p:cNvSpPr txBox="1"/>
          <p:nvPr/>
        </p:nvSpPr>
        <p:spPr>
          <a:xfrm>
            <a:off x="362342" y="1590518"/>
            <a:ext cx="7401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m’entends mal avec mon frère car il est trop arrogant.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8"/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famille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8"/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ville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8"/>
          <p:cNvSpPr txBox="1"/>
          <p:nvPr/>
        </p:nvSpPr>
        <p:spPr>
          <a:xfrm>
            <a:off x="362341" y="2701415"/>
            <a:ext cx="8913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ma ville il y a trop de circulation et le chômage est un grand problème.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8"/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libre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8"/>
          <p:cNvSpPr txBox="1"/>
          <p:nvPr/>
        </p:nvSpPr>
        <p:spPr>
          <a:xfrm>
            <a:off x="362341" y="3678826"/>
            <a:ext cx="91597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Quand j’ai du temps j’aime regarder les films d’horreur sur ma tablette.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8"/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Vacances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8"/>
          <p:cNvSpPr txBox="1"/>
          <p:nvPr/>
        </p:nvSpPr>
        <p:spPr>
          <a:xfrm>
            <a:off x="362342" y="4692600"/>
            <a:ext cx="108918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L’année dernière je suis allée en France avec ma mère et mes sœurs. C'était très ennuyeux.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8"/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collège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8"/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préfère les langues étrangers car c’est important pour mon avenir.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8"/>
          <p:cNvSpPr/>
          <p:nvPr/>
        </p:nvSpPr>
        <p:spPr>
          <a:xfrm>
            <a:off x="10385983" y="797726"/>
            <a:ext cx="1459788" cy="715089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KS4 VERSION</a:t>
            </a:r>
            <a:endParaRPr/>
          </a:p>
        </p:txBody>
      </p:sp>
      <p:sp>
        <p:nvSpPr>
          <p:cNvPr id="576" name="Google Shape;576;p28"/>
          <p:cNvSpPr/>
          <p:nvPr/>
        </p:nvSpPr>
        <p:spPr>
          <a:xfrm>
            <a:off x="10385983" y="260915"/>
            <a:ext cx="1459788" cy="408623"/>
          </a:xfrm>
          <a:prstGeom prst="roundRect">
            <a:avLst>
              <a:gd name="adj" fmla="val 16667"/>
            </a:avLst>
          </a:prstGeom>
          <a:solidFill>
            <a:srgbClr val="FF51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Answers</a:t>
            </a:r>
            <a:endParaRPr/>
          </a:p>
        </p:txBody>
      </p:sp>
      <p:sp>
        <p:nvSpPr>
          <p:cNvPr id="577" name="Google Shape;577;p28"/>
          <p:cNvSpPr txBox="1"/>
          <p:nvPr/>
        </p:nvSpPr>
        <p:spPr>
          <a:xfrm>
            <a:off x="346229" y="344967"/>
            <a:ext cx="98008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Points – No Mistakes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Points – 1 mistake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Point – 2 or 3 mistakes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9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9"/>
          <p:cNvSpPr txBox="1"/>
          <p:nvPr/>
        </p:nvSpPr>
        <p:spPr>
          <a:xfrm rot="5400000">
            <a:off x="9032645" y="2824072"/>
            <a:ext cx="48516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Guess the punchline</a:t>
            </a:r>
            <a:endParaRPr/>
          </a:p>
        </p:txBody>
      </p:sp>
      <p:sp>
        <p:nvSpPr>
          <p:cNvPr id="584" name="Google Shape;584;p29"/>
          <p:cNvSpPr/>
          <p:nvPr/>
        </p:nvSpPr>
        <p:spPr>
          <a:xfrm>
            <a:off x="662640" y="301441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Pourquoi a l’ordinateur visité le médecin?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29"/>
          <p:cNvSpPr/>
          <p:nvPr/>
        </p:nvSpPr>
        <p:spPr>
          <a:xfrm>
            <a:off x="3970601" y="240211"/>
            <a:ext cx="1642369" cy="64698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Parce que il avait un virus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662640" y="1079260"/>
            <a:ext cx="3443368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Pourquoi les cahiers de mathématiques sont-ils tristes?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4260304" y="923632"/>
            <a:ext cx="1628824" cy="91940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Parce qu'ils ont trop de problèmes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662639" y="1836506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 s'appelle le cousin de Bruce Lee 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3888284" y="1965784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Broco Lee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597421" y="2538121"/>
            <a:ext cx="4234387" cy="91940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Alors, les enfants, si j’ai 6 pommes dans une main et 4 pommes dans l’autre. Qu’est-ce que j’ai 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660393" y="3514604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 est la danse préférée d’une tomate?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3848704" y="3678000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salsa</a:t>
            </a:r>
            <a:endParaRPr/>
          </a:p>
        </p:txBody>
      </p:sp>
      <p:sp>
        <p:nvSpPr>
          <p:cNvPr id="593" name="Google Shape;593;p29"/>
          <p:cNvSpPr/>
          <p:nvPr/>
        </p:nvSpPr>
        <p:spPr>
          <a:xfrm>
            <a:off x="662637" y="4254488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dit un poisson á l’autre?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3893750" y="4423752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Rien 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662637" y="4995244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Qu'est-ce qui est petit et marron?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29"/>
          <p:cNvSpPr/>
          <p:nvPr/>
        </p:nvSpPr>
        <p:spPr>
          <a:xfrm>
            <a:off x="3888285" y="5047216"/>
            <a:ext cx="1642369" cy="64698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petit marron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29"/>
          <p:cNvSpPr/>
          <p:nvPr/>
        </p:nvSpPr>
        <p:spPr>
          <a:xfrm>
            <a:off x="662637" y="5768459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 est le pain préféré du magicien 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29"/>
          <p:cNvSpPr/>
          <p:nvPr/>
        </p:nvSpPr>
        <p:spPr>
          <a:xfrm>
            <a:off x="3848704" y="6026903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baguette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9" name="Google Shape;599;p29" descr="laugh c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39416" y="4600147"/>
            <a:ext cx="2084166" cy="2084166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9"/>
          <p:cNvSpPr/>
          <p:nvPr/>
        </p:nvSpPr>
        <p:spPr>
          <a:xfrm>
            <a:off x="187920" y="474770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601" name="Google Shape;601;p29"/>
          <p:cNvSpPr/>
          <p:nvPr/>
        </p:nvSpPr>
        <p:spPr>
          <a:xfrm>
            <a:off x="187920" y="1158252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602" name="Google Shape;602;p29"/>
          <p:cNvSpPr/>
          <p:nvPr/>
        </p:nvSpPr>
        <p:spPr>
          <a:xfrm>
            <a:off x="186796" y="2003180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603" name="Google Shape;603;p29"/>
          <p:cNvSpPr/>
          <p:nvPr/>
        </p:nvSpPr>
        <p:spPr>
          <a:xfrm>
            <a:off x="186796" y="2792276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  <p:sp>
        <p:nvSpPr>
          <p:cNvPr id="604" name="Google Shape;604;p29"/>
          <p:cNvSpPr/>
          <p:nvPr/>
        </p:nvSpPr>
        <p:spPr>
          <a:xfrm>
            <a:off x="186796" y="3537889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</a:t>
            </a:r>
            <a:endParaRPr/>
          </a:p>
        </p:txBody>
      </p:sp>
      <p:sp>
        <p:nvSpPr>
          <p:cNvPr id="605" name="Google Shape;605;p29"/>
          <p:cNvSpPr/>
          <p:nvPr/>
        </p:nvSpPr>
        <p:spPr>
          <a:xfrm>
            <a:off x="186796" y="4324545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</a:t>
            </a:r>
            <a:endParaRPr/>
          </a:p>
        </p:txBody>
      </p:sp>
      <p:sp>
        <p:nvSpPr>
          <p:cNvPr id="606" name="Google Shape;606;p29"/>
          <p:cNvSpPr/>
          <p:nvPr/>
        </p:nvSpPr>
        <p:spPr>
          <a:xfrm>
            <a:off x="186796" y="5071572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</a:t>
            </a:r>
            <a:endParaRPr/>
          </a:p>
        </p:txBody>
      </p:sp>
      <p:sp>
        <p:nvSpPr>
          <p:cNvPr id="607" name="Google Shape;607;p29"/>
          <p:cNvSpPr/>
          <p:nvPr/>
        </p:nvSpPr>
        <p:spPr>
          <a:xfrm>
            <a:off x="186796" y="5844048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</a:t>
            </a:r>
            <a:endParaRPr/>
          </a:p>
        </p:txBody>
      </p:sp>
      <p:sp>
        <p:nvSpPr>
          <p:cNvPr id="608" name="Google Shape;608;p29"/>
          <p:cNvSpPr/>
          <p:nvPr/>
        </p:nvSpPr>
        <p:spPr>
          <a:xfrm>
            <a:off x="4962263" y="2670391"/>
            <a:ext cx="1642369" cy="64698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mains énormes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0"/>
          <p:cNvSpPr/>
          <p:nvPr/>
        </p:nvSpPr>
        <p:spPr>
          <a:xfrm>
            <a:off x="133350" y="3024811"/>
            <a:ext cx="11934825" cy="419100"/>
          </a:xfrm>
          <a:prstGeom prst="rect">
            <a:avLst/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0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0"/>
          <p:cNvSpPr/>
          <p:nvPr/>
        </p:nvSpPr>
        <p:spPr>
          <a:xfrm>
            <a:off x="3674921" y="2876816"/>
            <a:ext cx="4851681" cy="715089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Student handouts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209550" y="209550"/>
            <a:ext cx="5791200" cy="28479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6153150" y="209550"/>
            <a:ext cx="5791200" cy="173618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 txBox="1"/>
          <p:nvPr/>
        </p:nvSpPr>
        <p:spPr>
          <a:xfrm>
            <a:off x="247650" y="228601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1</a:t>
            </a:r>
            <a:endParaRPr/>
          </a:p>
        </p:txBody>
      </p:sp>
      <p:graphicFrame>
        <p:nvGraphicFramePr>
          <p:cNvPr id="624" name="Google Shape;624;p31"/>
          <p:cNvGraphicFramePr/>
          <p:nvPr/>
        </p:nvGraphicFramePr>
        <p:xfrm>
          <a:off x="304799" y="619918"/>
          <a:ext cx="5531175" cy="1945450"/>
        </p:xfrm>
        <a:graphic>
          <a:graphicData uri="http://schemas.openxmlformats.org/drawingml/2006/table">
            <a:tbl>
              <a:tblPr firstRow="1" bandRow="1">
                <a:noFill/>
                <a:tableStyleId>{40CC069B-21DB-466B-B533-EFED5BCC492F}</a:tableStyleId>
              </a:tblPr>
              <a:tblGrid>
                <a:gridCol w="8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9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Link 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Group 1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Group 2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Group 3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Group 4 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5" name="Google Shape;625;p31"/>
          <p:cNvSpPr/>
          <p:nvPr/>
        </p:nvSpPr>
        <p:spPr>
          <a:xfrm>
            <a:off x="209550" y="3161145"/>
            <a:ext cx="5791200" cy="346825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1"/>
          <p:cNvSpPr txBox="1"/>
          <p:nvPr/>
        </p:nvSpPr>
        <p:spPr>
          <a:xfrm>
            <a:off x="247649" y="3161146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2</a:t>
            </a:r>
            <a:endParaRPr/>
          </a:p>
        </p:txBody>
      </p:sp>
      <p:graphicFrame>
        <p:nvGraphicFramePr>
          <p:cNvPr id="627" name="Google Shape;627;p31"/>
          <p:cNvGraphicFramePr/>
          <p:nvPr/>
        </p:nvGraphicFramePr>
        <p:xfrm>
          <a:off x="304799" y="3530478"/>
          <a:ext cx="5600700" cy="2622730"/>
        </p:xfrm>
        <a:graphic>
          <a:graphicData uri="http://schemas.openxmlformats.org/drawingml/2006/table">
            <a:tbl>
              <a:tblPr firstRow="1" bandRow="1">
                <a:noFill/>
                <a:tableStyleId>{40CC069B-21DB-466B-B533-EFED5BCC492F}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Sí</a:t>
                      </a:r>
                      <a:endParaRPr sz="12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 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Emma Watson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Boris Johnson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Jennifer Lawrence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Serena Williams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Bradley Cooper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Chris Hemsworth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Justin Bieber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Timothée Chalamet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28" name="Google Shape;628;p31"/>
          <p:cNvSpPr txBox="1"/>
          <p:nvPr/>
        </p:nvSpPr>
        <p:spPr>
          <a:xfrm>
            <a:off x="6153150" y="247652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3</a:t>
            </a:r>
            <a:endParaRPr/>
          </a:p>
        </p:txBody>
      </p:sp>
      <p:sp>
        <p:nvSpPr>
          <p:cNvPr id="629" name="Google Shape;629;p31"/>
          <p:cNvSpPr txBox="1"/>
          <p:nvPr/>
        </p:nvSpPr>
        <p:spPr>
          <a:xfrm>
            <a:off x="247650" y="2669020"/>
            <a:ext cx="2933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 / 12 Points</a:t>
            </a:r>
            <a:endParaRPr/>
          </a:p>
        </p:txBody>
      </p:sp>
      <p:sp>
        <p:nvSpPr>
          <p:cNvPr id="630" name="Google Shape;630;p31"/>
          <p:cNvSpPr txBox="1"/>
          <p:nvPr/>
        </p:nvSpPr>
        <p:spPr>
          <a:xfrm>
            <a:off x="247650" y="6237457"/>
            <a:ext cx="2933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 / 5 Points</a:t>
            </a:r>
            <a:endParaRPr/>
          </a:p>
        </p:txBody>
      </p:sp>
      <p:sp>
        <p:nvSpPr>
          <p:cNvPr id="631" name="Google Shape;631;p31"/>
          <p:cNvSpPr txBox="1"/>
          <p:nvPr/>
        </p:nvSpPr>
        <p:spPr>
          <a:xfrm>
            <a:off x="6196012" y="557334"/>
            <a:ext cx="5462588" cy="102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4.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5.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</a:t>
            </a:r>
            <a:endParaRPr/>
          </a:p>
        </p:txBody>
      </p:sp>
      <p:sp>
        <p:nvSpPr>
          <p:cNvPr id="632" name="Google Shape;632;p31"/>
          <p:cNvSpPr txBox="1"/>
          <p:nvPr/>
        </p:nvSpPr>
        <p:spPr>
          <a:xfrm>
            <a:off x="6196011" y="1585336"/>
            <a:ext cx="2933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 / 5 Points</a:t>
            </a: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6150769" y="2028144"/>
            <a:ext cx="5791200" cy="259477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1"/>
          <p:cNvSpPr txBox="1"/>
          <p:nvPr/>
        </p:nvSpPr>
        <p:spPr>
          <a:xfrm>
            <a:off x="6196011" y="2040983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4</a:t>
            </a:r>
            <a:endParaRPr/>
          </a:p>
        </p:txBody>
      </p:sp>
      <p:sp>
        <p:nvSpPr>
          <p:cNvPr id="635" name="Google Shape;635;p31"/>
          <p:cNvSpPr txBox="1"/>
          <p:nvPr/>
        </p:nvSpPr>
        <p:spPr>
          <a:xfrm>
            <a:off x="6196012" y="2590964"/>
            <a:ext cx="5462588" cy="166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 __________________ 	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 __________________</a:t>
            </a:r>
            <a:endParaRPr/>
          </a:p>
        </p:txBody>
      </p:sp>
      <p:sp>
        <p:nvSpPr>
          <p:cNvPr id="636" name="Google Shape;636;p31"/>
          <p:cNvSpPr txBox="1"/>
          <p:nvPr/>
        </p:nvSpPr>
        <p:spPr>
          <a:xfrm>
            <a:off x="6503908" y="2381977"/>
            <a:ext cx="9715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Intruder</a:t>
            </a:r>
            <a:endParaRPr/>
          </a:p>
        </p:txBody>
      </p:sp>
      <p:sp>
        <p:nvSpPr>
          <p:cNvPr id="637" name="Google Shape;637;p31"/>
          <p:cNvSpPr txBox="1"/>
          <p:nvPr/>
        </p:nvSpPr>
        <p:spPr>
          <a:xfrm>
            <a:off x="8901470" y="2405703"/>
            <a:ext cx="16144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 Country</a:t>
            </a:r>
            <a:endParaRPr/>
          </a:p>
        </p:txBody>
      </p:sp>
      <p:sp>
        <p:nvSpPr>
          <p:cNvPr id="638" name="Google Shape;638;p31"/>
          <p:cNvSpPr txBox="1"/>
          <p:nvPr/>
        </p:nvSpPr>
        <p:spPr>
          <a:xfrm>
            <a:off x="6196011" y="4293797"/>
            <a:ext cx="2933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 / 5 Points</a:t>
            </a: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6134100" y="4722659"/>
            <a:ext cx="5791200" cy="18383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1"/>
          <p:cNvSpPr txBox="1"/>
          <p:nvPr/>
        </p:nvSpPr>
        <p:spPr>
          <a:xfrm>
            <a:off x="6153150" y="4767504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</p:txBody>
      </p:sp>
      <p:sp>
        <p:nvSpPr>
          <p:cNvPr id="641" name="Google Shape;641;p31"/>
          <p:cNvSpPr txBox="1"/>
          <p:nvPr/>
        </p:nvSpPr>
        <p:spPr>
          <a:xfrm>
            <a:off x="6196012" y="5158445"/>
            <a:ext cx="5462588" cy="102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4.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	5. __________________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</a:t>
            </a:r>
            <a:endParaRPr/>
          </a:p>
        </p:txBody>
      </p:sp>
      <p:sp>
        <p:nvSpPr>
          <p:cNvPr id="642" name="Google Shape;642;p31"/>
          <p:cNvSpPr txBox="1"/>
          <p:nvPr/>
        </p:nvSpPr>
        <p:spPr>
          <a:xfrm>
            <a:off x="6196011" y="6219390"/>
            <a:ext cx="29337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 / 5 Points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9316" y="2734685"/>
            <a:ext cx="1253985" cy="167413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642" y="2694862"/>
            <a:ext cx="1428822" cy="2147137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45" name="Google Shape;145;p14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 rot="5400000">
            <a:off x="9196882" y="2824072"/>
            <a:ext cx="43989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parles-français?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4"/>
          <p:cNvGrpSpPr/>
          <p:nvPr/>
        </p:nvGrpSpPr>
        <p:grpSpPr>
          <a:xfrm>
            <a:off x="209547" y="336570"/>
            <a:ext cx="1587623" cy="2226709"/>
            <a:chOff x="209547" y="336570"/>
            <a:chExt cx="1587623" cy="2226709"/>
          </a:xfrm>
        </p:grpSpPr>
        <p:sp>
          <p:nvSpPr>
            <p:cNvPr id="148" name="Google Shape;148;p14"/>
            <p:cNvSpPr/>
            <p:nvPr/>
          </p:nvSpPr>
          <p:spPr>
            <a:xfrm>
              <a:off x="563174" y="1916293"/>
              <a:ext cx="1233996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Emma Watson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50" name="Google Shape;150;p14"/>
          <p:cNvGrpSpPr/>
          <p:nvPr/>
        </p:nvGrpSpPr>
        <p:grpSpPr>
          <a:xfrm>
            <a:off x="2582764" y="336570"/>
            <a:ext cx="1804568" cy="1954294"/>
            <a:chOff x="209547" y="336570"/>
            <a:chExt cx="1804568" cy="1954294"/>
          </a:xfrm>
        </p:grpSpPr>
        <p:grpSp>
          <p:nvGrpSpPr>
            <p:cNvPr id="151" name="Google Shape;151;p14"/>
            <p:cNvGrpSpPr/>
            <p:nvPr/>
          </p:nvGrpSpPr>
          <p:grpSpPr>
            <a:xfrm>
              <a:off x="346229" y="336570"/>
              <a:ext cx="1667886" cy="1954294"/>
              <a:chOff x="346229" y="336570"/>
              <a:chExt cx="1667886" cy="1954294"/>
            </a:xfrm>
          </p:grpSpPr>
          <p:pic>
            <p:nvPicPr>
              <p:cNvPr id="152" name="Google Shape;152;p14"/>
              <p:cNvPicPr preferRelativeResize="0"/>
              <p:nvPr/>
            </p:nvPicPr>
            <p:blipFill rotWithShape="1">
              <a:blip r:embed="rId5">
                <a:alphaModFix/>
              </a:blip>
              <a:srcRect t="9750" b="9749"/>
              <a:stretch/>
            </p:blipFill>
            <p:spPr>
              <a:xfrm>
                <a:off x="346229" y="336570"/>
                <a:ext cx="1667886" cy="1776413"/>
              </a:xfrm>
              <a:prstGeom prst="ellipse">
                <a:avLst/>
              </a:prstGeom>
              <a:noFill/>
              <a:ln w="63500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0" dist="292100" dir="5400000" sx="-80000" sy="-18000" rotWithShape="0">
                  <a:srgbClr val="000000">
                    <a:alpha val="21960"/>
                  </a:srgbClr>
                </a:outerShdw>
              </a:effectLst>
            </p:spPr>
          </p:pic>
          <p:sp>
            <p:nvSpPr>
              <p:cNvPr id="153" name="Google Shape;153;p14"/>
              <p:cNvSpPr/>
              <p:nvPr/>
            </p:nvSpPr>
            <p:spPr>
              <a:xfrm>
                <a:off x="411783" y="1916293"/>
                <a:ext cx="1451580" cy="37457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Boris Johnson</a:t>
                </a:r>
                <a:endParaRPr/>
              </a:p>
            </p:txBody>
          </p:sp>
        </p:grpSp>
        <p:sp>
          <p:nvSpPr>
            <p:cNvPr id="154" name="Google Shape;154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5047277" y="327166"/>
            <a:ext cx="1628074" cy="2236113"/>
            <a:chOff x="209547" y="336570"/>
            <a:chExt cx="1628074" cy="2236113"/>
          </a:xfrm>
        </p:grpSpPr>
        <p:sp>
          <p:nvSpPr>
            <p:cNvPr id="156" name="Google Shape;156;p14"/>
            <p:cNvSpPr/>
            <p:nvPr/>
          </p:nvSpPr>
          <p:spPr>
            <a:xfrm>
              <a:off x="522723" y="1925697"/>
              <a:ext cx="1314898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Jennifer Lawrence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7223621" y="414100"/>
            <a:ext cx="1628074" cy="2236113"/>
            <a:chOff x="209547" y="336570"/>
            <a:chExt cx="1628074" cy="2236113"/>
          </a:xfrm>
        </p:grpSpPr>
        <p:sp>
          <p:nvSpPr>
            <p:cNvPr id="159" name="Google Shape;159;p14"/>
            <p:cNvSpPr/>
            <p:nvPr/>
          </p:nvSpPr>
          <p:spPr>
            <a:xfrm>
              <a:off x="522723" y="1925697"/>
              <a:ext cx="1314898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Serena Williams 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209547" y="2814364"/>
            <a:ext cx="1937683" cy="2346503"/>
            <a:chOff x="209547" y="336570"/>
            <a:chExt cx="1937683" cy="2346503"/>
          </a:xfrm>
        </p:grpSpPr>
        <p:sp>
          <p:nvSpPr>
            <p:cNvPr id="162" name="Google Shape;162;p14"/>
            <p:cNvSpPr/>
            <p:nvPr/>
          </p:nvSpPr>
          <p:spPr>
            <a:xfrm>
              <a:off x="655838" y="2308502"/>
              <a:ext cx="1491392" cy="37457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Bradley Cooper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2582764" y="2814364"/>
            <a:ext cx="1850273" cy="1930654"/>
            <a:chOff x="209547" y="336570"/>
            <a:chExt cx="1850273" cy="1930654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66" name="Google Shape;166;p14"/>
              <p:cNvPicPr preferRelativeResize="0"/>
              <p:nvPr/>
            </p:nvPicPr>
            <p:blipFill rotWithShape="1">
              <a:blip r:embed="rId6">
                <a:alphaModFix/>
              </a:blip>
              <a:srcRect t="10975" b="10975"/>
              <a:stretch/>
            </p:blipFill>
            <p:spPr>
              <a:xfrm>
                <a:off x="346229" y="336570"/>
                <a:ext cx="1667886" cy="1776413"/>
              </a:xfrm>
              <a:prstGeom prst="ellipse">
                <a:avLst/>
              </a:prstGeom>
              <a:noFill/>
              <a:ln w="63500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0" dist="292100" dir="5400000" sx="-80000" sy="-18000" rotWithShape="0">
                  <a:srgbClr val="000000">
                    <a:alpha val="21960"/>
                  </a:srgbClr>
                </a:outerShdw>
              </a:effectLst>
            </p:spPr>
          </p:pic>
          <p:sp>
            <p:nvSpPr>
              <p:cNvPr id="167" name="Google Shape;167;p14"/>
              <p:cNvSpPr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Chris Hemsworth</a:t>
                </a:r>
                <a:endParaRPr/>
              </a:p>
            </p:txBody>
          </p:sp>
        </p:grpSp>
        <p:sp>
          <p:nvSpPr>
            <p:cNvPr id="168" name="Google Shape;168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5046926" y="2814364"/>
            <a:ext cx="1850273" cy="1930654"/>
            <a:chOff x="209547" y="336570"/>
            <a:chExt cx="1850273" cy="1930654"/>
          </a:xfrm>
        </p:grpSpPr>
        <p:grpSp>
          <p:nvGrpSpPr>
            <p:cNvPr id="170" name="Google Shape;170;p14"/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71" name="Google Shape;171;p14"/>
              <p:cNvPicPr preferRelativeResize="0"/>
              <p:nvPr/>
            </p:nvPicPr>
            <p:blipFill rotWithShape="1">
              <a:blip r:embed="rId7">
                <a:alphaModFix/>
              </a:blip>
              <a:srcRect l="4496" r="4496"/>
              <a:stretch/>
            </p:blipFill>
            <p:spPr>
              <a:xfrm>
                <a:off x="346229" y="336570"/>
                <a:ext cx="1667886" cy="1776413"/>
              </a:xfrm>
              <a:prstGeom prst="ellipse">
                <a:avLst/>
              </a:prstGeom>
              <a:noFill/>
              <a:ln w="63500" cap="rnd" cmpd="sng">
                <a:solidFill>
                  <a:srgbClr val="3333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0" dist="292100" dir="5400000" sx="-80000" sy="-18000" rotWithShape="0">
                  <a:srgbClr val="000000">
                    <a:alpha val="21960"/>
                  </a:srgbClr>
                </a:outerShdw>
              </a:effectLst>
            </p:spPr>
          </p:pic>
          <p:sp>
            <p:nvSpPr>
              <p:cNvPr id="172" name="Google Shape;172;p14"/>
              <p:cNvSpPr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Justin Bieber</a:t>
                </a:r>
                <a:endParaRPr/>
              </a:p>
            </p:txBody>
          </p:sp>
        </p:grpSp>
        <p:sp>
          <p:nvSpPr>
            <p:cNvPr id="173" name="Google Shape;173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7420596" y="2802942"/>
            <a:ext cx="1850273" cy="2203069"/>
            <a:chOff x="209547" y="336570"/>
            <a:chExt cx="1850273" cy="2203069"/>
          </a:xfrm>
        </p:grpSpPr>
        <p:sp>
          <p:nvSpPr>
            <p:cNvPr id="175" name="Google Shape;175;p14"/>
            <p:cNvSpPr/>
            <p:nvPr/>
          </p:nvSpPr>
          <p:spPr>
            <a:xfrm>
              <a:off x="300523" y="1892653"/>
              <a:ext cx="1759297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Timothée Chalamet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209547" y="336570"/>
              <a:ext cx="491789" cy="374571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</p:grpSp>
      <p:sp>
        <p:nvSpPr>
          <p:cNvPr id="177" name="Google Shape;177;p14"/>
          <p:cNvSpPr txBox="1"/>
          <p:nvPr/>
        </p:nvSpPr>
        <p:spPr>
          <a:xfrm>
            <a:off x="2365688" y="5799922"/>
            <a:ext cx="73037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these celebrities can speak French?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838" y="452157"/>
            <a:ext cx="1440496" cy="144049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4974" y="377276"/>
            <a:ext cx="1396520" cy="139652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80" name="Google Shape;180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15756" y="336570"/>
            <a:ext cx="1015731" cy="1526371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2"/>
          <p:cNvSpPr/>
          <p:nvPr/>
        </p:nvSpPr>
        <p:spPr>
          <a:xfrm>
            <a:off x="209550" y="209550"/>
            <a:ext cx="5791200" cy="64198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6153150" y="209550"/>
            <a:ext cx="5791200" cy="568866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2"/>
          <p:cNvSpPr txBox="1"/>
          <p:nvPr/>
        </p:nvSpPr>
        <p:spPr>
          <a:xfrm>
            <a:off x="228600" y="338379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6</a:t>
            </a:r>
            <a:endParaRPr/>
          </a:p>
        </p:txBody>
      </p:sp>
      <p:sp>
        <p:nvSpPr>
          <p:cNvPr id="651" name="Google Shape;651;p32"/>
          <p:cNvSpPr txBox="1"/>
          <p:nvPr/>
        </p:nvSpPr>
        <p:spPr>
          <a:xfrm>
            <a:off x="228600" y="707711"/>
            <a:ext cx="5638800" cy="591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famille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ville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libre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vacances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collège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________ / 15 Points</a:t>
            </a:r>
            <a:endParaRPr/>
          </a:p>
        </p:txBody>
      </p:sp>
      <p:sp>
        <p:nvSpPr>
          <p:cNvPr id="652" name="Google Shape;652;p32"/>
          <p:cNvSpPr txBox="1"/>
          <p:nvPr/>
        </p:nvSpPr>
        <p:spPr>
          <a:xfrm>
            <a:off x="6153150" y="338379"/>
            <a:ext cx="2466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7</a:t>
            </a:r>
            <a:endParaRPr/>
          </a:p>
        </p:txBody>
      </p:sp>
      <p:sp>
        <p:nvSpPr>
          <p:cNvPr id="653" name="Google Shape;653;p32"/>
          <p:cNvSpPr txBox="1"/>
          <p:nvPr/>
        </p:nvSpPr>
        <p:spPr>
          <a:xfrm>
            <a:off x="6272579" y="537648"/>
            <a:ext cx="5638800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Pourquoi a l’ordinateur visité le médecin?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Pourquoi les cahiers de mathématiques sont-ils tristes?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Comment s'appelle le cousin de Bruce Lee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Si j’ai 6 pommes dans une main et 4 pommes dans l’autre. Qu’est-ce que j’ai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Quelle est la danse préférée d’une tomate?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Que dit un poisson á l’autre?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Qu'est-ce qui est petit et marron?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Quel est le pain préféré du magicien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________ / 8 Points</a:t>
            </a: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6162675" y="6192647"/>
            <a:ext cx="5781675" cy="45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 Total ____ /55 Points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 descr="boooing from the sta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0919" y="132054"/>
            <a:ext cx="1933206" cy="193320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86" name="Google Shape;186;p15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Où suis-je?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15" descr="Bitmoji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92425" y="-21658"/>
            <a:ext cx="2439232" cy="243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/>
          <p:nvPr/>
        </p:nvSpPr>
        <p:spPr>
          <a:xfrm>
            <a:off x="1324154" y="383568"/>
            <a:ext cx="2781854" cy="20090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s-E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 je vais faire du tourisme. Le matin je vais visiter le Champs-Elysée et l’après-midi j’irai su Musée du Louvre.		                  </a:t>
            </a:r>
            <a:r>
              <a:rPr lang="es-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6091237" y="383568"/>
            <a:ext cx="2627790" cy="197500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pays est très connu pour l’hockey sur glace. Je vais voir mon équipe préféré, les Montral Canadiens.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15" descr="Bitmoji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745" y="2661897"/>
            <a:ext cx="1716322" cy="171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/>
          <p:nvPr/>
        </p:nvSpPr>
        <p:spPr>
          <a:xfrm>
            <a:off x="1626123" y="2661897"/>
            <a:ext cx="2861199" cy="885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 pays est très petit mais aussi très riche!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15" descr="Bitmoji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1447" y="2037326"/>
            <a:ext cx="2600129" cy="260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/>
          <p:nvPr/>
        </p:nvSpPr>
        <p:spPr>
          <a:xfrm>
            <a:off x="6658510" y="2622301"/>
            <a:ext cx="2627790" cy="17366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grand festival de cinema a lieu dans cette ville, situé au bord de la mer, au sud de France.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462231" y="4711764"/>
            <a:ext cx="3169151" cy="11577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pays est situé dans le centre de l’Europe. Il est très connu pour le chocolat!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 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5504707" y="5446009"/>
            <a:ext cx="46379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texts and work out which </a:t>
            </a:r>
            <a:r>
              <a:rPr lang="es-ES" sz="18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s-ES" sz="18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 </a:t>
            </a: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visiting.</a:t>
            </a:r>
            <a:endParaRPr/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7534" y="4112623"/>
            <a:ext cx="153352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 rot="5400000">
            <a:off x="9434286" y="2644568"/>
            <a:ext cx="40483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the intruders</a:t>
            </a:r>
            <a:endParaRPr/>
          </a:p>
        </p:txBody>
      </p:sp>
      <p:pic>
        <p:nvPicPr>
          <p:cNvPr id="204" name="Google Shape;204;p16" descr="free blank map of north and south america | Latin America Printable Blank  map, south america | Latin america map, South america map, Spanish speaking  countries map"/>
          <p:cNvPicPr preferRelativeResize="0"/>
          <p:nvPr/>
        </p:nvPicPr>
        <p:blipFill rotWithShape="1">
          <a:blip r:embed="rId3">
            <a:alphaModFix/>
          </a:blip>
          <a:srcRect t="4535" b="5704"/>
          <a:stretch/>
        </p:blipFill>
        <p:spPr>
          <a:xfrm>
            <a:off x="913614" y="414780"/>
            <a:ext cx="5027613" cy="615570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1213756" y="517071"/>
            <a:ext cx="17588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États-Unis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2972585" y="4729842"/>
            <a:ext cx="604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Chili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7" name="Google Shape;207;p16"/>
          <p:cNvCxnSpPr/>
          <p:nvPr/>
        </p:nvCxnSpPr>
        <p:spPr>
          <a:xfrm rot="10800000" flipH="1">
            <a:off x="3438055" y="4648199"/>
            <a:ext cx="277586" cy="163286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16"/>
          <p:cNvSpPr txBox="1"/>
          <p:nvPr/>
        </p:nvSpPr>
        <p:spPr>
          <a:xfrm rot="-3870795">
            <a:off x="3447946" y="4983681"/>
            <a:ext cx="9181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Suisse 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3166796" y="2549508"/>
            <a:ext cx="8201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Andorre 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3086949" y="1125434"/>
            <a:ext cx="1119484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Cap-Vert 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1" name="Google Shape;211;p16"/>
          <p:cNvCxnSpPr/>
          <p:nvPr/>
        </p:nvCxnSpPr>
        <p:spPr>
          <a:xfrm flipH="1">
            <a:off x="3270001" y="1365382"/>
            <a:ext cx="135657" cy="230593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6"/>
          <p:cNvSpPr txBox="1"/>
          <p:nvPr/>
        </p:nvSpPr>
        <p:spPr>
          <a:xfrm>
            <a:off x="4875791" y="2411138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Islande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3" name="Google Shape;213;p16"/>
          <p:cNvCxnSpPr/>
          <p:nvPr/>
        </p:nvCxnSpPr>
        <p:spPr>
          <a:xfrm flipH="1">
            <a:off x="4776688" y="2549508"/>
            <a:ext cx="338083" cy="104048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4" name="Google Shape;214;p16"/>
          <p:cNvSpPr txBox="1"/>
          <p:nvPr/>
        </p:nvSpPr>
        <p:spPr>
          <a:xfrm>
            <a:off x="4385987" y="3508808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Madagascar</a:t>
            </a:r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2453903" y="2581989"/>
            <a:ext cx="8201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Panama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6" name="Google Shape;216;p16"/>
          <p:cNvCxnSpPr>
            <a:stCxn id="215" idx="0"/>
          </p:cNvCxnSpPr>
          <p:nvPr/>
        </p:nvCxnSpPr>
        <p:spPr>
          <a:xfrm rot="10800000" flipH="1">
            <a:off x="2863955" y="2484189"/>
            <a:ext cx="112500" cy="9780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16"/>
          <p:cNvSpPr txBox="1"/>
          <p:nvPr/>
        </p:nvSpPr>
        <p:spPr>
          <a:xfrm>
            <a:off x="4747146" y="5121111"/>
            <a:ext cx="8709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 </a:t>
            </a:r>
            <a:endParaRPr/>
          </a:p>
        </p:txBody>
      </p:sp>
      <p:cxnSp>
        <p:nvCxnSpPr>
          <p:cNvPr id="218" name="Google Shape;218;p16"/>
          <p:cNvCxnSpPr/>
          <p:nvPr/>
        </p:nvCxnSpPr>
        <p:spPr>
          <a:xfrm rot="10800000">
            <a:off x="4454372" y="5121111"/>
            <a:ext cx="311847" cy="81897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9" name="Google Shape;219;p16"/>
          <p:cNvSpPr txBox="1"/>
          <p:nvPr/>
        </p:nvSpPr>
        <p:spPr>
          <a:xfrm rot="2576478">
            <a:off x="4031097" y="4344664"/>
            <a:ext cx="74296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Paraguay 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3683863" y="3908383"/>
            <a:ext cx="7011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Bolivie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 rot="3714485">
            <a:off x="3083663" y="3461581"/>
            <a:ext cx="6626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Pérou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2093170" y="2888349"/>
            <a:ext cx="842234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Équateur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3" name="Google Shape;223;p16"/>
          <p:cNvCxnSpPr/>
          <p:nvPr/>
        </p:nvCxnSpPr>
        <p:spPr>
          <a:xfrm>
            <a:off x="2843759" y="3039226"/>
            <a:ext cx="128826" cy="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16"/>
          <p:cNvSpPr txBox="1"/>
          <p:nvPr/>
        </p:nvSpPr>
        <p:spPr>
          <a:xfrm>
            <a:off x="3516682" y="2286794"/>
            <a:ext cx="89905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Venezuela</a:t>
            </a: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4182923" y="2235088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Guyane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6" name="Google Shape;226;p16"/>
          <p:cNvCxnSpPr/>
          <p:nvPr/>
        </p:nvCxnSpPr>
        <p:spPr>
          <a:xfrm flipH="1">
            <a:off x="4415068" y="2470527"/>
            <a:ext cx="176875" cy="157171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7" name="Google Shape;227;p16"/>
          <p:cNvSpPr txBox="1"/>
          <p:nvPr/>
        </p:nvSpPr>
        <p:spPr>
          <a:xfrm>
            <a:off x="4160533" y="2949617"/>
            <a:ext cx="84223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Suriname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8" name="Google Shape;228;p16"/>
          <p:cNvCxnSpPr/>
          <p:nvPr/>
        </p:nvCxnSpPr>
        <p:spPr>
          <a:xfrm rot="10800000">
            <a:off x="4643597" y="2843599"/>
            <a:ext cx="56195" cy="16779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9" name="Google Shape;229;p16"/>
          <p:cNvSpPr txBox="1"/>
          <p:nvPr/>
        </p:nvSpPr>
        <p:spPr>
          <a:xfrm>
            <a:off x="4193408" y="1831643"/>
            <a:ext cx="1119484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Porto Rico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0" name="Google Shape;230;p16"/>
          <p:cNvCxnSpPr/>
          <p:nvPr/>
        </p:nvCxnSpPr>
        <p:spPr>
          <a:xfrm rot="10800000">
            <a:off x="3986900" y="1844610"/>
            <a:ext cx="321905" cy="67008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1" name="Google Shape;231;p16"/>
          <p:cNvSpPr txBox="1"/>
          <p:nvPr/>
        </p:nvSpPr>
        <p:spPr>
          <a:xfrm>
            <a:off x="3616851" y="1337314"/>
            <a:ext cx="214519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République dominicaine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2" name="Google Shape;232;p16"/>
          <p:cNvCxnSpPr/>
          <p:nvPr/>
        </p:nvCxnSpPr>
        <p:spPr>
          <a:xfrm flipH="1">
            <a:off x="3761650" y="1536579"/>
            <a:ext cx="176875" cy="157171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16"/>
          <p:cNvSpPr txBox="1"/>
          <p:nvPr/>
        </p:nvSpPr>
        <p:spPr>
          <a:xfrm rot="3722944">
            <a:off x="1224214" y="1282329"/>
            <a:ext cx="11194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Mexique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1213756" y="2050532"/>
            <a:ext cx="99143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Guatemala   </a:t>
            </a:r>
            <a:endParaRPr/>
          </a:p>
        </p:txBody>
      </p:sp>
      <p:cxnSp>
        <p:nvCxnSpPr>
          <p:cNvPr id="235" name="Google Shape;235;p16"/>
          <p:cNvCxnSpPr/>
          <p:nvPr/>
        </p:nvCxnSpPr>
        <p:spPr>
          <a:xfrm rot="10800000" flipH="1">
            <a:off x="2105546" y="1968893"/>
            <a:ext cx="262825" cy="124360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6" name="Google Shape;236;p16"/>
          <p:cNvSpPr txBox="1"/>
          <p:nvPr/>
        </p:nvSpPr>
        <p:spPr>
          <a:xfrm>
            <a:off x="2542875" y="1714136"/>
            <a:ext cx="82010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Honduras</a:t>
            </a:r>
            <a:endParaRPr/>
          </a:p>
        </p:txBody>
      </p:sp>
      <p:cxnSp>
        <p:nvCxnSpPr>
          <p:cNvPr id="237" name="Google Shape;237;p16"/>
          <p:cNvCxnSpPr/>
          <p:nvPr/>
        </p:nvCxnSpPr>
        <p:spPr>
          <a:xfrm flipH="1">
            <a:off x="2630648" y="1911901"/>
            <a:ext cx="220739" cy="67769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16"/>
          <p:cNvSpPr txBox="1"/>
          <p:nvPr/>
        </p:nvSpPr>
        <p:spPr>
          <a:xfrm>
            <a:off x="1969142" y="2308761"/>
            <a:ext cx="82010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Costa Rica </a:t>
            </a:r>
            <a:endParaRPr/>
          </a:p>
        </p:txBody>
      </p:sp>
      <p:cxnSp>
        <p:nvCxnSpPr>
          <p:cNvPr id="239" name="Google Shape;239;p16"/>
          <p:cNvCxnSpPr/>
          <p:nvPr/>
        </p:nvCxnSpPr>
        <p:spPr>
          <a:xfrm rot="10800000" flipH="1">
            <a:off x="2628382" y="2333867"/>
            <a:ext cx="112635" cy="97882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0" name="Google Shape;240;p16"/>
          <p:cNvSpPr txBox="1"/>
          <p:nvPr/>
        </p:nvSpPr>
        <p:spPr>
          <a:xfrm>
            <a:off x="3073942" y="1912438"/>
            <a:ext cx="9270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Nicaragua</a:t>
            </a:r>
            <a:endParaRPr/>
          </a:p>
        </p:txBody>
      </p:sp>
      <p:cxnSp>
        <p:nvCxnSpPr>
          <p:cNvPr id="241" name="Google Shape;241;p16"/>
          <p:cNvCxnSpPr/>
          <p:nvPr/>
        </p:nvCxnSpPr>
        <p:spPr>
          <a:xfrm flipH="1">
            <a:off x="2757884" y="2086213"/>
            <a:ext cx="437806" cy="8367"/>
          </a:xfrm>
          <a:prstGeom prst="straightConnector1">
            <a:avLst/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6"/>
          <p:cNvSpPr/>
          <p:nvPr/>
        </p:nvSpPr>
        <p:spPr>
          <a:xfrm>
            <a:off x="6555010" y="1781048"/>
            <a:ext cx="3660668" cy="286035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5 countries on this map that shouldn’t be there. Can you find all 5?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Earn 1 point for each intruder you spot and an extra bonus point if you can correctly name what country it is.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Spelling Bee</a:t>
            </a:r>
            <a:endParaRPr/>
          </a:p>
        </p:txBody>
      </p:sp>
      <p:pic>
        <p:nvPicPr>
          <p:cNvPr id="250" name="Google Shape;250;p17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8257" y="3424237"/>
            <a:ext cx="3227797" cy="322779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 txBox="1"/>
          <p:nvPr/>
        </p:nvSpPr>
        <p:spPr>
          <a:xfrm>
            <a:off x="2095893" y="1100732"/>
            <a:ext cx="52097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going to give you 5 different words in French. Listen carefully to my pronunciation and spell them out on your answer sheet.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638174" y="2505075"/>
            <a:ext cx="5343525" cy="277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Letters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362343" y="1590518"/>
            <a:ext cx="5105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 MRE A LS YX BLS RLS CHV X BDS.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Famille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Ville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DNS MVL IYA UPSC UCM UNMÉ E BCP D MGS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Libre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LWKD JJE AFT AC MS E JVS S FF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Vacances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PNDT L  VCNS J VS AL PLG AC MS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Collège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JNM PS MN PRF D’HST PRE QE IL E TS SVR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362342" y="508940"/>
            <a:ext cx="9800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crack the code? Rewrite the sentences on your answer sheet with the missing letters.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385983" y="260915"/>
            <a:ext cx="1459788" cy="715089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KS3 VERSION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Letters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362343" y="1590518"/>
            <a:ext cx="5105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MNTDS ML VC M FR CR L ST TRP RRGNT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famille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ville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DNS M VLL L YA TRP D CRCLTN ST L CHMG ST N GRND PRBLM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Temps Libre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QND J D TMPS JM RGRD LS FLMS DH SR M TBLTT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Vacances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LNN DRNR J SS LL N FRNC VC M MR T MS SRS. CTT TRS NNYX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4354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Collège</a:t>
            </a:r>
            <a:endParaRPr sz="1800" b="1">
              <a:solidFill>
                <a:srgbClr val="435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PRFR LS LNGS TRNGRS C CST MPRTNT PR MN VNR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362342" y="508940"/>
            <a:ext cx="9800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crack the code? Rewrite the sentences on your answer sheet with the missing letters.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10385983" y="260915"/>
            <a:ext cx="1459788" cy="715089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KS4 VERSION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0"/>
          <p:cNvSpPr txBox="1"/>
          <p:nvPr/>
        </p:nvSpPr>
        <p:spPr>
          <a:xfrm rot="5400000">
            <a:off x="9032645" y="2824072"/>
            <a:ext cx="48516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Round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Guess the punchline</a:t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662640" y="301441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Pourquoi a l’ordinateur visité le medecin?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5060985" y="3986513"/>
            <a:ext cx="1642369" cy="64698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Parce que il avait un virus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662640" y="1079260"/>
            <a:ext cx="3443368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Pourquoi les cahiers de mathématiques sont-ils tristes?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060984" y="5299218"/>
            <a:ext cx="1628824" cy="91940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Parce qu'ils ont trop de problèmes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662639" y="1836506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 s'appelle le cousin de Bruce Lee 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5060986" y="3407517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Broco Lee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543376" y="2626505"/>
            <a:ext cx="4517608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j’ai 6 pommes dans une main et 4 pommes dans l’autre. Qu’est-ce que j’ai 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5035609" y="1585869"/>
            <a:ext cx="1642369" cy="64698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mains énormes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660393" y="3514604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 est la danse préférée d’une tomate?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5060988" y="957749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salsa</a:t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662637" y="4254488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dit un poisson á l’autre?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5060984" y="4775133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Rien 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662637" y="4995244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Qu'est-ce qui est petit et marron?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5047439" y="245027"/>
            <a:ext cx="1642369" cy="64698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petit marron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662637" y="5768459"/>
            <a:ext cx="3009531" cy="6469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 est le pain préféré du magicien 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5047438" y="2739932"/>
            <a:ext cx="1642369" cy="37457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baguette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20" descr="laugh c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184409" y="4659534"/>
            <a:ext cx="2084166" cy="208416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/>
          <p:nvPr/>
        </p:nvSpPr>
        <p:spPr>
          <a:xfrm>
            <a:off x="187920" y="474770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87920" y="1158252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186796" y="2003180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186796" y="2792276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186796" y="3537889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</a:t>
            </a:r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186796" y="4324545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186796" y="5071572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</a:t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>
            <a:off x="186796" y="5844048"/>
            <a:ext cx="410626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/>
          <p:nvPr/>
        </p:nvSpPr>
        <p:spPr>
          <a:xfrm>
            <a:off x="123825" y="3024811"/>
            <a:ext cx="11934825" cy="419100"/>
          </a:xfrm>
          <a:prstGeom prst="rect">
            <a:avLst/>
          </a:prstGeom>
          <a:solidFill>
            <a:srgbClr val="FF0066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3665396" y="2876816"/>
            <a:ext cx="4851681" cy="715089"/>
          </a:xfrm>
          <a:prstGeom prst="roundRect">
            <a:avLst>
              <a:gd name="adj" fmla="val 16667"/>
            </a:avLst>
          </a:prstGeom>
          <a:solidFill>
            <a:srgbClr val="43549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Answers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21" descr="ok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5525" y="4343580"/>
            <a:ext cx="2514420" cy="25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 descr="Bitmoji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5" y="4495890"/>
            <a:ext cx="22098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1587</Words>
  <Application>Microsoft Office PowerPoint</Application>
  <PresentationFormat>Widescreen</PresentationFormat>
  <Paragraphs>419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Lato</vt:lpstr>
      <vt:lpstr>Arial</vt:lpstr>
      <vt:lpstr>Limelight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Kirsty Peacock</cp:lastModifiedBy>
  <cp:revision>1</cp:revision>
  <dcterms:modified xsi:type="dcterms:W3CDTF">2022-12-07T20:13:50Z</dcterms:modified>
</cp:coreProperties>
</file>