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19" r:id="rId2"/>
    <p:sldId id="427" r:id="rId3"/>
    <p:sldId id="421" r:id="rId4"/>
    <p:sldId id="422" r:id="rId5"/>
    <p:sldId id="423" r:id="rId6"/>
    <p:sldId id="424" r:id="rId7"/>
    <p:sldId id="425" r:id="rId8"/>
    <p:sldId id="42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435494"/>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8B447-710A-4886-A089-5365C371C532}" type="datetimeFigureOut">
              <a:rPr lang="en-GB" smtClean="0"/>
              <a:t>27/08/2021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E27B4-1EF6-43AE-8346-CDA7B72EA873}" type="slidenum">
              <a:rPr lang="en-GB" smtClean="0"/>
              <a:t>‹#›</a:t>
            </a:fld>
            <a:endParaRPr lang="en-GB"/>
          </a:p>
        </p:txBody>
      </p:sp>
    </p:spTree>
    <p:extLst>
      <p:ext uri="{BB962C8B-B14F-4D97-AF65-F5344CB8AC3E}">
        <p14:creationId xmlns:p14="http://schemas.microsoft.com/office/powerpoint/2010/main" val="315153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Sentence Stealers thanks to Gianfranco Conti’s Language Gym</a:t>
            </a:r>
          </a:p>
        </p:txBody>
      </p:sp>
      <p:sp>
        <p:nvSpPr>
          <p:cNvPr id="4" name="Slide Number Placeholder 3"/>
          <p:cNvSpPr>
            <a:spLocks noGrp="1"/>
          </p:cNvSpPr>
          <p:nvPr>
            <p:ph type="sldNum" sz="quarter" idx="5"/>
          </p:nvPr>
        </p:nvSpPr>
        <p:spPr/>
        <p:txBody>
          <a:bodyPr/>
          <a:lstStyle/>
          <a:p>
            <a:fld id="{1BBBF6C7-A394-48D8-853A-84ACEEA61D3A}" type="slidenum">
              <a:rPr lang="en-GB" smtClean="0"/>
              <a:t>1</a:t>
            </a:fld>
            <a:endParaRPr lang="en-GB"/>
          </a:p>
        </p:txBody>
      </p:sp>
    </p:spTree>
    <p:extLst>
      <p:ext uri="{BB962C8B-B14F-4D97-AF65-F5344CB8AC3E}">
        <p14:creationId xmlns:p14="http://schemas.microsoft.com/office/powerpoint/2010/main" val="17690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Sentence Stealers thanks to Gianfranco Conti’s Language Gym</a:t>
            </a:r>
          </a:p>
        </p:txBody>
      </p:sp>
      <p:sp>
        <p:nvSpPr>
          <p:cNvPr id="4" name="Slide Number Placeholder 3"/>
          <p:cNvSpPr>
            <a:spLocks noGrp="1"/>
          </p:cNvSpPr>
          <p:nvPr>
            <p:ph type="sldNum" sz="quarter" idx="5"/>
          </p:nvPr>
        </p:nvSpPr>
        <p:spPr/>
        <p:txBody>
          <a:bodyPr/>
          <a:lstStyle/>
          <a:p>
            <a:fld id="{1BBBF6C7-A394-48D8-853A-84ACEEA61D3A}" type="slidenum">
              <a:rPr lang="en-GB" smtClean="0"/>
              <a:t>2</a:t>
            </a:fld>
            <a:endParaRPr lang="en-GB"/>
          </a:p>
        </p:txBody>
      </p:sp>
    </p:spTree>
    <p:extLst>
      <p:ext uri="{BB962C8B-B14F-4D97-AF65-F5344CB8AC3E}">
        <p14:creationId xmlns:p14="http://schemas.microsoft.com/office/powerpoint/2010/main" val="13185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2E75-A0B0-4B82-BBDE-4F0D282709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DDC56E-F33D-490D-9CD0-2D8BA2F9A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DA626A-F908-43D9-8A8C-387056EF9838}"/>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BAC8FC76-119A-4E4C-9F6A-8F10EF2896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6DCE3-AFB2-48FD-A5C0-BB0312425024}"/>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7207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BBB1-488D-4C49-B0A3-C95A9ABEDE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BF7009-A176-4989-A58F-8F35B9C107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02F135-CBA1-4CB7-ADC6-86E866AA81D2}"/>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2C8F1774-E981-4D23-AE34-6F203A3DB4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5AE07D-2AB9-4797-9FFF-286527C0E62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96519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58DA65-B615-4CA7-BD61-021F88B50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A0A46C-E39A-460A-B79A-52877CEA45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2C59FF-3638-44C3-ADC3-DA035B276D5E}"/>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AE742443-31FE-440E-92CA-845E94D53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AB9419-921D-4647-A289-A188FF51947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2877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B789-F1DD-4191-B692-2E148E8DC1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D934C-16B2-4218-BF07-1D648BE06F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B140B9-3AB0-4FD1-AC09-F12E869703C0}"/>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6777CAB9-3B82-4256-B5F9-3A2FDC5CA1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17E0E6-3F91-4204-9FAA-269FFF58A0AA}"/>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10328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740A-85C3-45DF-933B-E3E7ECC0A4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D6998F-AAFE-4681-9208-EFEA11F84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66774-62DF-41A4-99D9-C73648A524B8}"/>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1DA1A7CF-B923-4EBE-9741-BE9D90D8D8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60DF26-A018-4F61-A49D-0A6D8938436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4003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51F2-C5CD-4FB3-BADD-EF356F6718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0B0D0F-BC87-4281-AE42-0FE23A3D34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A454C6-6A2A-4617-8953-0F823D015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5A9AEF7-9A8E-4831-9D6B-410F678D05FF}"/>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6" name="Footer Placeholder 5">
            <a:extLst>
              <a:ext uri="{FF2B5EF4-FFF2-40B4-BE49-F238E27FC236}">
                <a16:creationId xmlns:a16="http://schemas.microsoft.com/office/drawing/2014/main" id="{ADF4E2E3-D0B5-4360-B2A2-C10D0D7769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F8F77D-FAB8-4A34-9335-79300F3EBF6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147603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7041-6CCE-45F7-B647-29BD1F8501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DCB92-DEE1-4EA4-8AA1-7ED0F476B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D040C8-5005-463E-BEF4-98E7F0FDF5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89DD6F-665C-4B3A-9829-5D9E1C67E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AA312-C80B-466B-9425-7048D8144D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1275A3-CB7F-4624-9548-E936E0C576DA}"/>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8" name="Footer Placeholder 7">
            <a:extLst>
              <a:ext uri="{FF2B5EF4-FFF2-40B4-BE49-F238E27FC236}">
                <a16:creationId xmlns:a16="http://schemas.microsoft.com/office/drawing/2014/main" id="{9846959B-089C-430E-AE7A-8F6A53150C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C67EA3-9919-478B-957D-6AEB97883C9E}"/>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58145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1C1CF-28CD-474E-857B-9C8040E67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250114-1552-4E59-B50C-6A5DC42D97D1}"/>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4" name="Footer Placeholder 3">
            <a:extLst>
              <a:ext uri="{FF2B5EF4-FFF2-40B4-BE49-F238E27FC236}">
                <a16:creationId xmlns:a16="http://schemas.microsoft.com/office/drawing/2014/main" id="{1400DDA9-ACC2-4B85-B213-758C2517AB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56D889-EE8F-43A3-BE23-A815BAF206F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24988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19BCA-A7DA-4B20-A359-82EED4FB41CA}"/>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3" name="Footer Placeholder 2">
            <a:extLst>
              <a:ext uri="{FF2B5EF4-FFF2-40B4-BE49-F238E27FC236}">
                <a16:creationId xmlns:a16="http://schemas.microsoft.com/office/drawing/2014/main" id="{01445B32-56D5-4C57-9230-2F567E14E6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21570C-79FE-4A64-895C-7B698FC79900}"/>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410402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D21BB-DAB0-412C-8B5E-FA40FC5E8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E1A206-622F-4D54-B00E-3EF4B54DE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6551CE-1642-43D5-A695-FD8113DC5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690F0C-0E84-42D6-9558-75E978E8E93E}"/>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6" name="Footer Placeholder 5">
            <a:extLst>
              <a:ext uri="{FF2B5EF4-FFF2-40B4-BE49-F238E27FC236}">
                <a16:creationId xmlns:a16="http://schemas.microsoft.com/office/drawing/2014/main" id="{D5123F60-A847-434D-A1BC-EAB53A18CF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9B3BBF-E950-438E-A565-3D36FB10CF2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75361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529A-BE3C-4E08-9621-942BD1DB0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7A8D8D-2CEC-43E4-A93B-359E7B102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CF29A1-4D93-4039-96CB-FF415FA83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7B7DAA-1D9B-4D95-A159-DD3B8161714A}"/>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6" name="Footer Placeholder 5">
            <a:extLst>
              <a:ext uri="{FF2B5EF4-FFF2-40B4-BE49-F238E27FC236}">
                <a16:creationId xmlns:a16="http://schemas.microsoft.com/office/drawing/2014/main" id="{DDF4A0A6-05A8-435B-B581-CA6DF72565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C287A-B4D8-41BF-9136-0C9DD86BFD84}"/>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73462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D0646B-BC3C-4D02-BF86-0A68B3BC3A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A6FC0D-0E24-4E22-821D-C25BFF1A35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72C80F-CF93-48CF-AB58-2047B5B96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CD7FDE4C-6216-4703-A361-17ED5D07CE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85D724-E41A-4428-82C7-6842C6BF05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BB571-D977-443F-B3FE-A1AA95D32F2E}" type="slidenum">
              <a:rPr lang="en-GB" smtClean="0"/>
              <a:t>‹#›</a:t>
            </a:fld>
            <a:endParaRPr lang="en-GB"/>
          </a:p>
        </p:txBody>
      </p:sp>
    </p:spTree>
    <p:extLst>
      <p:ext uri="{BB962C8B-B14F-4D97-AF65-F5344CB8AC3E}">
        <p14:creationId xmlns:p14="http://schemas.microsoft.com/office/powerpoint/2010/main" val="284508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D5A0963-795D-4E46-91FA-6A444CEF9799}"/>
              </a:ext>
            </a:extLst>
          </p:cNvPr>
          <p:cNvGrpSpPr/>
          <p:nvPr/>
        </p:nvGrpSpPr>
        <p:grpSpPr>
          <a:xfrm>
            <a:off x="421005" y="284141"/>
            <a:ext cx="11349990" cy="537210"/>
            <a:chOff x="400050" y="240030"/>
            <a:chExt cx="11349990" cy="537210"/>
          </a:xfrm>
          <a:solidFill>
            <a:srgbClr val="435494"/>
          </a:solidFill>
        </p:grpSpPr>
        <p:sp>
          <p:nvSpPr>
            <p:cNvPr id="10" name="Rectangle: Rounded Corners 9">
              <a:extLst>
                <a:ext uri="{FF2B5EF4-FFF2-40B4-BE49-F238E27FC236}">
                  <a16:creationId xmlns:a16="http://schemas.microsoft.com/office/drawing/2014/main" id="{EA7D37BF-678D-42C9-A318-58521DE75B4C}"/>
                </a:ext>
              </a:extLst>
            </p:cNvPr>
            <p:cNvSpPr/>
            <p:nvPr/>
          </p:nvSpPr>
          <p:spPr>
            <a:xfrm>
              <a:off x="400050" y="240030"/>
              <a:ext cx="11349990" cy="53721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3B07537-F139-4335-9C1F-E6FF30267BEF}"/>
                </a:ext>
              </a:extLst>
            </p:cNvPr>
            <p:cNvSpPr txBox="1"/>
            <p:nvPr/>
          </p:nvSpPr>
          <p:spPr>
            <a:xfrm>
              <a:off x="800100" y="315575"/>
              <a:ext cx="10549890" cy="461665"/>
            </a:xfrm>
            <a:prstGeom prst="rect">
              <a:avLst/>
            </a:prstGeom>
            <a:grpFill/>
          </p:spPr>
          <p:txBody>
            <a:bodyPr wrap="square" rtlCol="0">
              <a:spAutoFit/>
            </a:bodyPr>
            <a:lstStyle/>
            <a:p>
              <a:pPr algn="ctr"/>
              <a:r>
                <a:rPr lang="en-GB" sz="2400" dirty="0" err="1">
                  <a:solidFill>
                    <a:schemeClr val="bg1"/>
                  </a:solidFill>
                  <a:latin typeface="Century Gothic" panose="020B0502020202020204" pitchFamily="34" charset="0"/>
                </a:rPr>
                <a:t>Qu’est-ce</a:t>
              </a:r>
              <a:r>
                <a:rPr lang="en-GB" sz="2400" dirty="0">
                  <a:solidFill>
                    <a:schemeClr val="bg1"/>
                  </a:solidFill>
                  <a:latin typeface="Century Gothic" panose="020B0502020202020204" pitchFamily="34" charset="0"/>
                </a:rPr>
                <a:t> que </a:t>
              </a:r>
              <a:r>
                <a:rPr lang="en-GB" sz="2400" dirty="0" err="1">
                  <a:solidFill>
                    <a:schemeClr val="bg1"/>
                  </a:solidFill>
                  <a:latin typeface="Century Gothic" panose="020B0502020202020204" pitchFamily="34" charset="0"/>
                </a:rPr>
                <a:t>tu</a:t>
              </a:r>
              <a:r>
                <a:rPr lang="en-GB" sz="2400" dirty="0">
                  <a:solidFill>
                    <a:schemeClr val="bg1"/>
                  </a:solidFill>
                  <a:latin typeface="Century Gothic" panose="020B0502020202020204" pitchFamily="34" charset="0"/>
                </a:rPr>
                <a:t> as fait pendant les vacances?</a:t>
              </a:r>
            </a:p>
          </p:txBody>
        </p:sp>
      </p:grpSp>
      <p:sp>
        <p:nvSpPr>
          <p:cNvPr id="2" name="TextBox 1">
            <a:extLst>
              <a:ext uri="{FF2B5EF4-FFF2-40B4-BE49-F238E27FC236}">
                <a16:creationId xmlns:a16="http://schemas.microsoft.com/office/drawing/2014/main" id="{C0417E04-E3DA-4D7F-9C25-E01F68E061D0}"/>
              </a:ext>
            </a:extLst>
          </p:cNvPr>
          <p:cNvSpPr txBox="1"/>
          <p:nvPr/>
        </p:nvSpPr>
        <p:spPr>
          <a:xfrm>
            <a:off x="421005" y="1225118"/>
            <a:ext cx="11128844" cy="4136593"/>
          </a:xfrm>
          <a:prstGeom prst="roundRect">
            <a:avLst/>
          </a:prstGeom>
          <a:ln w="28575">
            <a:solidFill>
              <a:srgbClr val="FF0066"/>
            </a:solid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GB" sz="1600" b="1" dirty="0">
                <a:latin typeface="Century Gothic" panose="020B0502020202020204" pitchFamily="34" charset="0"/>
              </a:rPr>
              <a:t>Instructions:</a:t>
            </a:r>
          </a:p>
          <a:p>
            <a:pPr>
              <a:lnSpc>
                <a:spcPct val="150000"/>
              </a:lnSpc>
            </a:pPr>
            <a:endParaRPr lang="en-GB" sz="1600" dirty="0">
              <a:latin typeface="Century Gothic" panose="020B0502020202020204" pitchFamily="34" charset="0"/>
            </a:endParaRPr>
          </a:p>
          <a:p>
            <a:pPr>
              <a:lnSpc>
                <a:spcPct val="150000"/>
              </a:lnSpc>
            </a:pPr>
            <a:r>
              <a:rPr lang="en-GB" sz="1600" dirty="0">
                <a:latin typeface="Century Gothic" panose="020B0502020202020204" pitchFamily="34" charset="0"/>
              </a:rPr>
              <a:t>Show the activities slide on the board. Tell students to select 10 of the activities from the list and get them to write them down on their handout. Students then circulate the room asking each other “</a:t>
            </a:r>
            <a:r>
              <a:rPr lang="en-GB" sz="1600" dirty="0" err="1">
                <a:latin typeface="Century Gothic" panose="020B0502020202020204" pitchFamily="34" charset="0"/>
              </a:rPr>
              <a:t>Qu’est-ce</a:t>
            </a:r>
            <a:r>
              <a:rPr lang="en-GB" sz="1600" dirty="0">
                <a:latin typeface="Century Gothic" panose="020B0502020202020204" pitchFamily="34" charset="0"/>
              </a:rPr>
              <a:t> que </a:t>
            </a:r>
            <a:r>
              <a:rPr lang="en-GB" sz="1600" dirty="0" err="1">
                <a:latin typeface="Century Gothic" panose="020B0502020202020204" pitchFamily="34" charset="0"/>
              </a:rPr>
              <a:t>tu</a:t>
            </a:r>
            <a:r>
              <a:rPr lang="en-GB" sz="1600" dirty="0">
                <a:latin typeface="Century Gothic" panose="020B0502020202020204" pitchFamily="34" charset="0"/>
              </a:rPr>
              <a:t> as fait pendant les vacances?” Students respond with just one of the activities from their list of 10. If their response is on the questioners bingo sheet they cross it off. They keep circulating the room until they’ve crossed off all 12 boxes. The first to complete the Bingo grid wins.</a:t>
            </a:r>
          </a:p>
          <a:p>
            <a:pPr>
              <a:lnSpc>
                <a:spcPct val="150000"/>
              </a:lnSpc>
            </a:pPr>
            <a:endParaRPr lang="en-GB" sz="1600" dirty="0">
              <a:latin typeface="Century Gothic" panose="020B0502020202020204" pitchFamily="34" charset="0"/>
            </a:endParaRPr>
          </a:p>
          <a:p>
            <a:pPr>
              <a:lnSpc>
                <a:spcPct val="150000"/>
              </a:lnSpc>
            </a:pPr>
            <a:r>
              <a:rPr lang="en-GB" sz="1600" b="1" dirty="0">
                <a:latin typeface="Century Gothic" panose="020B0502020202020204" pitchFamily="34" charset="0"/>
              </a:rPr>
              <a:t>Alternative:</a:t>
            </a:r>
          </a:p>
          <a:p>
            <a:pPr>
              <a:lnSpc>
                <a:spcPct val="150000"/>
              </a:lnSpc>
            </a:pPr>
            <a:r>
              <a:rPr lang="en-GB" sz="1600" dirty="0">
                <a:latin typeface="Century Gothic" panose="020B0502020202020204" pitchFamily="34" charset="0"/>
              </a:rPr>
              <a:t>To cut down on printing, get students to draw and fill in a bingo sheet in their exercise book. </a:t>
            </a:r>
          </a:p>
        </p:txBody>
      </p:sp>
      <p:sp>
        <p:nvSpPr>
          <p:cNvPr id="6" name="Rectangle 5">
            <a:extLst>
              <a:ext uri="{FF2B5EF4-FFF2-40B4-BE49-F238E27FC236}">
                <a16:creationId xmlns:a16="http://schemas.microsoft.com/office/drawing/2014/main" id="{0D9F6DB0-31E0-4820-B0DF-88F6E5AAE8D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05DD34B-6F18-489B-B34C-C29227D448E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207896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D5A0963-795D-4E46-91FA-6A444CEF9799}"/>
              </a:ext>
            </a:extLst>
          </p:cNvPr>
          <p:cNvGrpSpPr/>
          <p:nvPr/>
        </p:nvGrpSpPr>
        <p:grpSpPr>
          <a:xfrm>
            <a:off x="421005" y="245286"/>
            <a:ext cx="11349990" cy="537210"/>
            <a:chOff x="400050" y="240030"/>
            <a:chExt cx="11349990" cy="537210"/>
          </a:xfrm>
          <a:solidFill>
            <a:schemeClr val="bg1"/>
          </a:solidFill>
        </p:grpSpPr>
        <p:sp>
          <p:nvSpPr>
            <p:cNvPr id="10" name="Rectangle: Rounded Corners 9">
              <a:extLst>
                <a:ext uri="{FF2B5EF4-FFF2-40B4-BE49-F238E27FC236}">
                  <a16:creationId xmlns:a16="http://schemas.microsoft.com/office/drawing/2014/main" id="{EA7D37BF-678D-42C9-A318-58521DE75B4C}"/>
                </a:ext>
              </a:extLst>
            </p:cNvPr>
            <p:cNvSpPr/>
            <p:nvPr/>
          </p:nvSpPr>
          <p:spPr>
            <a:xfrm>
              <a:off x="400050" y="240030"/>
              <a:ext cx="11349990" cy="53721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Broadway" panose="04040905080B02020502" pitchFamily="82" charset="0"/>
              </a:endParaRPr>
            </a:p>
          </p:txBody>
        </p:sp>
        <p:sp>
          <p:nvSpPr>
            <p:cNvPr id="11" name="TextBox 10">
              <a:extLst>
                <a:ext uri="{FF2B5EF4-FFF2-40B4-BE49-F238E27FC236}">
                  <a16:creationId xmlns:a16="http://schemas.microsoft.com/office/drawing/2014/main" id="{C3B07537-F139-4335-9C1F-E6FF30267BEF}"/>
                </a:ext>
              </a:extLst>
            </p:cNvPr>
            <p:cNvSpPr txBox="1"/>
            <p:nvPr/>
          </p:nvSpPr>
          <p:spPr>
            <a:xfrm>
              <a:off x="800100" y="315575"/>
              <a:ext cx="10549890" cy="461665"/>
            </a:xfrm>
            <a:prstGeom prst="rect">
              <a:avLst/>
            </a:prstGeom>
            <a:grpFill/>
            <a:ln>
              <a:noFill/>
            </a:ln>
          </p:spPr>
          <p:txBody>
            <a:bodyPr wrap="square" rtlCol="0">
              <a:spAutoFit/>
            </a:bodyPr>
            <a:lstStyle/>
            <a:p>
              <a:pPr algn="ctr"/>
              <a:r>
                <a:rPr lang="fr-FR" sz="2400" dirty="0">
                  <a:latin typeface="Broadway" panose="04040905080B02020502" pitchFamily="82" charset="0"/>
                </a:rPr>
                <a:t>Qu’est-ce que tu as fait pendant les vacances?</a:t>
              </a:r>
            </a:p>
          </p:txBody>
        </p:sp>
      </p:grpSp>
      <p:sp>
        <p:nvSpPr>
          <p:cNvPr id="13" name="TextBox 12">
            <a:extLst>
              <a:ext uri="{FF2B5EF4-FFF2-40B4-BE49-F238E27FC236}">
                <a16:creationId xmlns:a16="http://schemas.microsoft.com/office/drawing/2014/main" id="{3A89A642-C14D-4165-BA62-F80B23AA8FF4}"/>
              </a:ext>
            </a:extLst>
          </p:cNvPr>
          <p:cNvSpPr txBox="1"/>
          <p:nvPr/>
        </p:nvSpPr>
        <p:spPr>
          <a:xfrm>
            <a:off x="6273553" y="923529"/>
            <a:ext cx="4846412" cy="5337386"/>
          </a:xfrm>
          <a:prstGeom prst="roundRect">
            <a:avLst/>
          </a:prstGeom>
          <a:ln w="28575">
            <a:solidFill>
              <a:srgbClr val="FF33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2500"/>
              </a:lnSpc>
            </a:pPr>
            <a:r>
              <a:rPr lang="fr-FR" sz="1600" dirty="0">
                <a:latin typeface="Century Gothic" panose="020B0502020202020204" pitchFamily="34" charset="0"/>
              </a:rPr>
              <a:t>16. J’ai fait un marathon sur Netflix</a:t>
            </a:r>
          </a:p>
          <a:p>
            <a:pPr>
              <a:lnSpc>
                <a:spcPts val="2500"/>
              </a:lnSpc>
            </a:pPr>
            <a:r>
              <a:rPr lang="fr-FR" sz="1600" dirty="0">
                <a:latin typeface="Century Gothic" panose="020B0502020202020204" pitchFamily="34" charset="0"/>
              </a:rPr>
              <a:t>17. Je suis allé(e) en colonie de vacances </a:t>
            </a:r>
          </a:p>
          <a:p>
            <a:pPr>
              <a:lnSpc>
                <a:spcPts val="2500"/>
              </a:lnSpc>
            </a:pPr>
            <a:r>
              <a:rPr lang="fr-FR" sz="1600" dirty="0">
                <a:latin typeface="Century Gothic" panose="020B0502020202020204" pitchFamily="34" charset="0"/>
              </a:rPr>
              <a:t>18. J’ai appris de nouvelles choses</a:t>
            </a:r>
          </a:p>
          <a:p>
            <a:pPr>
              <a:lnSpc>
                <a:spcPts val="2500"/>
              </a:lnSpc>
            </a:pPr>
            <a:r>
              <a:rPr lang="fr-FR" sz="1600" dirty="0">
                <a:latin typeface="Century Gothic" panose="020B0502020202020204" pitchFamily="34" charset="0"/>
              </a:rPr>
              <a:t>19. J’ai fait du volontariat</a:t>
            </a:r>
          </a:p>
          <a:p>
            <a:pPr>
              <a:lnSpc>
                <a:spcPts val="2500"/>
              </a:lnSpc>
            </a:pPr>
            <a:r>
              <a:rPr lang="fr-FR" sz="1600" dirty="0">
                <a:latin typeface="Century Gothic" panose="020B0502020202020204" pitchFamily="34" charset="0"/>
              </a:rPr>
              <a:t>20. J’ai vu une célébrité</a:t>
            </a:r>
          </a:p>
          <a:p>
            <a:pPr>
              <a:lnSpc>
                <a:spcPts val="2500"/>
              </a:lnSpc>
            </a:pPr>
            <a:r>
              <a:rPr lang="fr-FR" sz="1600" dirty="0">
                <a:latin typeface="Century Gothic" panose="020B0502020202020204" pitchFamily="34" charset="0"/>
              </a:rPr>
              <a:t>21. J’ai cuisiné pour ma famille</a:t>
            </a:r>
          </a:p>
          <a:p>
            <a:pPr>
              <a:lnSpc>
                <a:spcPts val="2500"/>
              </a:lnSpc>
            </a:pPr>
            <a:r>
              <a:rPr lang="fr-FR" sz="1600" dirty="0">
                <a:latin typeface="Century Gothic" panose="020B0502020202020204" pitchFamily="34" charset="0"/>
              </a:rPr>
              <a:t>22. Je suis sorti(e) avec mes amis</a:t>
            </a:r>
          </a:p>
          <a:p>
            <a:pPr>
              <a:lnSpc>
                <a:spcPts val="2500"/>
              </a:lnSpc>
            </a:pPr>
            <a:r>
              <a:rPr lang="fr-FR" sz="1600" dirty="0">
                <a:latin typeface="Century Gothic" panose="020B0502020202020204" pitchFamily="34" charset="0"/>
              </a:rPr>
              <a:t>23. Je suis allé(e) au ciné</a:t>
            </a:r>
          </a:p>
          <a:p>
            <a:pPr>
              <a:lnSpc>
                <a:spcPts val="2500"/>
              </a:lnSpc>
            </a:pPr>
            <a:r>
              <a:rPr lang="fr-FR" sz="1600" dirty="0">
                <a:latin typeface="Century Gothic" panose="020B0502020202020204" pitchFamily="34" charset="0"/>
              </a:rPr>
              <a:t>24. Je suis allé(e) chez le coiffeur</a:t>
            </a:r>
          </a:p>
          <a:p>
            <a:pPr>
              <a:lnSpc>
                <a:spcPts val="2500"/>
              </a:lnSpc>
            </a:pPr>
            <a:r>
              <a:rPr lang="fr-FR" sz="1600" dirty="0">
                <a:latin typeface="Century Gothic" panose="020B0502020202020204" pitchFamily="34" charset="0"/>
              </a:rPr>
              <a:t>25. J’ai redécoré ma chambre</a:t>
            </a:r>
          </a:p>
          <a:p>
            <a:pPr>
              <a:lnSpc>
                <a:spcPts val="2500"/>
              </a:lnSpc>
            </a:pPr>
            <a:r>
              <a:rPr lang="fr-FR" sz="1600" dirty="0">
                <a:latin typeface="Century Gothic" panose="020B0502020202020204" pitchFamily="34" charset="0"/>
              </a:rPr>
              <a:t>26. Je suis allé(e) à l’étranger</a:t>
            </a:r>
          </a:p>
          <a:p>
            <a:pPr>
              <a:lnSpc>
                <a:spcPts val="2500"/>
              </a:lnSpc>
            </a:pPr>
            <a:r>
              <a:rPr lang="fr-FR" sz="1600" dirty="0">
                <a:latin typeface="Century Gothic" panose="020B0502020202020204" pitchFamily="34" charset="0"/>
              </a:rPr>
              <a:t>27. J’ai voyagé en avion</a:t>
            </a:r>
          </a:p>
          <a:p>
            <a:pPr>
              <a:lnSpc>
                <a:spcPts val="2500"/>
              </a:lnSpc>
            </a:pPr>
            <a:r>
              <a:rPr lang="fr-FR" sz="1600" dirty="0">
                <a:latin typeface="Century Gothic" panose="020B0502020202020204" pitchFamily="34" charset="0"/>
              </a:rPr>
              <a:t>28. Je suis allé(e) à une soirée pyjama</a:t>
            </a:r>
          </a:p>
          <a:p>
            <a:pPr>
              <a:lnSpc>
                <a:spcPts val="2500"/>
              </a:lnSpc>
            </a:pPr>
            <a:r>
              <a:rPr lang="fr-FR" sz="1600" dirty="0">
                <a:latin typeface="Century Gothic" panose="020B0502020202020204" pitchFamily="34" charset="0"/>
              </a:rPr>
              <a:t>29. Je suis allé(e) au zoo </a:t>
            </a:r>
          </a:p>
          <a:p>
            <a:pPr>
              <a:lnSpc>
                <a:spcPts val="2500"/>
              </a:lnSpc>
            </a:pPr>
            <a:r>
              <a:rPr lang="fr-FR" sz="1600" dirty="0">
                <a:latin typeface="Century Gothic" panose="020B0502020202020204" pitchFamily="34" charset="0"/>
              </a:rPr>
              <a:t>30. J’ai visité un musée</a:t>
            </a:r>
          </a:p>
        </p:txBody>
      </p:sp>
      <p:sp>
        <p:nvSpPr>
          <p:cNvPr id="24" name="TextBox 23">
            <a:extLst>
              <a:ext uri="{FF2B5EF4-FFF2-40B4-BE49-F238E27FC236}">
                <a16:creationId xmlns:a16="http://schemas.microsoft.com/office/drawing/2014/main" id="{C9F746A3-1C88-4487-95A3-2127114BC9B4}"/>
              </a:ext>
            </a:extLst>
          </p:cNvPr>
          <p:cNvSpPr txBox="1"/>
          <p:nvPr/>
        </p:nvSpPr>
        <p:spPr>
          <a:xfrm>
            <a:off x="942514" y="923529"/>
            <a:ext cx="4846412" cy="5337386"/>
          </a:xfrm>
          <a:prstGeom prst="roundRect">
            <a:avLst/>
          </a:prstGeom>
          <a:ln w="28575">
            <a:solidFill>
              <a:srgbClr val="FF33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ts val="2500"/>
              </a:lnSpc>
              <a:buFont typeface="+mj-lt"/>
              <a:buAutoNum type="arabicPeriod"/>
            </a:pPr>
            <a:r>
              <a:rPr lang="fr-FR" sz="1600" dirty="0">
                <a:latin typeface="Century Gothic" panose="020B0502020202020204" pitchFamily="34" charset="0"/>
              </a:rPr>
              <a:t>Je suis allé(e) à un concert</a:t>
            </a:r>
          </a:p>
          <a:p>
            <a:pPr marL="342900" indent="-342900">
              <a:lnSpc>
                <a:spcPts val="2500"/>
              </a:lnSpc>
              <a:buFont typeface="+mj-lt"/>
              <a:buAutoNum type="arabicPeriod"/>
            </a:pPr>
            <a:r>
              <a:rPr lang="fr-FR" sz="1600" dirty="0">
                <a:latin typeface="Century Gothic" panose="020B0502020202020204" pitchFamily="34" charset="0"/>
              </a:rPr>
              <a:t>J’ai travaillé</a:t>
            </a:r>
          </a:p>
          <a:p>
            <a:pPr marL="342900" indent="-342900">
              <a:lnSpc>
                <a:spcPts val="2500"/>
              </a:lnSpc>
              <a:buFont typeface="+mj-lt"/>
              <a:buAutoNum type="arabicPeriod"/>
            </a:pPr>
            <a:r>
              <a:rPr lang="fr-FR" sz="1600" dirty="0">
                <a:latin typeface="Century Gothic" panose="020B0502020202020204" pitchFamily="34" charset="0"/>
              </a:rPr>
              <a:t>J’ai parlé français</a:t>
            </a:r>
          </a:p>
          <a:p>
            <a:pPr marL="342900" indent="-342900">
              <a:lnSpc>
                <a:spcPts val="2500"/>
              </a:lnSpc>
              <a:buFont typeface="+mj-lt"/>
              <a:buAutoNum type="arabicPeriod"/>
            </a:pPr>
            <a:r>
              <a:rPr lang="fr-FR" sz="1600" dirty="0">
                <a:latin typeface="Century Gothic" panose="020B0502020202020204" pitchFamily="34" charset="0"/>
              </a:rPr>
              <a:t>Je suis allé(e) à un mariage</a:t>
            </a:r>
          </a:p>
          <a:p>
            <a:pPr marL="342900" indent="-342900">
              <a:lnSpc>
                <a:spcPts val="2500"/>
              </a:lnSpc>
              <a:buFont typeface="+mj-lt"/>
              <a:buAutoNum type="arabicPeriod"/>
            </a:pPr>
            <a:r>
              <a:rPr lang="fr-FR" sz="1600" dirty="0">
                <a:latin typeface="Century Gothic" panose="020B0502020202020204" pitchFamily="34" charset="0"/>
              </a:rPr>
              <a:t>J’ai fait du vélo</a:t>
            </a:r>
          </a:p>
          <a:p>
            <a:pPr marL="342900" indent="-342900">
              <a:lnSpc>
                <a:spcPts val="2500"/>
              </a:lnSpc>
              <a:buFont typeface="+mj-lt"/>
              <a:buAutoNum type="arabicPeriod"/>
            </a:pPr>
            <a:r>
              <a:rPr lang="fr-FR" sz="1600" dirty="0">
                <a:latin typeface="Century Gothic" panose="020B0502020202020204" pitchFamily="34" charset="0"/>
              </a:rPr>
              <a:t>Je suis allé(e) à la salle de sport</a:t>
            </a:r>
          </a:p>
          <a:p>
            <a:pPr marL="342900" indent="-342900">
              <a:lnSpc>
                <a:spcPts val="2500"/>
              </a:lnSpc>
              <a:buFont typeface="+mj-lt"/>
              <a:buAutoNum type="arabicPeriod"/>
            </a:pPr>
            <a:r>
              <a:rPr lang="fr-FR" sz="1600" dirty="0">
                <a:latin typeface="Century Gothic" panose="020B0502020202020204" pitchFamily="34" charset="0"/>
              </a:rPr>
              <a:t>J’ai beaucoup dormi</a:t>
            </a:r>
          </a:p>
          <a:p>
            <a:pPr marL="342900" indent="-342900">
              <a:lnSpc>
                <a:spcPts val="2500"/>
              </a:lnSpc>
              <a:buFont typeface="+mj-lt"/>
              <a:buAutoNum type="arabicPeriod"/>
            </a:pPr>
            <a:r>
              <a:rPr lang="fr-FR" sz="1600" dirty="0">
                <a:latin typeface="Century Gothic" panose="020B0502020202020204" pitchFamily="34" charset="0"/>
              </a:rPr>
              <a:t>J’ai mangé une glace</a:t>
            </a:r>
          </a:p>
          <a:p>
            <a:pPr marL="342900" indent="-342900">
              <a:lnSpc>
                <a:spcPts val="2500"/>
              </a:lnSpc>
              <a:buFont typeface="+mj-lt"/>
              <a:buAutoNum type="arabicPeriod"/>
            </a:pPr>
            <a:r>
              <a:rPr lang="fr-FR" sz="1600" dirty="0">
                <a:latin typeface="Century Gothic" panose="020B0502020202020204" pitchFamily="34" charset="0"/>
              </a:rPr>
              <a:t>J’ai nagé dans la mer</a:t>
            </a:r>
          </a:p>
          <a:p>
            <a:pPr marL="342900" indent="-342900">
              <a:lnSpc>
                <a:spcPts val="2500"/>
              </a:lnSpc>
              <a:buFont typeface="+mj-lt"/>
              <a:buAutoNum type="arabicPeriod"/>
            </a:pPr>
            <a:r>
              <a:rPr lang="fr-FR" sz="1600" dirty="0">
                <a:latin typeface="Century Gothic" panose="020B0502020202020204" pitchFamily="34" charset="0"/>
              </a:rPr>
              <a:t>J’ai joué à des jeux vidéo</a:t>
            </a:r>
          </a:p>
          <a:p>
            <a:pPr marL="342900" indent="-342900">
              <a:lnSpc>
                <a:spcPts val="2500"/>
              </a:lnSpc>
              <a:buFont typeface="+mj-lt"/>
              <a:buAutoNum type="arabicPeriod"/>
            </a:pPr>
            <a:r>
              <a:rPr lang="fr-FR" sz="1600" dirty="0">
                <a:latin typeface="Century Gothic" panose="020B0502020202020204" pitchFamily="34" charset="0"/>
              </a:rPr>
              <a:t>J’ai lu un roman</a:t>
            </a:r>
          </a:p>
          <a:p>
            <a:pPr marL="342900" indent="-342900">
              <a:lnSpc>
                <a:spcPts val="2500"/>
              </a:lnSpc>
              <a:buFont typeface="+mj-lt"/>
              <a:buAutoNum type="arabicPeriod"/>
            </a:pPr>
            <a:r>
              <a:rPr lang="fr-FR" sz="1600" dirty="0">
                <a:latin typeface="Century Gothic" panose="020B0502020202020204" pitchFamily="34" charset="0"/>
              </a:rPr>
              <a:t>Je suis allé(e) à un festival</a:t>
            </a:r>
          </a:p>
          <a:p>
            <a:pPr marL="342900" indent="-342900">
              <a:lnSpc>
                <a:spcPts val="2500"/>
              </a:lnSpc>
              <a:buFont typeface="+mj-lt"/>
              <a:buAutoNum type="arabicPeriod"/>
            </a:pPr>
            <a:r>
              <a:rPr lang="fr-FR" sz="1600" dirty="0">
                <a:latin typeface="Century Gothic" panose="020B0502020202020204" pitchFamily="34" charset="0"/>
              </a:rPr>
              <a:t>J’ai fêté mon anniversaire</a:t>
            </a:r>
          </a:p>
          <a:p>
            <a:pPr marL="342900" indent="-342900">
              <a:lnSpc>
                <a:spcPts val="2500"/>
              </a:lnSpc>
              <a:buFont typeface="+mj-lt"/>
              <a:buAutoNum type="arabicPeriod"/>
            </a:pPr>
            <a:r>
              <a:rPr lang="fr-FR" sz="1600" dirty="0">
                <a:latin typeface="Century Gothic" panose="020B0502020202020204" pitchFamily="34" charset="0"/>
              </a:rPr>
              <a:t>Je suis allé(e) au parc d’attractions </a:t>
            </a:r>
          </a:p>
          <a:p>
            <a:pPr marL="342900" indent="-342900">
              <a:lnSpc>
                <a:spcPts val="2500"/>
              </a:lnSpc>
              <a:buFont typeface="+mj-lt"/>
              <a:buAutoNum type="arabicPeriod"/>
            </a:pPr>
            <a:r>
              <a:rPr lang="fr-FR" sz="1600" dirty="0">
                <a:latin typeface="Century Gothic" panose="020B0502020202020204" pitchFamily="34" charset="0"/>
              </a:rPr>
              <a:t>Je me suis fâché(e) avec mes parents</a:t>
            </a:r>
          </a:p>
        </p:txBody>
      </p:sp>
      <p:sp>
        <p:nvSpPr>
          <p:cNvPr id="7" name="Rectangle 6">
            <a:extLst>
              <a:ext uri="{FF2B5EF4-FFF2-40B4-BE49-F238E27FC236}">
                <a16:creationId xmlns:a16="http://schemas.microsoft.com/office/drawing/2014/main" id="{5CAB63E3-D05C-48D4-AA1D-14D4F82CF3B5}"/>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95D32DA-99F5-40B9-AE12-751E291F9D6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pic>
        <p:nvPicPr>
          <p:cNvPr id="1026" name="Picture 2" descr="Bitmoji Image">
            <a:extLst>
              <a:ext uri="{FF2B5EF4-FFF2-40B4-BE49-F238E27FC236}">
                <a16:creationId xmlns:a16="http://schemas.microsoft.com/office/drawing/2014/main" id="{8AB827C9-1FFE-4FB6-8321-340D9F4F2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8433" y="4943061"/>
            <a:ext cx="1833567" cy="1833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01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4233814186"/>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concert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lu un roman</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cuisiné pour ma famille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travaillé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redécoré ma chambre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parlé français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me suis fâché(e) avec mes parents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mangé une glace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festival</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l’étranger</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en colonie de vacances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dirty="0">
                          <a:latin typeface="Century Gothic" panose="020B0502020202020204" pitchFamily="34" charset="0"/>
                        </a:rPr>
                        <a:t>Je suis allé(e) au parc d’attractions</a:t>
                      </a:r>
                    </a:p>
                    <a:p>
                      <a:pPr algn="ctr"/>
                      <a:endParaRPr lang="fr-FR"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95CCB114-1C96-4CD0-91E7-67DB7C2657C8}"/>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8350BCC-B411-44E3-8520-48A9D97F4FD4}"/>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25A9861E-3240-4908-9EAA-CF420F36F893}"/>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426709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3589979466"/>
              </p:ext>
            </p:extLst>
          </p:nvPr>
        </p:nvGraphicFramePr>
        <p:xfrm>
          <a:off x="326705"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mariage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appris de nouvelles choses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du vélo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du volontariat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fêté mon anniversaire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sorti(e) avec mes amis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en colonie de vacances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concert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cuisiné pour ma famille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au zoo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un marathon sur Netflix</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dirty="0">
                          <a:latin typeface="Century Gothic" panose="020B0502020202020204" pitchFamily="34" charset="0"/>
                        </a:rPr>
                        <a:t>Je suis allé(e) au ciné</a:t>
                      </a:r>
                    </a:p>
                    <a:p>
                      <a:pPr algn="ctr"/>
                      <a:endParaRPr lang="fr-FR"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52F201DA-582B-4AC7-887D-00595AE1A56C}"/>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57F8EF0-A705-456E-AF6D-8C67B04D6F97}"/>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D1AEA4C3-D441-4883-8FAB-2E6CD93303A4}"/>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337351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2602778754"/>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beaucoup dormi</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du volontariat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nagé dans la mer</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me suis fâché(e) avec mes parents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vu une célébrité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chez le coiffeur</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joué à des jeux vidéo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au ciné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voyagé en avion</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une soirée pyjama</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du vélo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dirty="0">
                          <a:latin typeface="Century Gothic" panose="020B0502020202020204" pitchFamily="34" charset="0"/>
                        </a:rPr>
                        <a:t>Je suis allé(e) à un mariage</a:t>
                      </a:r>
                    </a:p>
                    <a:p>
                      <a:pPr algn="ctr"/>
                      <a:endParaRPr lang="fr-FR"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9CDB3926-A1AC-4B7B-98E9-74E2AD51589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70FF14A-48B1-42FD-B97A-7EE50EEEFEAA}"/>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1D7128E2-4965-42FB-9B02-548159377DF5}"/>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1622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3325698163"/>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fêté mon anniversaire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joué à des jeux vidéo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redécoré ma chambre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du vélo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r-FR" sz="1800" noProof="0">
                          <a:latin typeface="Century Gothic" panose="020B0502020202020204" pitchFamily="34" charset="0"/>
                        </a:rPr>
                        <a:t>J’ai visité un musée</a:t>
                      </a: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au zoo</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appris de nouvelles choses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parlé français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au parc d’attractions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la salle de sport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mariage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dirty="0">
                          <a:latin typeface="Century Gothic" panose="020B0502020202020204" pitchFamily="34" charset="0"/>
                        </a:rPr>
                        <a:t>Je suis allé(e) à une soirée pyjama</a:t>
                      </a:r>
                    </a:p>
                    <a:p>
                      <a:pPr algn="ctr"/>
                      <a:endParaRPr lang="fr-FR"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04F4737D-001B-46D1-94BC-E242682C2B46}"/>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D07C4D3-807D-4E8D-A508-1E1C406DDDD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935B9CDC-0F68-4EAD-A977-32F415D9AA2B}"/>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413231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2268455147"/>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sorti(e) avec mes amis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travaillé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voyagé en avion</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mangé une glace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parlé français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la salle de sport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fêté mon anniversaire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au ciné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du volontariat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concert</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vu une célébrité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r-FR" sz="1800" noProof="0" dirty="0">
                          <a:latin typeface="Century Gothic" panose="020B0502020202020204" pitchFamily="34" charset="0"/>
                        </a:rPr>
                        <a:t>J’ai visité un musée</a:t>
                      </a:r>
                      <a:endParaRPr lang="fr-FR"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4B46BFFE-530F-478F-8F93-F3862A7D2B1C}"/>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F4C01E0-09CF-482A-8704-DCA964F8BF51}"/>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4BEB040D-8FA0-4295-BDA2-06BCDAED21D3}"/>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75374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2293212839"/>
              </p:ext>
            </p:extLst>
          </p:nvPr>
        </p:nvGraphicFramePr>
        <p:xfrm>
          <a:off x="380917" y="518278"/>
          <a:ext cx="6084162" cy="5821444"/>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mangé une glace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me suis fâché(e) avec mes parents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nagé dans la mer</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fait un marathon sur Netflix</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festival</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sorti(e) avec mes amis</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l’étranger</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chez le coiffeur</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travaillé</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Je suis allé(e) à un mariage</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a:latin typeface="Century Gothic" panose="020B0502020202020204" pitchFamily="34" charset="0"/>
                        </a:rPr>
                        <a:t>J’ai lu un roman</a:t>
                      </a:r>
                    </a:p>
                    <a:p>
                      <a:pPr algn="ctr"/>
                      <a:endParaRPr lang="fr-FR" noProof="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noProof="0" dirty="0">
                          <a:latin typeface="Century Gothic" panose="020B0502020202020204" pitchFamily="34" charset="0"/>
                        </a:rPr>
                        <a:t>Je suis allé(e) en colonie de vacances</a:t>
                      </a:r>
                    </a:p>
                    <a:p>
                      <a:pPr algn="ctr"/>
                      <a:endParaRPr lang="fr-FR" noProof="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5" name="TextBox 4">
            <a:extLst>
              <a:ext uri="{FF2B5EF4-FFF2-40B4-BE49-F238E27FC236}">
                <a16:creationId xmlns:a16="http://schemas.microsoft.com/office/drawing/2014/main" id="{6C7E40CC-82D9-46A3-A68F-F96C905667EF}"/>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
        <p:nvSpPr>
          <p:cNvPr id="4" name="Rectangle 3">
            <a:extLst>
              <a:ext uri="{FF2B5EF4-FFF2-40B4-BE49-F238E27FC236}">
                <a16:creationId xmlns:a16="http://schemas.microsoft.com/office/drawing/2014/main" id="{F344E65A-DD42-4849-B9EC-1E9B68DABAE4}"/>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054A8F8-3EC2-4D45-84B5-1FF41DC18D46}"/>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624028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1283</TotalTime>
  <Words>1005</Words>
  <Application>Microsoft Office PowerPoint</Application>
  <PresentationFormat>Widescreen</PresentationFormat>
  <Paragraphs>194</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Broadway</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Peacock</dc:creator>
  <cp:lastModifiedBy>Kirsty Peacock</cp:lastModifiedBy>
  <cp:revision>14</cp:revision>
  <dcterms:created xsi:type="dcterms:W3CDTF">2019-08-21T17:11:36Z</dcterms:created>
  <dcterms:modified xsi:type="dcterms:W3CDTF">2021-08-27T08:36:27Z</dcterms:modified>
</cp:coreProperties>
</file>