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6BE758-4E57-4769-AD55-8AEDF40C790C}" v="9" dt="2023-12-05T14:51:50.7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7B8F-BD94-C6FC-2C39-B0754A0D27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093F87-C03A-18CB-8C20-8CF338B378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96C95-C2F6-57B6-D990-D7EA55E99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4DBE2-5542-3EE7-16EC-74F122CA0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8218F-AFB4-8916-9766-08EFF4130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38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75AC3-F8B7-ED19-405F-AF5BEA845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A25761-F997-CCB5-896F-4C04EC69C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387D3-C33A-E83F-31EB-6EA61DF6F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A55B8-CFE2-7E26-89A6-1DD5BB133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9FF6D-55AE-8598-1B34-F3F96D958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453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7473B1-15F0-75C3-E4B0-357E7E8593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5CD1D0-4E10-2626-464D-6266BD073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2D0B5-F010-3293-2702-A1F8F4C96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32CC5-E8FE-037A-BD8D-C4E0D7E0C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79C5C-B9B9-16E2-6B78-A5E763D25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78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251ED-DA9C-AF0A-965A-1EFEDF3FA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4474C-0A43-4A74-3ABA-0B13F6117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7C040-91FA-2C9D-2295-F46785880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16184-E927-60E6-E7D9-6A4AB1855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067A6-94EB-D8E3-54D9-ABB712DF9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51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EB342-71D5-B45C-6EB4-9FA35BAF2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3D638-213E-AC18-89ED-1C5167527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0C26B-5B02-511B-808C-EF8842225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FE3BE-23E2-DD16-D926-093F8B7D3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A1FE4-4833-9FF3-483C-01E580F3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91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94DF8-D653-E38F-7ADB-1E701921C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DEAB3-6A0A-04F9-781A-92540D1A88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06DE65-F1A4-21FD-C7DC-CEAFBF62D3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793AFA-46CF-B28E-7093-D6C269CCE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84B9E-A5F3-27F0-9B30-E527B2C4A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34BF7D-C07A-6DC3-4D92-224BF8843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58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E1949-FC9A-85E7-E4D7-04E7F12CE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ECEC0-1406-0D7B-6777-92ACC54F6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D7730F-0F34-4AE6-B8AF-C85F427B5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6769F4-064E-FEC2-9477-D60543D9D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7D0FE2-5C33-B987-2562-8716ACEE17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E44A5C-9BB6-0059-E6F3-3257E44D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5F4077-BF55-2428-3D24-27AB40280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E59F83-21CD-BBF6-4BE2-056DE712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6122B-8F9E-2461-7789-22AD1E03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32FB61-D060-2D05-EBEE-BFE18D013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90DE3F-DAF7-7C2C-440E-5C93B4839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C24BCC-F5F1-0538-F114-485FB119E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3B0144-D47A-864F-47DD-7EC1B4E45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0E5F6D-9440-D269-C6D3-6C61FE22C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D9035C-D613-2D02-F86D-E5284B016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57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43B93-87CC-9F0C-5A46-2785D3F9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ED69D-7B40-BE9A-EDDB-914CF5B06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EEF6E0-ED47-D6B4-3DBC-87BB717A9C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E6699-137C-AB62-5067-A10AC2FD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3509AB-D2BB-D103-A78F-75BF6AA36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5EA868-0AB3-D818-5502-B21ED2470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46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BEDAB-34FC-D0F3-47BD-42021887A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04E647-8A93-D186-819D-663746BCCF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D1A829-B85A-46B7-ACBD-695E2E8C5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020DCE-D869-47FF-C37E-90516CEB5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9786BD-8F9D-DBE7-882E-AD788A9AB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246A3D-2E97-026D-3907-08BF26A9E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88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25E378-523B-FE59-0195-386B3A9F5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B8549-D847-82DE-1036-D526E69DC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3FB28-EFB6-8AAA-6F3E-1983B0C70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A7A3C-A1AB-444D-BAD9-8570A4D391A1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A7478-74D3-1471-E659-EBE42B953C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27209-D7B5-8854-C712-F3DE125FFD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46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02BF7B-CA6B-7C3B-4003-083BD0DAE6BA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852A3727-0384-400B-6CA6-BB5AF178C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3262" y="6564304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28CD1B-147D-EB87-0B09-3B88FD69C3F2}"/>
              </a:ext>
            </a:extLst>
          </p:cNvPr>
          <p:cNvSpPr txBox="1"/>
          <p:nvPr/>
        </p:nvSpPr>
        <p:spPr>
          <a:xfrm>
            <a:off x="4077048" y="105785"/>
            <a:ext cx="35401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roadway" panose="04040905080B02020502" pitchFamily="82" charset="0"/>
              </a:rPr>
              <a:t>das Kino</a:t>
            </a:r>
          </a:p>
          <a:p>
            <a:pPr algn="ctr"/>
            <a:r>
              <a:rPr lang="en-US" b="1" dirty="0">
                <a:latin typeface="Century Gothic" panose="020B0502020202020204" pitchFamily="34" charset="0"/>
              </a:rPr>
              <a:t>Retrieval Activity</a:t>
            </a:r>
          </a:p>
          <a:p>
            <a:endParaRPr lang="en-US" sz="20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7B02A77-111B-72AE-92F2-0E76C4260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248694"/>
              </p:ext>
            </p:extLst>
          </p:nvPr>
        </p:nvGraphicFramePr>
        <p:xfrm>
          <a:off x="287089" y="1299459"/>
          <a:ext cx="5560036" cy="1722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0009">
                  <a:extLst>
                    <a:ext uri="{9D8B030D-6E8A-4147-A177-3AD203B41FA5}">
                      <a16:colId xmlns:a16="http://schemas.microsoft.com/office/drawing/2014/main" val="3543154725"/>
                    </a:ext>
                  </a:extLst>
                </a:gridCol>
                <a:gridCol w="1390009">
                  <a:extLst>
                    <a:ext uri="{9D8B030D-6E8A-4147-A177-3AD203B41FA5}">
                      <a16:colId xmlns:a16="http://schemas.microsoft.com/office/drawing/2014/main" val="1817741803"/>
                    </a:ext>
                  </a:extLst>
                </a:gridCol>
                <a:gridCol w="1390009">
                  <a:extLst>
                    <a:ext uri="{9D8B030D-6E8A-4147-A177-3AD203B41FA5}">
                      <a16:colId xmlns:a16="http://schemas.microsoft.com/office/drawing/2014/main" val="2328562026"/>
                    </a:ext>
                  </a:extLst>
                </a:gridCol>
                <a:gridCol w="1390009">
                  <a:extLst>
                    <a:ext uri="{9D8B030D-6E8A-4147-A177-3AD203B41FA5}">
                      <a16:colId xmlns:a16="http://schemas.microsoft.com/office/drawing/2014/main" val="15432093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Ich sehe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Ich sah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86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entury Gothic" panose="020B0502020202020204" pitchFamily="34" charset="0"/>
                        </a:rPr>
                        <a:t>I  have watched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entury Gothic" panose="020B0502020202020204" pitchFamily="34" charset="0"/>
                        </a:rPr>
                        <a:t>I will watch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983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507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>
                          <a:latin typeface="Century Gothic" panose="020B0502020202020204" pitchFamily="34" charset="0"/>
                        </a:rPr>
                        <a:t>es ist .. gewesen</a:t>
                      </a:r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es wird .. sein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14491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entury Gothic" panose="020B0502020202020204" pitchFamily="34" charset="0"/>
                        </a:rPr>
                        <a:t>It was (imp)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t 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03664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882E341-12A1-C7FE-261F-046737989432}"/>
              </a:ext>
            </a:extLst>
          </p:cNvPr>
          <p:cNvSpPr txBox="1"/>
          <p:nvPr/>
        </p:nvSpPr>
        <p:spPr>
          <a:xfrm>
            <a:off x="220211" y="986210"/>
            <a:ext cx="609460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entury Gothic" panose="020B0502020202020204" pitchFamily="34" charset="0"/>
              </a:rPr>
              <a:t>Key verbs: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C7FA09-A39F-A195-E14E-09C3380D5E09}"/>
              </a:ext>
            </a:extLst>
          </p:cNvPr>
          <p:cNvSpPr txBox="1"/>
          <p:nvPr/>
        </p:nvSpPr>
        <p:spPr>
          <a:xfrm>
            <a:off x="5985103" y="958376"/>
            <a:ext cx="609460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entury Gothic" panose="020B0502020202020204" pitchFamily="34" charset="0"/>
              </a:rPr>
              <a:t>Key Vocabulary: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F9B735-8857-4A38-BE34-C103C0387186}"/>
              </a:ext>
            </a:extLst>
          </p:cNvPr>
          <p:cNvSpPr txBox="1"/>
          <p:nvPr/>
        </p:nvSpPr>
        <p:spPr>
          <a:xfrm>
            <a:off x="220211" y="3148669"/>
            <a:ext cx="609460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entury Gothic" panose="020B0502020202020204" pitchFamily="34" charset="0"/>
              </a:rPr>
              <a:t>Translations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76A1B11-582E-3272-D6AA-2AC240D55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526372"/>
              </p:ext>
            </p:extLst>
          </p:nvPr>
        </p:nvGraphicFramePr>
        <p:xfrm>
          <a:off x="287089" y="3425668"/>
          <a:ext cx="5560036" cy="32281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5948">
                  <a:extLst>
                    <a:ext uri="{9D8B030D-6E8A-4147-A177-3AD203B41FA5}">
                      <a16:colId xmlns:a16="http://schemas.microsoft.com/office/drawing/2014/main" val="639905753"/>
                    </a:ext>
                  </a:extLst>
                </a:gridCol>
                <a:gridCol w="2544088">
                  <a:extLst>
                    <a:ext uri="{9D8B030D-6E8A-4147-A177-3AD203B41FA5}">
                      <a16:colId xmlns:a16="http://schemas.microsoft.com/office/drawing/2014/main" val="1001744287"/>
                    </a:ext>
                  </a:extLst>
                </a:gridCol>
              </a:tblGrid>
              <a:tr h="801723">
                <a:tc>
                  <a:txBody>
                    <a:bodyPr/>
                    <a:lstStyle/>
                    <a:p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1. </a:t>
                      </a:r>
                      <a:r>
                        <a:rPr lang="de-DE" sz="1200" noProof="0" dirty="0">
                          <a:latin typeface="Century Gothic" panose="020B0502020202020204" pitchFamily="34" charset="0"/>
                        </a:rPr>
                        <a:t>Ich habe gern Zeichentrickfilme gesehen, weil sie so lustig waren.</a:t>
                      </a:r>
                      <a:endParaRPr lang="es-ES" sz="1200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8511824"/>
                  </a:ext>
                </a:extLst>
              </a:tr>
              <a:tr h="801723">
                <a:tc>
                  <a:txBody>
                    <a:bodyPr/>
                    <a:lstStyle/>
                    <a:p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2. </a:t>
                      </a:r>
                      <a:r>
                        <a:rPr lang="de-DE" sz="1200" noProof="0" dirty="0">
                          <a:latin typeface="Century Gothic" panose="020B0502020202020204" pitchFamily="34" charset="0"/>
                        </a:rPr>
                        <a:t>Letztes Wochenende habe ich einen Krimi gesehen. Er hat mir gefallen, weil er sehr spannend war.</a:t>
                      </a:r>
                      <a:endParaRPr lang="es-ES" sz="1200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7349919"/>
                  </a:ext>
                </a:extLst>
              </a:tr>
              <a:tr h="801723">
                <a:tc>
                  <a:txBody>
                    <a:bodyPr/>
                    <a:lstStyle/>
                    <a:p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3. </a:t>
                      </a:r>
                      <a:r>
                        <a:rPr lang="de-DE" sz="1200" noProof="0" dirty="0">
                          <a:latin typeface="Century Gothic" panose="020B0502020202020204" pitchFamily="34" charset="0"/>
                        </a:rPr>
                        <a:t>Normalerweise sehe ich mir Filme zu Hause an, weil es bequemer ist und Kinokarten ziemlich teuer sind.</a:t>
                      </a:r>
                      <a:endParaRPr lang="es-ES" sz="1200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5116033"/>
                  </a:ext>
                </a:extLst>
              </a:tr>
              <a:tr h="801723">
                <a:tc>
                  <a:txBody>
                    <a:bodyPr/>
                    <a:lstStyle/>
                    <a:p>
                      <a:r>
                        <a:rPr lang="en-GB" sz="1200" noProof="0" dirty="0">
                          <a:latin typeface="Century Gothic" panose="020B0502020202020204" pitchFamily="34" charset="0"/>
                        </a:rPr>
                        <a:t>4. </a:t>
                      </a:r>
                      <a:r>
                        <a:rPr lang="de-DE" sz="1200" noProof="0" dirty="0">
                          <a:latin typeface="Century Gothic" panose="020B0502020202020204" pitchFamily="34" charset="0"/>
                        </a:rPr>
                        <a:t>Dieses Wochenende gehe ich mit meinen Freunden ins Kino. Wir werden uns eine Komödie ansehen. Das wird echt cool werden!</a:t>
                      </a:r>
                      <a:endParaRPr lang="en-US" sz="1200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532808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71F4824C-2599-FD17-65E6-FDBB443BB9CA}"/>
              </a:ext>
            </a:extLst>
          </p:cNvPr>
          <p:cNvSpPr txBox="1"/>
          <p:nvPr/>
        </p:nvSpPr>
        <p:spPr>
          <a:xfrm>
            <a:off x="5985103" y="3156765"/>
            <a:ext cx="609460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entury Gothic" panose="020B0502020202020204" pitchFamily="34" charset="0"/>
              </a:rPr>
              <a:t>Writing </a:t>
            </a:r>
            <a:r>
              <a:rPr lang="en-US" sz="1200" dirty="0">
                <a:latin typeface="Century Gothic" panose="020B0502020202020204" pitchFamily="34" charset="0"/>
              </a:rPr>
              <a:t>Write a response to each of the bullet points</a:t>
            </a:r>
            <a:endParaRPr lang="en-US" sz="12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3809069-4A4B-8EE1-0C41-6013B4BE77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407952"/>
              </p:ext>
            </p:extLst>
          </p:nvPr>
        </p:nvGraphicFramePr>
        <p:xfrm>
          <a:off x="6051981" y="3425666"/>
          <a:ext cx="5852930" cy="32386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4435">
                  <a:extLst>
                    <a:ext uri="{9D8B030D-6E8A-4147-A177-3AD203B41FA5}">
                      <a16:colId xmlns:a16="http://schemas.microsoft.com/office/drawing/2014/main" val="639905753"/>
                    </a:ext>
                  </a:extLst>
                </a:gridCol>
                <a:gridCol w="4188495">
                  <a:extLst>
                    <a:ext uri="{9D8B030D-6E8A-4147-A177-3AD203B41FA5}">
                      <a16:colId xmlns:a16="http://schemas.microsoft.com/office/drawing/2014/main" val="1001744287"/>
                    </a:ext>
                  </a:extLst>
                </a:gridCol>
              </a:tblGrid>
              <a:tr h="81220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b="1" noProof="0" dirty="0">
                          <a:latin typeface="Century Gothic" panose="020B0502020202020204" pitchFamily="34" charset="0"/>
                        </a:rPr>
                        <a:t>was für Filme du als Kind gesehen hast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8511824"/>
                  </a:ext>
                </a:extLst>
              </a:tr>
              <a:tr h="79124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b="1" noProof="0" dirty="0">
                          <a:latin typeface="Century Gothic" panose="020B0502020202020204" pitchFamily="34" charset="0"/>
                        </a:rPr>
                        <a:t>welchen Film du zuletzt gesehen hast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7349919"/>
                  </a:ext>
                </a:extLst>
              </a:tr>
              <a:tr h="79124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b="1" noProof="0" dirty="0">
                          <a:latin typeface="Century Gothic" panose="020B0502020202020204" pitchFamily="34" charset="0"/>
                        </a:rPr>
                        <a:t>ob du Filme lieber zu Hause oder im Kino siehst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5116033"/>
                  </a:ext>
                </a:extLst>
              </a:tr>
              <a:tr h="81220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noProof="0" dirty="0">
                          <a:latin typeface="Century Gothic" panose="020B0502020202020204" pitchFamily="34" charset="0"/>
                        </a:rPr>
                        <a:t>was du am Wochenende sehen wirst</a:t>
                      </a:r>
                      <a:endParaRPr lang="en-US" sz="1200" b="1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532808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A5427D4-6EC0-F4FB-9346-305E6AB592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915903"/>
              </p:ext>
            </p:extLst>
          </p:nvPr>
        </p:nvGraphicFramePr>
        <p:xfrm>
          <a:off x="5985103" y="1291043"/>
          <a:ext cx="5919808" cy="1722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9952">
                  <a:extLst>
                    <a:ext uri="{9D8B030D-6E8A-4147-A177-3AD203B41FA5}">
                      <a16:colId xmlns:a16="http://schemas.microsoft.com/office/drawing/2014/main" val="4212769312"/>
                    </a:ext>
                  </a:extLst>
                </a:gridCol>
                <a:gridCol w="1479952">
                  <a:extLst>
                    <a:ext uri="{9D8B030D-6E8A-4147-A177-3AD203B41FA5}">
                      <a16:colId xmlns:a16="http://schemas.microsoft.com/office/drawing/2014/main" val="1775119919"/>
                    </a:ext>
                  </a:extLst>
                </a:gridCol>
                <a:gridCol w="1479952">
                  <a:extLst>
                    <a:ext uri="{9D8B030D-6E8A-4147-A177-3AD203B41FA5}">
                      <a16:colId xmlns:a16="http://schemas.microsoft.com/office/drawing/2014/main" val="2705974168"/>
                    </a:ext>
                  </a:extLst>
                </a:gridCol>
                <a:gridCol w="1479952">
                  <a:extLst>
                    <a:ext uri="{9D8B030D-6E8A-4147-A177-3AD203B41FA5}">
                      <a16:colId xmlns:a16="http://schemas.microsoft.com/office/drawing/2014/main" val="4039261651"/>
                    </a:ext>
                  </a:extLst>
                </a:gridCol>
              </a:tblGrid>
              <a:tr h="430530">
                <a:tc>
                  <a:txBody>
                    <a:bodyPr/>
                    <a:lstStyle/>
                    <a:p>
                      <a:r>
                        <a:rPr lang="es-ES" sz="1200" b="1" noProof="0" dirty="0">
                          <a:latin typeface="Century Gothic" panose="020B0502020202020204" pitchFamily="34" charset="0"/>
                        </a:rPr>
                        <a:t>Schauspieler(in)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die Karten</a:t>
                      </a:r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369017"/>
                  </a:ext>
                </a:extLst>
              </a:tr>
              <a:tr h="430530">
                <a:tc>
                  <a:txBody>
                    <a:bodyPr/>
                    <a:lstStyle/>
                    <a:p>
                      <a:r>
                        <a:rPr lang="es-ES" sz="1200" b="1" noProof="0" dirty="0">
                          <a:latin typeface="Century Gothic" panose="020B0502020202020204" pitchFamily="34" charset="0"/>
                        </a:rPr>
                        <a:t>die Filmmusik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die Stimmung</a:t>
                      </a:r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671333"/>
                  </a:ext>
                </a:extLst>
              </a:tr>
              <a:tr h="430530">
                <a:tc>
                  <a:txBody>
                    <a:bodyPr/>
                    <a:lstStyle/>
                    <a:p>
                      <a:r>
                        <a:rPr lang="es-ES" sz="1200" b="1" noProof="0" dirty="0">
                          <a:latin typeface="Century Gothic" panose="020B0502020202020204" pitchFamily="34" charset="0"/>
                        </a:rPr>
                        <a:t>die Figuren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spannend</a:t>
                      </a:r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394966"/>
                  </a:ext>
                </a:extLst>
              </a:tr>
              <a:tr h="430530">
                <a:tc>
                  <a:txBody>
                    <a:bodyPr/>
                    <a:lstStyle/>
                    <a:p>
                      <a:r>
                        <a:rPr lang="es-ES" sz="1200" b="1" noProof="0" dirty="0">
                          <a:latin typeface="Century Gothic" panose="020B0502020202020204" pitchFamily="34" charset="0"/>
                        </a:rPr>
                        <a:t>die Handlung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unterhaltsam</a:t>
                      </a:r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679329"/>
                  </a:ext>
                </a:extLst>
              </a:tr>
            </a:tbl>
          </a:graphicData>
        </a:graphic>
      </p:graphicFrame>
      <p:pic>
        <p:nvPicPr>
          <p:cNvPr id="2054" name="Picture 6" descr="Cinema ">
            <a:extLst>
              <a:ext uri="{FF2B5EF4-FFF2-40B4-BE49-F238E27FC236}">
                <a16:creationId xmlns:a16="http://schemas.microsoft.com/office/drawing/2014/main" id="{5D36968B-80B4-EF83-4C9B-BD9748AC5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89" y="225440"/>
            <a:ext cx="816549" cy="816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inema ">
            <a:extLst>
              <a:ext uri="{FF2B5EF4-FFF2-40B4-BE49-F238E27FC236}">
                <a16:creationId xmlns:a16="http://schemas.microsoft.com/office/drawing/2014/main" id="{30A7C084-C42A-3D77-462A-6D6A44E49D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5764" y="225440"/>
            <a:ext cx="816549" cy="816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966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Broadway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Kirsty Peacock</cp:lastModifiedBy>
  <cp:revision>3</cp:revision>
  <dcterms:created xsi:type="dcterms:W3CDTF">2023-10-22T20:10:40Z</dcterms:created>
  <dcterms:modified xsi:type="dcterms:W3CDTF">2023-12-05T14:52:00Z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b170d26-a298-4fcb-93e8-f72c55c78d0a_Enabled">
    <vt:lpwstr>true</vt:lpwstr>
  </property>
  <property fmtid="{D5CDD505-2E9C-101B-9397-08002B2CF9AE}" pid="3" name="MSIP_Label_bb170d26-a298-4fcb-93e8-f72c55c78d0a_SetDate">
    <vt:lpwstr>2023-12-01T21:45:15Z</vt:lpwstr>
  </property>
  <property fmtid="{D5CDD505-2E9C-101B-9397-08002B2CF9AE}" pid="4" name="MSIP_Label_bb170d26-a298-4fcb-93e8-f72c55c78d0a_Method">
    <vt:lpwstr>Standard</vt:lpwstr>
  </property>
  <property fmtid="{D5CDD505-2E9C-101B-9397-08002B2CF9AE}" pid="5" name="MSIP_Label_bb170d26-a298-4fcb-93e8-f72c55c78d0a_Name">
    <vt:lpwstr>defa4170-0d19-0005-0004-bc88714345d2</vt:lpwstr>
  </property>
  <property fmtid="{D5CDD505-2E9C-101B-9397-08002B2CF9AE}" pid="6" name="MSIP_Label_bb170d26-a298-4fcb-93e8-f72c55c78d0a_SiteId">
    <vt:lpwstr>3ed6c8f5-4c16-44ad-9eed-60f851834a84</vt:lpwstr>
  </property>
  <property fmtid="{D5CDD505-2E9C-101B-9397-08002B2CF9AE}" pid="7" name="MSIP_Label_bb170d26-a298-4fcb-93e8-f72c55c78d0a_ActionId">
    <vt:lpwstr>01d592d4-284f-43e3-82d6-1a7d1c5001b5</vt:lpwstr>
  </property>
  <property fmtid="{D5CDD505-2E9C-101B-9397-08002B2CF9AE}" pid="8" name="MSIP_Label_bb170d26-a298-4fcb-93e8-f72c55c78d0a_ContentBits">
    <vt:lpwstr>0</vt:lpwstr>
  </property>
</Properties>
</file>