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sty Peacock" initials="KP" lastIdx="1" clrIdx="0">
    <p:extLst>
      <p:ext uri="{19B8F6BF-5375-455C-9EA6-DF929625EA0E}">
        <p15:presenceInfo xmlns:p15="http://schemas.microsoft.com/office/powerpoint/2012/main" userId="9dea5a7d5cb9f9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A4F"/>
    <a:srgbClr val="A89CE3"/>
    <a:srgbClr val="FFF1F1"/>
    <a:srgbClr val="FF0066"/>
    <a:srgbClr val="F6510A"/>
    <a:srgbClr val="43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8CD4A4-EBA6-48E2-A934-087E85B31A51}" v="1073" dt="2023-08-21T15:34:01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2" autoAdjust="0"/>
    <p:restoredTop sz="94660"/>
  </p:normalViewPr>
  <p:slideViewPr>
    <p:cSldViewPr snapToGrid="0">
      <p:cViewPr varScale="1">
        <p:scale>
          <a:sx n="40" d="100"/>
          <a:sy n="40" d="100"/>
        </p:scale>
        <p:origin x="60" y="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Peacock" userId="f577cfc6511ba8ec" providerId="LiveId" clId="{FD8CD4A4-EBA6-48E2-A934-087E85B31A51}"/>
    <pc:docChg chg="undo custSel addSld modSld sldOrd">
      <pc:chgData name="Kirsty Peacock" userId="f577cfc6511ba8ec" providerId="LiveId" clId="{FD8CD4A4-EBA6-48E2-A934-087E85B31A51}" dt="2023-08-21T15:34:06.965" v="1186" actId="208"/>
      <pc:docMkLst>
        <pc:docMk/>
      </pc:docMkLst>
      <pc:sldChg chg="addSp modSp mod setBg">
        <pc:chgData name="Kirsty Peacock" userId="f577cfc6511ba8ec" providerId="LiveId" clId="{FD8CD4A4-EBA6-48E2-A934-087E85B31A51}" dt="2023-08-21T15:33:31.198" v="1182" actId="207"/>
        <pc:sldMkLst>
          <pc:docMk/>
          <pc:sldMk cId="3602959014" sldId="256"/>
        </pc:sldMkLst>
        <pc:spChg chg="mod">
          <ac:chgData name="Kirsty Peacock" userId="f577cfc6511ba8ec" providerId="LiveId" clId="{FD8CD4A4-EBA6-48E2-A934-087E85B31A51}" dt="2023-08-21T15:28:27.107" v="1129" actId="207"/>
          <ac:spMkLst>
            <pc:docMk/>
            <pc:sldMk cId="3602959014" sldId="256"/>
            <ac:spMk id="2" creationId="{AD2B1FF2-F1EF-4F41-B336-23FE36F98D5C}"/>
          </ac:spMkLst>
        </pc:spChg>
        <pc:spChg chg="add mod ord">
          <ac:chgData name="Kirsty Peacock" userId="f577cfc6511ba8ec" providerId="LiveId" clId="{FD8CD4A4-EBA6-48E2-A934-087E85B31A51}" dt="2023-08-21T15:29:00.661" v="1134" actId="207"/>
          <ac:spMkLst>
            <pc:docMk/>
            <pc:sldMk cId="3602959014" sldId="256"/>
            <ac:spMk id="3" creationId="{6092475D-3324-12B6-6B16-3B6B8A40BD18}"/>
          </ac:spMkLst>
        </pc:spChg>
        <pc:spChg chg="mod">
          <ac:chgData name="Kirsty Peacock" userId="f577cfc6511ba8ec" providerId="LiveId" clId="{FD8CD4A4-EBA6-48E2-A934-087E85B31A51}" dt="2023-08-21T15:33:31.198" v="1182" actId="207"/>
          <ac:spMkLst>
            <pc:docMk/>
            <pc:sldMk cId="3602959014" sldId="256"/>
            <ac:spMk id="10" creationId="{82EE38FB-312D-446D-A77F-C593DDE67A48}"/>
          </ac:spMkLst>
        </pc:spChg>
        <pc:spChg chg="mod">
          <ac:chgData name="Kirsty Peacock" userId="f577cfc6511ba8ec" providerId="LiveId" clId="{FD8CD4A4-EBA6-48E2-A934-087E85B31A51}" dt="2023-08-21T15:33:25.875" v="1180" actId="207"/>
          <ac:spMkLst>
            <pc:docMk/>
            <pc:sldMk cId="3602959014" sldId="256"/>
            <ac:spMk id="11" creationId="{9C397ADA-04DD-46D8-A8E9-515F842EDA84}"/>
          </ac:spMkLst>
        </pc:spChg>
        <pc:spChg chg="mod">
          <ac:chgData name="Kirsty Peacock" userId="f577cfc6511ba8ec" providerId="LiveId" clId="{FD8CD4A4-EBA6-48E2-A934-087E85B31A51}" dt="2023-08-21T15:28:19.217" v="1128" actId="207"/>
          <ac:spMkLst>
            <pc:docMk/>
            <pc:sldMk cId="3602959014" sldId="256"/>
            <ac:spMk id="12" creationId="{83935436-B3B2-4D07-8E05-43E58BBBD4C9}"/>
          </ac:spMkLst>
        </pc:spChg>
        <pc:spChg chg="mod">
          <ac:chgData name="Kirsty Peacock" userId="f577cfc6511ba8ec" providerId="LiveId" clId="{FD8CD4A4-EBA6-48E2-A934-087E85B31A51}" dt="2023-08-21T15:33:28.739" v="1181" actId="207"/>
          <ac:spMkLst>
            <pc:docMk/>
            <pc:sldMk cId="3602959014" sldId="256"/>
            <ac:spMk id="15" creationId="{C0796489-8D1D-41D8-BEEE-1815D773EEA2}"/>
          </ac:spMkLst>
        </pc:spChg>
        <pc:spChg chg="mod">
          <ac:chgData name="Kirsty Peacock" userId="f577cfc6511ba8ec" providerId="LiveId" clId="{FD8CD4A4-EBA6-48E2-A934-087E85B31A51}" dt="2023-08-21T15:27:54.063" v="1127" actId="1076"/>
          <ac:spMkLst>
            <pc:docMk/>
            <pc:sldMk cId="3602959014" sldId="256"/>
            <ac:spMk id="16" creationId="{38404268-7172-4582-B3B1-4C010F0BCF31}"/>
          </ac:spMkLst>
        </pc:spChg>
      </pc:sldChg>
      <pc:sldChg chg="modSp mod setBg modAnim">
        <pc:chgData name="Kirsty Peacock" userId="f577cfc6511ba8ec" providerId="LiveId" clId="{FD8CD4A4-EBA6-48E2-A934-087E85B31A51}" dt="2023-08-21T15:30:12.873" v="1142" actId="1076"/>
        <pc:sldMkLst>
          <pc:docMk/>
          <pc:sldMk cId="627158146" sldId="257"/>
        </pc:sldMkLst>
        <pc:spChg chg="mod">
          <ac:chgData name="Kirsty Peacock" userId="f577cfc6511ba8ec" providerId="LiveId" clId="{FD8CD4A4-EBA6-48E2-A934-087E85B31A51}" dt="2023-08-21T15:30:00.068" v="1141" actId="207"/>
          <ac:spMkLst>
            <pc:docMk/>
            <pc:sldMk cId="627158146" sldId="257"/>
            <ac:spMk id="2" creationId="{AD2B1FF2-F1EF-4F41-B336-23FE36F98D5C}"/>
          </ac:spMkLst>
        </pc:spChg>
        <pc:spChg chg="mod">
          <ac:chgData name="Kirsty Peacock" userId="f577cfc6511ba8ec" providerId="LiveId" clId="{FD8CD4A4-EBA6-48E2-A934-087E85B31A51}" dt="2023-08-21T15:30:12.873" v="1142" actId="1076"/>
          <ac:spMkLst>
            <pc:docMk/>
            <pc:sldMk cId="627158146" sldId="257"/>
            <ac:spMk id="7" creationId="{145094FA-20DE-4442-81EB-312BA24E752B}"/>
          </ac:spMkLst>
        </pc:spChg>
      </pc:sldChg>
      <pc:sldChg chg="addSp modSp mod setBg modAnim">
        <pc:chgData name="Kirsty Peacock" userId="f577cfc6511ba8ec" providerId="LiveId" clId="{FD8CD4A4-EBA6-48E2-A934-087E85B31A51}" dt="2023-08-21T15:34:06.965" v="1186" actId="208"/>
        <pc:sldMkLst>
          <pc:docMk/>
          <pc:sldMk cId="4144957063" sldId="258"/>
        </pc:sldMkLst>
        <pc:spChg chg="mod">
          <ac:chgData name="Kirsty Peacock" userId="f577cfc6511ba8ec" providerId="LiveId" clId="{FD8CD4A4-EBA6-48E2-A934-087E85B31A51}" dt="2023-08-21T15:34:04.545" v="1185" actId="208"/>
          <ac:spMkLst>
            <pc:docMk/>
            <pc:sldMk cId="4144957063" sldId="258"/>
            <ac:spMk id="2" creationId="{AD2B1FF2-F1EF-4F41-B336-23FE36F98D5C}"/>
          </ac:spMkLst>
        </pc:spChg>
        <pc:spChg chg="add mod">
          <ac:chgData name="Kirsty Peacock" userId="f577cfc6511ba8ec" providerId="LiveId" clId="{FD8CD4A4-EBA6-48E2-A934-087E85B31A51}" dt="2023-08-21T14:20:58.974" v="308" actId="20577"/>
          <ac:spMkLst>
            <pc:docMk/>
            <pc:sldMk cId="4144957063" sldId="258"/>
            <ac:spMk id="4" creationId="{EB1F4713-D862-C7B2-A09B-B5E3F8A5D226}"/>
          </ac:spMkLst>
        </pc:spChg>
        <pc:spChg chg="mod">
          <ac:chgData name="Kirsty Peacock" userId="f577cfc6511ba8ec" providerId="LiveId" clId="{FD8CD4A4-EBA6-48E2-A934-087E85B31A51}" dt="2023-08-21T15:34:06.965" v="1186" actId="208"/>
          <ac:spMkLst>
            <pc:docMk/>
            <pc:sldMk cId="4144957063" sldId="258"/>
            <ac:spMk id="6" creationId="{FA9C2BD6-6764-4F56-B0B5-3E4030877087}"/>
          </ac:spMkLst>
        </pc:spChg>
        <pc:spChg chg="mod">
          <ac:chgData name="Kirsty Peacock" userId="f577cfc6511ba8ec" providerId="LiveId" clId="{FD8CD4A4-EBA6-48E2-A934-087E85B31A51}" dt="2023-08-21T15:30:44.301" v="1150" actId="1076"/>
          <ac:spMkLst>
            <pc:docMk/>
            <pc:sldMk cId="4144957063" sldId="258"/>
            <ac:spMk id="11" creationId="{0C4CA8D8-E2C8-4C0A-AF56-6BF02A8BCD7B}"/>
          </ac:spMkLst>
        </pc:spChg>
      </pc:sldChg>
      <pc:sldChg chg="addSp delSp modSp mod setBg delAnim modAnim">
        <pc:chgData name="Kirsty Peacock" userId="f577cfc6511ba8ec" providerId="LiveId" clId="{FD8CD4A4-EBA6-48E2-A934-087E85B31A51}" dt="2023-08-21T15:31:52.216" v="1170" actId="207"/>
        <pc:sldMkLst>
          <pc:docMk/>
          <pc:sldMk cId="1438090557" sldId="259"/>
        </pc:sldMkLst>
        <pc:spChg chg="mod">
          <ac:chgData name="Kirsty Peacock" userId="f577cfc6511ba8ec" providerId="LiveId" clId="{FD8CD4A4-EBA6-48E2-A934-087E85B31A51}" dt="2023-08-21T15:31:42.493" v="1167" actId="207"/>
          <ac:spMkLst>
            <pc:docMk/>
            <pc:sldMk cId="1438090557" sldId="259"/>
            <ac:spMk id="2" creationId="{AD2B1FF2-F1EF-4F41-B336-23FE36F98D5C}"/>
          </ac:spMkLst>
        </pc:spChg>
        <pc:spChg chg="add mod">
          <ac:chgData name="Kirsty Peacock" userId="f577cfc6511ba8ec" providerId="LiveId" clId="{FD8CD4A4-EBA6-48E2-A934-087E85B31A51}" dt="2023-08-21T15:31:52.216" v="1170" actId="207"/>
          <ac:spMkLst>
            <pc:docMk/>
            <pc:sldMk cId="1438090557" sldId="259"/>
            <ac:spMk id="3" creationId="{0A06A0A9-E83F-939F-37E9-309BC1ACB606}"/>
          </ac:spMkLst>
        </pc:spChg>
        <pc:spChg chg="del">
          <ac:chgData name="Kirsty Peacock" userId="f577cfc6511ba8ec" providerId="LiveId" clId="{FD8CD4A4-EBA6-48E2-A934-087E85B31A51}" dt="2023-08-21T15:12:48.603" v="489" actId="478"/>
          <ac:spMkLst>
            <pc:docMk/>
            <pc:sldMk cId="1438090557" sldId="259"/>
            <ac:spMk id="10" creationId="{82EE38FB-312D-446D-A77F-C593DDE67A48}"/>
          </ac:spMkLst>
        </pc:spChg>
        <pc:spChg chg="del">
          <ac:chgData name="Kirsty Peacock" userId="f577cfc6511ba8ec" providerId="LiveId" clId="{FD8CD4A4-EBA6-48E2-A934-087E85B31A51}" dt="2023-08-21T15:12:50.458" v="490" actId="478"/>
          <ac:spMkLst>
            <pc:docMk/>
            <pc:sldMk cId="1438090557" sldId="259"/>
            <ac:spMk id="11" creationId="{9C397ADA-04DD-46D8-A8E9-515F842EDA84}"/>
          </ac:spMkLst>
        </pc:spChg>
        <pc:spChg chg="mod">
          <ac:chgData name="Kirsty Peacock" userId="f577cfc6511ba8ec" providerId="LiveId" clId="{FD8CD4A4-EBA6-48E2-A934-087E85B31A51}" dt="2023-08-21T15:31:28.074" v="1163" actId="1582"/>
          <ac:spMkLst>
            <pc:docMk/>
            <pc:sldMk cId="1438090557" sldId="259"/>
            <ac:spMk id="12" creationId="{83935436-B3B2-4D07-8E05-43E58BBBD4C9}"/>
          </ac:spMkLst>
        </pc:spChg>
        <pc:spChg chg="del">
          <ac:chgData name="Kirsty Peacock" userId="f577cfc6511ba8ec" providerId="LiveId" clId="{FD8CD4A4-EBA6-48E2-A934-087E85B31A51}" dt="2023-08-21T15:12:40.098" v="487" actId="478"/>
          <ac:spMkLst>
            <pc:docMk/>
            <pc:sldMk cId="1438090557" sldId="259"/>
            <ac:spMk id="13" creationId="{346236D2-AA36-4E36-88BE-4B19A197B075}"/>
          </ac:spMkLst>
        </pc:spChg>
        <pc:spChg chg="mod ord">
          <ac:chgData name="Kirsty Peacock" userId="f577cfc6511ba8ec" providerId="LiveId" clId="{FD8CD4A4-EBA6-48E2-A934-087E85B31A51}" dt="2023-08-21T15:31:37.421" v="1166" actId="166"/>
          <ac:spMkLst>
            <pc:docMk/>
            <pc:sldMk cId="1438090557" sldId="259"/>
            <ac:spMk id="15" creationId="{DA50DADF-967E-4997-B0FE-59413BB69394}"/>
          </ac:spMkLst>
        </pc:spChg>
        <pc:spChg chg="del">
          <ac:chgData name="Kirsty Peacock" userId="f577cfc6511ba8ec" providerId="LiveId" clId="{FD8CD4A4-EBA6-48E2-A934-087E85B31A51}" dt="2023-08-21T15:12:44.490" v="488" actId="478"/>
          <ac:spMkLst>
            <pc:docMk/>
            <pc:sldMk cId="1438090557" sldId="259"/>
            <ac:spMk id="16" creationId="{483E48DD-DF6E-4BAC-87D7-9CBA0F47D28D}"/>
          </ac:spMkLst>
        </pc:spChg>
      </pc:sldChg>
      <pc:sldChg chg="modSp mod setBg">
        <pc:chgData name="Kirsty Peacock" userId="f577cfc6511ba8ec" providerId="LiveId" clId="{FD8CD4A4-EBA6-48E2-A934-087E85B31A51}" dt="2023-08-21T15:32:52.492" v="1179" actId="208"/>
        <pc:sldMkLst>
          <pc:docMk/>
          <pc:sldMk cId="2094043997" sldId="260"/>
        </pc:sldMkLst>
        <pc:spChg chg="mod">
          <ac:chgData name="Kirsty Peacock" userId="f577cfc6511ba8ec" providerId="LiveId" clId="{FD8CD4A4-EBA6-48E2-A934-087E85B31A51}" dt="2023-08-21T15:32:52.492" v="1179" actId="208"/>
          <ac:spMkLst>
            <pc:docMk/>
            <pc:sldMk cId="2094043997" sldId="260"/>
            <ac:spMk id="2" creationId="{AD2B1FF2-F1EF-4F41-B336-23FE36F98D5C}"/>
          </ac:spMkLst>
        </pc:spChg>
        <pc:spChg chg="mod">
          <ac:chgData name="Kirsty Peacock" userId="f577cfc6511ba8ec" providerId="LiveId" clId="{FD8CD4A4-EBA6-48E2-A934-087E85B31A51}" dt="2023-08-21T15:32:22.256" v="1178" actId="1582"/>
          <ac:spMkLst>
            <pc:docMk/>
            <pc:sldMk cId="2094043997" sldId="260"/>
            <ac:spMk id="12" creationId="{83935436-B3B2-4D07-8E05-43E58BBBD4C9}"/>
          </ac:spMkLst>
        </pc:spChg>
      </pc:sldChg>
      <pc:sldChg chg="new ord setBg">
        <pc:chgData name="Kirsty Peacock" userId="f577cfc6511ba8ec" providerId="LiveId" clId="{FD8CD4A4-EBA6-48E2-A934-087E85B31A51}" dt="2023-08-21T15:25:18.747" v="1107"/>
        <pc:sldMkLst>
          <pc:docMk/>
          <pc:sldMk cId="2037843157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84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092475D-3324-12B6-6B16-3B6B8A40BD18}"/>
              </a:ext>
            </a:extLst>
          </p:cNvPr>
          <p:cNvSpPr/>
          <p:nvPr/>
        </p:nvSpPr>
        <p:spPr>
          <a:xfrm>
            <a:off x="702023" y="479519"/>
            <a:ext cx="10831032" cy="58923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2911424" y="628935"/>
            <a:ext cx="6412230" cy="4616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10A4F"/>
                </a:solidFill>
                <a:latin typeface="Broadway" panose="04040905080B02020502" pitchFamily="82" charset="0"/>
              </a:rPr>
              <a:t>Overview of the Edexcel GCSE Course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1434103" y="1420534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Paper 1: Speaking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Foundation – 7 - 9 mins / 50 marks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Higher – 10 -12 mins / 50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A89CE3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E38FB-312D-446D-A77F-C593DDE67A48}"/>
              </a:ext>
            </a:extLst>
          </p:cNvPr>
          <p:cNvSpPr txBox="1"/>
          <p:nvPr/>
        </p:nvSpPr>
        <p:spPr>
          <a:xfrm>
            <a:off x="1434103" y="3923068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Paper 2: Listening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Foundation – 45 minutes / 50 marks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Higher – 60 minutes / 50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A89CE3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397ADA-04DD-46D8-A8E9-515F842EDA84}"/>
              </a:ext>
            </a:extLst>
          </p:cNvPr>
          <p:cNvSpPr txBox="1"/>
          <p:nvPr/>
        </p:nvSpPr>
        <p:spPr>
          <a:xfrm>
            <a:off x="6483001" y="1420533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Paper 3: Reading &amp; Understanding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Foundation – 45 mins / 50 marks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Higher – 60 mins / 50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A89CE3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96489-8D1D-41D8-BEEE-1815D773EEA2}"/>
              </a:ext>
            </a:extLst>
          </p:cNvPr>
          <p:cNvSpPr txBox="1"/>
          <p:nvPr/>
        </p:nvSpPr>
        <p:spPr>
          <a:xfrm>
            <a:off x="6536290" y="3923068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Paper 4: Writing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Foundation – 75 mins / 50 marks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Higher – 80 mins / 50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A89CE3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A2D528-7006-4EE3-9166-C75956501F91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404268-7172-4582-B3B1-4C010F0BCF31}"/>
              </a:ext>
            </a:extLst>
          </p:cNvPr>
          <p:cNvSpPr txBox="1"/>
          <p:nvPr/>
        </p:nvSpPr>
        <p:spPr>
          <a:xfrm>
            <a:off x="9986692" y="6061611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36029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561222" y="397401"/>
            <a:ext cx="11069556" cy="6063198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10A4F"/>
                </a:solidFill>
                <a:latin typeface="Broadway" panose="04040905080B02020502" pitchFamily="82" charset="0"/>
              </a:rPr>
              <a:t>Speaking Exam</a:t>
            </a:r>
          </a:p>
          <a:p>
            <a:pPr algn="ctr"/>
            <a:endParaRPr lang="en-GB" b="1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Foundation</a:t>
            </a: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: 7 – 9 minutes + 15 mins preparation time</a:t>
            </a: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Higher: </a:t>
            </a: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10 – 12 minutes + 15 mins preparation time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Format is the same for both tiers but with different stimulus and timings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Part 1: Read aloud task with questions</a:t>
            </a:r>
          </a:p>
          <a:p>
            <a:r>
              <a:rPr lang="en-US" dirty="0">
                <a:solidFill>
                  <a:srgbClr val="010A4F"/>
                </a:solidFill>
                <a:latin typeface="Century Gothic" panose="020B0502020202020204" pitchFamily="34" charset="0"/>
              </a:rPr>
              <a:t>Read aloud a short text and undertake a short, unprepared interaction relating to the text.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12 Marks </a:t>
            </a:r>
          </a:p>
          <a:p>
            <a:endParaRPr lang="en-GB" b="1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Part 2: Role Play</a:t>
            </a:r>
          </a:p>
          <a:p>
            <a:r>
              <a:rPr lang="en-US" dirty="0">
                <a:solidFill>
                  <a:srgbClr val="010A4F"/>
                </a:solidFill>
                <a:latin typeface="Century Gothic" panose="020B0502020202020204" pitchFamily="34" charset="0"/>
              </a:rPr>
              <a:t>Undertake a transactional role play in a setting provided by Edexcel.</a:t>
            </a:r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10 Marks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Part 3: Picture description &amp; conversation</a:t>
            </a:r>
          </a:p>
          <a:p>
            <a:r>
              <a:rPr lang="en-US" dirty="0">
                <a:solidFill>
                  <a:srgbClr val="010A4F"/>
                </a:solidFill>
                <a:latin typeface="Century Gothic" panose="020B0502020202020204" pitchFamily="34" charset="0"/>
              </a:rPr>
              <a:t>Describe a picture stimulus, related to your selected theme. Answer two compulsory questions related to the subject matter of the picture, then move on to a short unprepared conversation</a:t>
            </a:r>
          </a:p>
          <a:p>
            <a:r>
              <a:rPr lang="en-US" dirty="0">
                <a:solidFill>
                  <a:srgbClr val="010A4F"/>
                </a:solidFill>
                <a:latin typeface="Century Gothic" panose="020B0502020202020204" pitchFamily="34" charset="0"/>
              </a:rPr>
              <a:t>developed from the same theme.  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Picture:12 Marks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Conversation 36: Marks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1B0C47-4C49-4585-A4E1-6C8C9208B476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5094FA-20DE-4442-81EB-312BA24E752B}"/>
              </a:ext>
            </a:extLst>
          </p:cNvPr>
          <p:cNvSpPr txBox="1"/>
          <p:nvPr/>
        </p:nvSpPr>
        <p:spPr>
          <a:xfrm>
            <a:off x="10127493" y="6154132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6271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517865" y="662339"/>
            <a:ext cx="5415516" cy="5601533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Broadway" panose="04040905080B02020502" pitchFamily="82" charset="0"/>
              </a:rPr>
              <a:t>Foundation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1: Photo Card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Describe an image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8 marks</a:t>
            </a:r>
          </a:p>
          <a:p>
            <a:pPr fontAlgn="base"/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2: Short passage 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Write 40 - 50 words in response to four brief bullet points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14 marks</a:t>
            </a:r>
          </a:p>
          <a:p>
            <a:pPr fontAlgn="base"/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3 – Writing Task 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Write approximately 80 - 90 words in response to four detailed bullet points. There is a choice from two questions 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18 marks</a:t>
            </a:r>
          </a:p>
          <a:p>
            <a:pPr fontAlgn="base"/>
            <a:endParaRPr lang="en-GB" sz="1600" b="1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4: Translation from English into Target Language 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5 sentences to be translated 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10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9C2BD6-6764-4F56-B0B5-3E4030877087}"/>
              </a:ext>
            </a:extLst>
          </p:cNvPr>
          <p:cNvSpPr txBox="1"/>
          <p:nvPr/>
        </p:nvSpPr>
        <p:spPr>
          <a:xfrm>
            <a:off x="6093229" y="1370225"/>
            <a:ext cx="5415516" cy="4893647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Broadway" panose="04040905080B02020502" pitchFamily="82" charset="0"/>
              </a:rPr>
              <a:t>Higher</a:t>
            </a:r>
          </a:p>
          <a:p>
            <a:pPr algn="ctr"/>
            <a:endParaRPr lang="en-GB" b="1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1 – Writing Task 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Write approximately 80 - 90 words in response to four detailed bullet points. There is a choice from two questions 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18 marks</a:t>
            </a:r>
          </a:p>
          <a:p>
            <a:pPr fontAlgn="base"/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2: Open Ended Writing Task 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Write 130 -150 words in response to four detailed bullet points. There is a choice from two questions 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22 marks</a:t>
            </a:r>
          </a:p>
          <a:p>
            <a:pPr fontAlgn="base"/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3: Translation from English into Target Language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Translate a short passage into the target language.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10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9BAA99-1475-4872-B8F1-4867ABA0B646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4CA8D8-E2C8-4C0A-AF56-6BF02A8BCD7B}"/>
              </a:ext>
            </a:extLst>
          </p:cNvPr>
          <p:cNvSpPr txBox="1"/>
          <p:nvPr/>
        </p:nvSpPr>
        <p:spPr>
          <a:xfrm>
            <a:off x="10003421" y="5957405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1F4713-D862-C7B2-A09B-B5E3F8A5D226}"/>
              </a:ext>
            </a:extLst>
          </p:cNvPr>
          <p:cNvSpPr txBox="1"/>
          <p:nvPr/>
        </p:nvSpPr>
        <p:spPr>
          <a:xfrm>
            <a:off x="6093229" y="576533"/>
            <a:ext cx="54155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Broadway" panose="04040905080B02020502" pitchFamily="82" charset="0"/>
              </a:rPr>
              <a:t>Writing Exam</a:t>
            </a:r>
          </a:p>
        </p:txBody>
      </p:sp>
    </p:spTree>
    <p:extLst>
      <p:ext uri="{BB962C8B-B14F-4D97-AF65-F5344CB8AC3E}">
        <p14:creationId xmlns:p14="http://schemas.microsoft.com/office/powerpoint/2010/main" val="414495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3807229" y="352517"/>
            <a:ext cx="4076197" cy="4616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10A4F"/>
                </a:solidFill>
                <a:latin typeface="Broadway" panose="04040905080B02020502" pitchFamily="82" charset="0"/>
              </a:rPr>
              <a:t>Thematic Contexts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347974" y="1199994"/>
            <a:ext cx="2977117" cy="4125232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My personal world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Lifestyle &amp; wellbeing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My neighbourhood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Media &amp; technology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Studying &amp; my future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Travel &amp; tourism</a:t>
            </a:r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C86343-E18A-431F-9738-5A1F8F2F5E9B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06A0A9-E83F-939F-37E9-309BC1ACB606}"/>
              </a:ext>
            </a:extLst>
          </p:cNvPr>
          <p:cNvSpPr txBox="1"/>
          <p:nvPr/>
        </p:nvSpPr>
        <p:spPr>
          <a:xfrm>
            <a:off x="3556344" y="1199994"/>
            <a:ext cx="8287682" cy="4990149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Throughout these themes you could be tested on the following subject area:</a:t>
            </a:r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family			food &amp; drink		environmental issues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friends			sports			social media &amp; gaming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relationships		places in town		future opportunities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equality			shopping		school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physical well-being	transport		music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mental well-being	the natural world	tv &amp; film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accommodation	tourist attractions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50DADF-967E-4997-B0FE-59413BB69394}"/>
              </a:ext>
            </a:extLst>
          </p:cNvPr>
          <p:cNvSpPr txBox="1"/>
          <p:nvPr/>
        </p:nvSpPr>
        <p:spPr>
          <a:xfrm>
            <a:off x="10313781" y="5883676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14380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4205178" y="381527"/>
            <a:ext cx="3738566" cy="4616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10A4F"/>
                </a:solidFill>
                <a:latin typeface="Broadway" panose="04040905080B02020502" pitchFamily="82" charset="0"/>
              </a:rPr>
              <a:t>Get Into Good Habits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301256" y="973909"/>
            <a:ext cx="11589488" cy="5672002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The key to been a successful language learner is to practice it little and often. Start doing these things today to ensure you get the grade you want at the end of your GCSE.</a:t>
            </a:r>
          </a:p>
          <a:p>
            <a:pPr>
              <a:lnSpc>
                <a:spcPct val="150000"/>
              </a:lnSpc>
            </a:pPr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Practice vocabulary: 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keep a vocabulary book, start making vocabulary flashcards or practice online using </a:t>
            </a:r>
            <a:r>
              <a:rPr lang="en-GB" sz="1600" dirty="0" err="1">
                <a:solidFill>
                  <a:srgbClr val="010A4F"/>
                </a:solidFill>
                <a:latin typeface="Century Gothic" panose="020B0502020202020204" pitchFamily="34" charset="0"/>
              </a:rPr>
              <a:t>memrise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 or </a:t>
            </a:r>
            <a:r>
              <a:rPr lang="en-GB" sz="1600" dirty="0" err="1">
                <a:solidFill>
                  <a:srgbClr val="010A4F"/>
                </a:solidFill>
                <a:latin typeface="Century Gothic" panose="020B0502020202020204" pitchFamily="34" charset="0"/>
              </a:rPr>
              <a:t>quizlet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. It doesn’t matter which method you decide to use, just start doing it now! It is impossible to cram for a language exam. Aim to do 10 minutes of vocabulary 2 or 3 times a week to ensure you are confident for the exam.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Grammar: 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learn your verb endings. Test yourself weekly. Again you could make flashcards or go online to practice. Grammar is key to been able to communicate in the writing &amp; speaking exams.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Make revision notes: 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when you finish a unit make a mind map of language/phrases you could use in your writing &amp; speaking exams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Be organised: 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Keep your books tidy and any handouts organised into a folder. This will make your life much easier when it comes to revision time.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Use the language: 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Read newspapers/magazines online. Listen to music. Watch films. Speak it. You can only get better at a language by practicing it!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21EB83-75D6-498B-9B2A-46D5A86B01A6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4F20D2-2C3A-42C4-A424-8FB5CB6B9010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209404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733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Kirsty Peacock</cp:lastModifiedBy>
  <cp:revision>39</cp:revision>
  <cp:lastPrinted>2018-08-14T15:32:18Z</cp:lastPrinted>
  <dcterms:created xsi:type="dcterms:W3CDTF">2018-04-30T12:53:34Z</dcterms:created>
  <dcterms:modified xsi:type="dcterms:W3CDTF">2023-08-21T15:34:07Z</dcterms:modified>
</cp:coreProperties>
</file>