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7" r:id="rId5"/>
    <p:sldId id="259" r:id="rId6"/>
    <p:sldId id="260" r:id="rId7"/>
    <p:sldId id="261" r:id="rId8"/>
    <p:sldId id="262" r:id="rId9"/>
    <p:sldId id="267" r:id="rId10"/>
    <p:sldId id="268" r:id="rId11"/>
    <p:sldId id="263" r:id="rId12"/>
    <p:sldId id="274" r:id="rId13"/>
    <p:sldId id="265" r:id="rId14"/>
    <p:sldId id="279" r:id="rId15"/>
    <p:sldId id="280" r:id="rId16"/>
    <p:sldId id="281" r:id="rId17"/>
    <p:sldId id="271" r:id="rId18"/>
    <p:sldId id="272" r:id="rId19"/>
    <p:sldId id="273" r:id="rId20"/>
    <p:sldId id="282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35494"/>
    <a:srgbClr val="FF5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E8340-C284-4145-82DF-1452220AD41B}" v="467" dt="2020-12-04T18:23:21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3T18:24:18.2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3T18:24:18.2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8F22C-AE17-4936-AF37-A4ABAFFB59A8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612AB-D713-4F72-868D-A4D8FAEC2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7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Jugendliche</a:t>
            </a:r>
            <a:endParaRPr lang="es-ES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geblieben</a:t>
            </a:r>
            <a:endParaRPr lang="es-ES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Weihnachten</a:t>
            </a:r>
            <a:endParaRPr lang="es-ES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Geschichte</a:t>
            </a:r>
            <a:endParaRPr lang="en-GB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 err="1">
                <a:latin typeface="Century Gothic" panose="020B0502020202020204" pitchFamily="34" charset="0"/>
              </a:rPr>
              <a:t>Sehenswürdigkeiten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endParaRPr lang="es-ES" b="1" dirty="0"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7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Ich </a:t>
            </a:r>
            <a:r>
              <a:rPr lang="en-GB" dirty="0" err="1"/>
              <a:t>komme</a:t>
            </a:r>
            <a:r>
              <a:rPr lang="en-GB" dirty="0"/>
              <a:t> gut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meiner</a:t>
            </a:r>
            <a:r>
              <a:rPr lang="en-GB" dirty="0"/>
              <a:t> </a:t>
            </a:r>
            <a:r>
              <a:rPr lang="en-GB" dirty="0" err="1"/>
              <a:t>Familie</a:t>
            </a:r>
            <a:r>
              <a:rPr lang="en-GB" dirty="0"/>
              <a:t> </a:t>
            </a:r>
            <a:r>
              <a:rPr lang="en-GB" dirty="0" err="1"/>
              <a:t>aus.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Ich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wohne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gern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hier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,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denn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es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gibt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viel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zu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tun.</a:t>
            </a:r>
          </a:p>
          <a:p>
            <a:pPr marL="228600" indent="-228600">
              <a:buAutoNum type="arabicPeriod"/>
            </a:pP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Am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liebsten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spiele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ich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Computerspiele</a:t>
            </a:r>
            <a:endParaRPr lang="en-GB" b="0" i="0" dirty="0">
              <a:solidFill>
                <a:srgbClr val="58585A"/>
              </a:solidFill>
              <a:effectLst/>
              <a:latin typeface="lato"/>
            </a:endParaRPr>
          </a:p>
          <a:p>
            <a:pPr marL="228600" indent="-228600">
              <a:buAutoNum type="arabicPeriod"/>
            </a:pP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Letzten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Sommer bin ich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nach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Deutschland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geflogen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.</a:t>
            </a:r>
          </a:p>
          <a:p>
            <a:pPr marL="228600" indent="-228600">
              <a:buAutoNum type="arabicPeriod"/>
            </a:pP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Meine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Schule hat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viele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moderne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 </a:t>
            </a:r>
            <a:r>
              <a:rPr lang="en-GB" b="0" i="0" dirty="0" err="1">
                <a:solidFill>
                  <a:srgbClr val="58585A"/>
                </a:solidFill>
                <a:effectLst/>
                <a:latin typeface="lato"/>
              </a:rPr>
              <a:t>Einrichtungen</a:t>
            </a:r>
            <a:r>
              <a:rPr lang="en-GB" b="0" i="0" dirty="0">
                <a:solidFill>
                  <a:srgbClr val="58585A"/>
                </a:solidFill>
                <a:effectLst/>
                <a:latin typeface="lato"/>
              </a:rPr>
              <a:t>.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1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Manchmal</a:t>
            </a:r>
            <a:r>
              <a:rPr lang="en-GB" dirty="0"/>
              <a:t> </a:t>
            </a:r>
            <a:r>
              <a:rPr lang="en-GB" dirty="0" err="1"/>
              <a:t>streite</a:t>
            </a:r>
            <a:r>
              <a:rPr lang="en-GB" dirty="0"/>
              <a:t> ich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meinen</a:t>
            </a:r>
            <a:r>
              <a:rPr lang="en-GB" dirty="0"/>
              <a:t> </a:t>
            </a:r>
            <a:r>
              <a:rPr lang="en-GB" dirty="0" err="1"/>
              <a:t>Geschwistern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der </a:t>
            </a:r>
            <a:r>
              <a:rPr lang="en-GB" dirty="0" err="1"/>
              <a:t>Streit</a:t>
            </a:r>
            <a:r>
              <a:rPr lang="en-GB" dirty="0"/>
              <a:t> </a:t>
            </a:r>
            <a:r>
              <a:rPr lang="en-GB" dirty="0" err="1"/>
              <a:t>dauert</a:t>
            </a:r>
            <a:r>
              <a:rPr lang="en-GB" dirty="0"/>
              <a:t> </a:t>
            </a:r>
            <a:r>
              <a:rPr lang="en-GB" dirty="0" err="1"/>
              <a:t>nie</a:t>
            </a:r>
            <a:r>
              <a:rPr lang="en-GB" dirty="0"/>
              <a:t> </a:t>
            </a:r>
            <a:r>
              <a:rPr lang="en-GB" dirty="0" err="1"/>
              <a:t>lange</a:t>
            </a:r>
            <a:r>
              <a:rPr lang="en-GB" dirty="0"/>
              <a:t>.</a:t>
            </a:r>
          </a:p>
          <a:p>
            <a:pPr marL="228600" indent="-228600">
              <a:buAutoNum type="arabicPeriod"/>
            </a:pPr>
            <a:r>
              <a:rPr lang="en-GB" dirty="0"/>
              <a:t>Da es in </a:t>
            </a:r>
            <a:r>
              <a:rPr lang="en-GB" dirty="0" err="1"/>
              <a:t>meiner</a:t>
            </a:r>
            <a:r>
              <a:rPr lang="en-GB" dirty="0"/>
              <a:t> Stadt </a:t>
            </a:r>
            <a:r>
              <a:rPr lang="en-GB" dirty="0" err="1"/>
              <a:t>viel</a:t>
            </a:r>
            <a:r>
              <a:rPr lang="en-GB" dirty="0"/>
              <a:t> </a:t>
            </a:r>
            <a:r>
              <a:rPr lang="en-GB" dirty="0" err="1"/>
              <a:t>Verkehr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, </a:t>
            </a:r>
            <a:r>
              <a:rPr lang="en-GB" dirty="0" err="1"/>
              <a:t>ist</a:t>
            </a:r>
            <a:r>
              <a:rPr lang="en-GB" dirty="0"/>
              <a:t> es oft </a:t>
            </a:r>
            <a:r>
              <a:rPr lang="en-GB" dirty="0" err="1"/>
              <a:t>sehr</a:t>
            </a:r>
            <a:r>
              <a:rPr lang="en-GB" dirty="0"/>
              <a:t> </a:t>
            </a:r>
            <a:r>
              <a:rPr lang="en-GB" dirty="0" err="1"/>
              <a:t>laut</a:t>
            </a:r>
            <a:r>
              <a:rPr lang="en-GB" dirty="0"/>
              <a:t> und es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viel</a:t>
            </a:r>
            <a:r>
              <a:rPr lang="en-GB" dirty="0"/>
              <a:t> </a:t>
            </a:r>
            <a:r>
              <a:rPr lang="en-GB" dirty="0" err="1"/>
              <a:t>Umweltverschmutzung</a:t>
            </a:r>
            <a:r>
              <a:rPr lang="en-GB" dirty="0"/>
              <a:t>.</a:t>
            </a:r>
          </a:p>
          <a:p>
            <a:pPr marL="228600" indent="-228600">
              <a:buAutoNum type="arabicPeriod"/>
            </a:pPr>
            <a:r>
              <a:rPr lang="en-GB" dirty="0" err="1"/>
              <a:t>Wenn</a:t>
            </a:r>
            <a:r>
              <a:rPr lang="en-GB" dirty="0"/>
              <a:t> das Wetter gut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fahre</a:t>
            </a:r>
            <a:r>
              <a:rPr lang="en-GB" dirty="0"/>
              <a:t> ich </a:t>
            </a:r>
            <a:r>
              <a:rPr lang="en-GB" dirty="0" err="1"/>
              <a:t>gern</a:t>
            </a:r>
            <a:r>
              <a:rPr lang="en-GB" dirty="0"/>
              <a:t> Rad,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wenn</a:t>
            </a:r>
            <a:r>
              <a:rPr lang="en-GB" dirty="0"/>
              <a:t> es </a:t>
            </a:r>
            <a:r>
              <a:rPr lang="en-GB" dirty="0" err="1"/>
              <a:t>regnet</a:t>
            </a:r>
            <a:r>
              <a:rPr lang="en-GB" dirty="0"/>
              <a:t>, </a:t>
            </a:r>
            <a:r>
              <a:rPr lang="en-GB" dirty="0" err="1"/>
              <a:t>höre</a:t>
            </a:r>
            <a:r>
              <a:rPr lang="en-GB" dirty="0"/>
              <a:t> ich Lieber </a:t>
            </a:r>
            <a:r>
              <a:rPr lang="en-GB" dirty="0" err="1"/>
              <a:t>Musik</a:t>
            </a:r>
            <a:r>
              <a:rPr lang="en-GB" dirty="0"/>
              <a:t>.</a:t>
            </a:r>
          </a:p>
          <a:p>
            <a:pPr marL="228600" indent="-228600">
              <a:buAutoNum type="arabicPeriod"/>
            </a:pP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haben</a:t>
            </a:r>
            <a:r>
              <a:rPr lang="en-GB" dirty="0"/>
              <a:t> in </a:t>
            </a:r>
            <a:r>
              <a:rPr lang="en-GB" dirty="0" err="1"/>
              <a:t>einem</a:t>
            </a:r>
            <a:r>
              <a:rPr lang="en-GB" dirty="0"/>
              <a:t> Hotel </a:t>
            </a:r>
            <a:r>
              <a:rPr lang="en-GB" dirty="0" err="1"/>
              <a:t>übernachtet</a:t>
            </a:r>
            <a:r>
              <a:rPr lang="en-GB" dirty="0"/>
              <a:t>, das direct am Meer lag.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Tag </a:t>
            </a:r>
            <a:r>
              <a:rPr lang="en-GB" dirty="0" err="1"/>
              <a:t>im</a:t>
            </a:r>
            <a:r>
              <a:rPr lang="en-GB" dirty="0"/>
              <a:t> Meer </a:t>
            </a:r>
            <a:r>
              <a:rPr lang="en-GB" dirty="0" err="1"/>
              <a:t>geschwommen</a:t>
            </a:r>
            <a:r>
              <a:rPr lang="en-GB" dirty="0"/>
              <a:t>.</a:t>
            </a:r>
          </a:p>
          <a:p>
            <a:pPr marL="228600" indent="-228600">
              <a:buAutoNum type="arabicPeriod"/>
            </a:pPr>
            <a:r>
              <a:rPr lang="en-GB" dirty="0"/>
              <a:t>Ich </a:t>
            </a:r>
            <a:r>
              <a:rPr lang="en-GB" dirty="0" err="1"/>
              <a:t>lerne</a:t>
            </a:r>
            <a:r>
              <a:rPr lang="en-GB" dirty="0"/>
              <a:t> am </a:t>
            </a:r>
            <a:r>
              <a:rPr lang="en-GB" dirty="0" err="1"/>
              <a:t>liebsten</a:t>
            </a:r>
            <a:r>
              <a:rPr lang="en-GB" dirty="0"/>
              <a:t> Deutsch, </a:t>
            </a:r>
            <a:r>
              <a:rPr lang="en-GB" dirty="0" err="1"/>
              <a:t>weil</a:t>
            </a:r>
            <a:r>
              <a:rPr lang="en-GB" dirty="0"/>
              <a:t> es </a:t>
            </a:r>
            <a:r>
              <a:rPr lang="en-GB" dirty="0" err="1"/>
              <a:t>praktisch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und ich </a:t>
            </a:r>
            <a:r>
              <a:rPr lang="en-GB" dirty="0" err="1"/>
              <a:t>gute</a:t>
            </a:r>
            <a:r>
              <a:rPr lang="en-GB" dirty="0"/>
              <a:t> </a:t>
            </a:r>
            <a:r>
              <a:rPr lang="en-GB" dirty="0" err="1"/>
              <a:t>Noten</a:t>
            </a:r>
            <a:r>
              <a:rPr lang="en-GB" dirty="0"/>
              <a:t> </a:t>
            </a:r>
            <a:r>
              <a:rPr lang="en-GB" dirty="0" err="1"/>
              <a:t>bekomme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9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Jugendliche</a:t>
            </a:r>
            <a:endParaRPr lang="es-ES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geblieben</a:t>
            </a:r>
            <a:endParaRPr lang="es-ES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Weihnachten</a:t>
            </a:r>
            <a:endParaRPr lang="es-ES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Geschichte</a:t>
            </a:r>
            <a:endParaRPr lang="en-GB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 err="1">
                <a:latin typeface="Century Gothic" panose="020B0502020202020204" pitchFamily="34" charset="0"/>
              </a:rPr>
              <a:t>Sehenswürdigkeiten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endParaRPr lang="es-ES" b="1" dirty="0"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8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5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612AB-D713-4F72-868D-A4D8FAEC2FC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1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E0A2-FFCA-4DF3-BC38-96ABD16A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D4557-837F-45B2-90CE-0565E7532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9D8FC-38DD-45DF-9BBF-13ADE643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D2917-0013-4981-B559-BF9A080C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1CFCD-1D7D-4421-9385-0FB892A1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8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0A5D-6C06-41CD-AEBB-EBDE1D61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23842-358F-44F6-8BED-CE7DF770C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D318A-C6E0-4845-9B17-2C982027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9BBFB-2A6E-4E04-85E3-9AC993DA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112B-06BB-4C04-BE99-C09B6923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4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78140-F1AD-4F0F-A1DA-3B31334CF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DB1AA-F619-4D94-94ED-BFE95DAB1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FB8B-439A-41D5-9855-3E406840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F6E0-74A3-4F01-9BFA-20788233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740DC-5F85-4E68-B561-028CE6A4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7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94B6-629B-429C-A44F-563F2505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1A63-E59E-485F-9D25-F696A577E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75750-3603-47CB-8C03-75E5E9FD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86F4-7D76-41CD-B017-7632B37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EA6A0-02B6-47B8-9774-1F6BF468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1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FC720-EC04-452F-B6E1-4D495AB4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40D6F-BD12-439A-B136-39BA1537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8376B-D3F1-4C7C-9ECF-A907A81E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2776-91C8-4D08-987B-5B64A2FA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4CD7D-E75D-4262-BD44-E828463A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6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E7CA-318C-407E-B3A1-20941A30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23351-2BC6-4741-A13D-C936E86D0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93700-E626-425D-867F-74EBB47DA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E54ED-8A5C-4DBE-B8BB-4A248113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5D2C0-FC82-49AF-8BE4-52B5D4B6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B258A-143C-4319-9154-F6BBD0D6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0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D562-5386-4E45-A1E5-C828377A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13A53-2FD7-4F49-8F19-B96CA29FC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F7DF4-EC19-4D5B-B625-90C7ECB0C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4D199-74EE-4617-95D5-11B24F10A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08D9C-7AE0-41F1-B43E-17925E2B1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3E628-2681-45FA-87A2-EE7968E6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4C6C4-E9AE-43C5-ABB6-7D1AAA9C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DFDB0-BF08-4C9E-8410-F54C1CB3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0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C957-6A9F-4D79-BC97-AF2D7343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72165-B47E-47FC-997F-AFAECF26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60A77-C040-42F0-95ED-260E0F39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CE75F-1B0C-48A9-83F6-35B690D2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4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8678C-676F-47A2-A0A9-9FB90326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3F010-1D3A-4644-874E-249CE9A4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DB4F-E5B8-464B-A4D1-B6D2C4EB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6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158E-F021-400C-B835-230B7AA6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5C71A-513E-485B-8E63-3EF1B36D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006C8-9F5D-4D7B-9441-DED81DAD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B18FC-3E13-4892-8D49-2CC8E6E4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BD616-69F4-46A2-A0AC-FE979618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CC2CA-EF83-4764-8BB0-15C85858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0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266D-0E22-4FDF-A137-86753457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27DDB-3CDD-4FFC-852C-266DFFF1F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C5D8E-BABB-4D92-9095-0CE133226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B94E9-C476-433D-8FD7-1414A939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0CD5-F4CC-4636-951F-940A2D84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89270-5947-4CAE-B8A1-DD7A4B0E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FE7A9-74E6-445D-A710-B7454CAB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982C9-B154-4A1F-9B9C-F94F325A0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F5D66-5381-4467-B090-E71B297D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28DF-01E2-4878-92F5-F77F0D0C00A1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CF5DF-9FEE-4A8F-B703-FE599B404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BEF9B-7EDD-4760-A9B4-8AACC9C6F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C612-CEC4-4D7C-BEE3-FA0C499C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0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64935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1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The Wall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1ADADEA-4352-4286-9EFA-54B7B89CE95D}"/>
              </a:ext>
            </a:extLst>
          </p:cNvPr>
          <p:cNvGrpSpPr/>
          <p:nvPr/>
        </p:nvGrpSpPr>
        <p:grpSpPr>
          <a:xfrm>
            <a:off x="8024822" y="1857100"/>
            <a:ext cx="2375058" cy="1308302"/>
            <a:chOff x="319596" y="310718"/>
            <a:chExt cx="1624614" cy="754602"/>
          </a:xfrm>
          <a:solidFill>
            <a:srgbClr val="435494"/>
          </a:solidFill>
        </p:grpSpPr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D89CB245-AA1C-4785-878E-30293F48D695}"/>
                </a:ext>
              </a:extLst>
            </p:cNvPr>
            <p:cNvSpPr/>
            <p:nvPr/>
          </p:nvSpPr>
          <p:spPr>
            <a:xfrm>
              <a:off x="319596" y="310718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8BFEAD35-B0D5-4B72-9F87-A32BAC07A4D3}"/>
                </a:ext>
              </a:extLst>
            </p:cNvPr>
            <p:cNvSpPr txBox="1"/>
            <p:nvPr/>
          </p:nvSpPr>
          <p:spPr>
            <a:xfrm>
              <a:off x="529931" y="564465"/>
              <a:ext cx="1287262" cy="17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der </a:t>
              </a:r>
              <a:r>
                <a:rPr lang="en-GB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Umzug</a:t>
              </a:r>
              <a:endParaRPr lang="en-GB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A6A000F-71BC-41E3-83BD-6FCCA08EE7C5}"/>
              </a:ext>
            </a:extLst>
          </p:cNvPr>
          <p:cNvGrpSpPr/>
          <p:nvPr/>
        </p:nvGrpSpPr>
        <p:grpSpPr>
          <a:xfrm>
            <a:off x="8004370" y="4780446"/>
            <a:ext cx="2375058" cy="1308302"/>
            <a:chOff x="2142478" y="310718"/>
            <a:chExt cx="1624614" cy="754602"/>
          </a:xfrm>
          <a:solidFill>
            <a:srgbClr val="435494"/>
          </a:solidFill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709DE0AE-8795-4C60-A85B-FD1B748AD7B3}"/>
                </a:ext>
              </a:extLst>
            </p:cNvPr>
            <p:cNvSpPr/>
            <p:nvPr/>
          </p:nvSpPr>
          <p:spPr>
            <a:xfrm>
              <a:off x="2142478" y="310718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C7535D-6B5F-489D-82F1-AE178ACBC12A}"/>
                </a:ext>
              </a:extLst>
            </p:cNvPr>
            <p:cNvSpPr txBox="1"/>
            <p:nvPr/>
          </p:nvSpPr>
          <p:spPr>
            <a:xfrm>
              <a:off x="2327513" y="608448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die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Maske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DC9ABC8-2BC9-4167-9F7C-23EF3E125705}"/>
              </a:ext>
            </a:extLst>
          </p:cNvPr>
          <p:cNvGrpSpPr/>
          <p:nvPr/>
        </p:nvGrpSpPr>
        <p:grpSpPr>
          <a:xfrm>
            <a:off x="5464239" y="1856184"/>
            <a:ext cx="2375058" cy="1308302"/>
            <a:chOff x="3965360" y="310718"/>
            <a:chExt cx="1624614" cy="754602"/>
          </a:xfrm>
          <a:solidFill>
            <a:srgbClr val="435494"/>
          </a:solidFill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6D3CB722-DA11-417C-820D-9029E7E2B950}"/>
                </a:ext>
              </a:extLst>
            </p:cNvPr>
            <p:cNvSpPr/>
            <p:nvPr/>
          </p:nvSpPr>
          <p:spPr>
            <a:xfrm>
              <a:off x="3965360" y="310718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2434C205-2ADF-49FC-B948-8EA35DD50454}"/>
                </a:ext>
              </a:extLst>
            </p:cNvPr>
            <p:cNvSpPr txBox="1"/>
            <p:nvPr/>
          </p:nvSpPr>
          <p:spPr>
            <a:xfrm>
              <a:off x="4116030" y="559568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die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Eier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DE1EB86-5F95-4AAC-8A2C-57154496EEF0}"/>
              </a:ext>
            </a:extLst>
          </p:cNvPr>
          <p:cNvGrpSpPr/>
          <p:nvPr/>
        </p:nvGrpSpPr>
        <p:grpSpPr>
          <a:xfrm>
            <a:off x="285074" y="3355971"/>
            <a:ext cx="2375058" cy="1308302"/>
            <a:chOff x="5788242" y="310718"/>
            <a:chExt cx="1624614" cy="754602"/>
          </a:xfrm>
          <a:solidFill>
            <a:srgbClr val="435494"/>
          </a:solidFill>
        </p:grpSpPr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BA965A10-0626-4766-8455-B1B70078C040}"/>
                </a:ext>
              </a:extLst>
            </p:cNvPr>
            <p:cNvSpPr/>
            <p:nvPr/>
          </p:nvSpPr>
          <p:spPr>
            <a:xfrm>
              <a:off x="5788242" y="310718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3D46A83-AEE0-41AC-815E-B6ED6DC80713}"/>
                </a:ext>
              </a:extLst>
            </p:cNvPr>
            <p:cNvSpPr txBox="1"/>
            <p:nvPr/>
          </p:nvSpPr>
          <p:spPr>
            <a:xfrm>
              <a:off x="5879321" y="583726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die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Schokolade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0FCD873-85FF-454A-AE69-36DEBF9020E7}"/>
              </a:ext>
            </a:extLst>
          </p:cNvPr>
          <p:cNvGrpSpPr/>
          <p:nvPr/>
        </p:nvGrpSpPr>
        <p:grpSpPr>
          <a:xfrm>
            <a:off x="309350" y="1870202"/>
            <a:ext cx="2375058" cy="1308302"/>
            <a:chOff x="3965360" y="1288731"/>
            <a:chExt cx="1624614" cy="754602"/>
          </a:xfrm>
          <a:solidFill>
            <a:srgbClr val="435494"/>
          </a:solidFill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1E476E49-69E6-483C-97D1-D985978F877A}"/>
                </a:ext>
              </a:extLst>
            </p:cNvPr>
            <p:cNvSpPr/>
            <p:nvPr/>
          </p:nvSpPr>
          <p:spPr>
            <a:xfrm>
              <a:off x="3965360" y="1288731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B181800-7093-4FC7-93F4-AE256CE05298}"/>
                </a:ext>
              </a:extLst>
            </p:cNvPr>
            <p:cNvSpPr txBox="1"/>
            <p:nvPr/>
          </p:nvSpPr>
          <p:spPr>
            <a:xfrm>
              <a:off x="4117430" y="1551218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das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Kostüm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58D454B-9A2A-4DE5-8C13-5DFE4E02CFE1}"/>
              </a:ext>
            </a:extLst>
          </p:cNvPr>
          <p:cNvGrpSpPr/>
          <p:nvPr/>
        </p:nvGrpSpPr>
        <p:grpSpPr>
          <a:xfrm>
            <a:off x="5416434" y="4800607"/>
            <a:ext cx="2375058" cy="1308302"/>
            <a:chOff x="5788242" y="1288731"/>
            <a:chExt cx="1624614" cy="754602"/>
          </a:xfrm>
          <a:solidFill>
            <a:srgbClr val="435494"/>
          </a:solidFill>
        </p:grpSpPr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AEE4C3C8-5BA8-4E36-8C12-B04002B8D349}"/>
                </a:ext>
              </a:extLst>
            </p:cNvPr>
            <p:cNvSpPr/>
            <p:nvPr/>
          </p:nvSpPr>
          <p:spPr>
            <a:xfrm>
              <a:off x="5788242" y="1288731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57596B12-26E8-40BE-87E3-2145943AC224}"/>
                </a:ext>
              </a:extLst>
            </p:cNvPr>
            <p:cNvSpPr txBox="1"/>
            <p:nvPr/>
          </p:nvSpPr>
          <p:spPr>
            <a:xfrm>
              <a:off x="5956918" y="1574832"/>
              <a:ext cx="1287262" cy="17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die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Einladung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230CB7C-9A93-4A00-A532-E89069424D5E}"/>
              </a:ext>
            </a:extLst>
          </p:cNvPr>
          <p:cNvGrpSpPr/>
          <p:nvPr/>
        </p:nvGrpSpPr>
        <p:grpSpPr>
          <a:xfrm>
            <a:off x="2879057" y="3355971"/>
            <a:ext cx="2375058" cy="1308302"/>
            <a:chOff x="2142478" y="1288731"/>
            <a:chExt cx="1624614" cy="754602"/>
          </a:xfrm>
          <a:solidFill>
            <a:srgbClr val="435494"/>
          </a:solidFill>
        </p:grpSpPr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5E78CBB6-3BBF-47EC-98BD-6C295D455CE9}"/>
                </a:ext>
              </a:extLst>
            </p:cNvPr>
            <p:cNvSpPr/>
            <p:nvPr/>
          </p:nvSpPr>
          <p:spPr>
            <a:xfrm>
              <a:off x="2142478" y="1288731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1F3883D-5C7B-49E4-B8AD-BA6D8AAC706D}"/>
                </a:ext>
              </a:extLst>
            </p:cNvPr>
            <p:cNvSpPr txBox="1"/>
            <p:nvPr/>
          </p:nvSpPr>
          <p:spPr>
            <a:xfrm>
              <a:off x="2316446" y="1560178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Narr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094F94-7703-4C7D-B68F-964D6C282B87}"/>
              </a:ext>
            </a:extLst>
          </p:cNvPr>
          <p:cNvGrpSpPr/>
          <p:nvPr/>
        </p:nvGrpSpPr>
        <p:grpSpPr>
          <a:xfrm>
            <a:off x="8019337" y="3330911"/>
            <a:ext cx="2375058" cy="1308302"/>
            <a:chOff x="319596" y="1288731"/>
            <a:chExt cx="1624614" cy="754602"/>
          </a:xfrm>
          <a:solidFill>
            <a:srgbClr val="435494"/>
          </a:solidFill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99671127-B6E9-4F89-8886-4E5C30D6FA06}"/>
                </a:ext>
              </a:extLst>
            </p:cNvPr>
            <p:cNvSpPr/>
            <p:nvPr/>
          </p:nvSpPr>
          <p:spPr>
            <a:xfrm>
              <a:off x="319596" y="1288731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AF61DAEC-7B0C-4DF6-8DCE-2161A273D56B}"/>
                </a:ext>
              </a:extLst>
            </p:cNvPr>
            <p:cNvSpPr txBox="1"/>
            <p:nvPr/>
          </p:nvSpPr>
          <p:spPr>
            <a:xfrm>
              <a:off x="488272" y="1572808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Kuchen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8310465-97DA-491C-A22A-4922891CFD4C}"/>
              </a:ext>
            </a:extLst>
          </p:cNvPr>
          <p:cNvGrpSpPr/>
          <p:nvPr/>
        </p:nvGrpSpPr>
        <p:grpSpPr>
          <a:xfrm>
            <a:off x="2836137" y="4820686"/>
            <a:ext cx="2375058" cy="1308302"/>
            <a:chOff x="3965360" y="2266744"/>
            <a:chExt cx="1624614" cy="754602"/>
          </a:xfrm>
          <a:solidFill>
            <a:srgbClr val="435494"/>
          </a:solidFill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CE1BFC89-E4CF-41A6-9C97-F4D01E76B26B}"/>
                </a:ext>
              </a:extLst>
            </p:cNvPr>
            <p:cNvSpPr/>
            <p:nvPr/>
          </p:nvSpPr>
          <p:spPr>
            <a:xfrm>
              <a:off x="3965360" y="2266744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DD837AD-9D34-4E1B-82B3-0FDDFE259EBE}"/>
                </a:ext>
              </a:extLst>
            </p:cNvPr>
            <p:cNvSpPr txBox="1"/>
            <p:nvPr/>
          </p:nvSpPr>
          <p:spPr>
            <a:xfrm>
              <a:off x="4134036" y="2541587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die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Ostersuche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20A16DA-A3CC-40FD-AEC5-FAA9A1DB45F4}"/>
              </a:ext>
            </a:extLst>
          </p:cNvPr>
          <p:cNvGrpSpPr/>
          <p:nvPr/>
        </p:nvGrpSpPr>
        <p:grpSpPr>
          <a:xfrm>
            <a:off x="2889194" y="376980"/>
            <a:ext cx="2375058" cy="1308302"/>
            <a:chOff x="5788242" y="2266744"/>
            <a:chExt cx="1624614" cy="754602"/>
          </a:xfrm>
          <a:solidFill>
            <a:srgbClr val="435494"/>
          </a:solidFill>
        </p:grpSpPr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0A2F8907-F70D-40D9-AAFA-04123606A5AB}"/>
                </a:ext>
              </a:extLst>
            </p:cNvPr>
            <p:cNvSpPr/>
            <p:nvPr/>
          </p:nvSpPr>
          <p:spPr>
            <a:xfrm>
              <a:off x="5788242" y="2266744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63CE0BA5-0AB9-468D-A9E9-0537A3BFB4CF}"/>
                </a:ext>
              </a:extLst>
            </p:cNvPr>
            <p:cNvSpPr txBox="1"/>
            <p:nvPr/>
          </p:nvSpPr>
          <p:spPr>
            <a:xfrm>
              <a:off x="5966810" y="2528033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Schmuck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E24A164-FCF8-42E3-A1D7-0FA77F433F38}"/>
              </a:ext>
            </a:extLst>
          </p:cNvPr>
          <p:cNvGrpSpPr/>
          <p:nvPr/>
        </p:nvGrpSpPr>
        <p:grpSpPr>
          <a:xfrm>
            <a:off x="309350" y="376976"/>
            <a:ext cx="2375058" cy="1308302"/>
            <a:chOff x="2142478" y="2266744"/>
            <a:chExt cx="1624614" cy="754602"/>
          </a:xfrm>
          <a:solidFill>
            <a:srgbClr val="435494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CA091751-2510-4FF5-B34B-04ACC876FB17}"/>
                </a:ext>
              </a:extLst>
            </p:cNvPr>
            <p:cNvSpPr/>
            <p:nvPr/>
          </p:nvSpPr>
          <p:spPr>
            <a:xfrm>
              <a:off x="2142478" y="2266744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6F926091-C038-455D-AAFC-29D2BBF566BE}"/>
                </a:ext>
              </a:extLst>
            </p:cNvPr>
            <p:cNvSpPr txBox="1"/>
            <p:nvPr/>
          </p:nvSpPr>
          <p:spPr>
            <a:xfrm>
              <a:off x="2311154" y="2496061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Hase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4E93570-48E1-45A2-B116-1797D9626173}"/>
              </a:ext>
            </a:extLst>
          </p:cNvPr>
          <p:cNvGrpSpPr/>
          <p:nvPr/>
        </p:nvGrpSpPr>
        <p:grpSpPr>
          <a:xfrm>
            <a:off x="309350" y="4823392"/>
            <a:ext cx="2375058" cy="1308302"/>
            <a:chOff x="319596" y="2266744"/>
            <a:chExt cx="1624614" cy="754602"/>
          </a:xfrm>
          <a:solidFill>
            <a:srgbClr val="435494"/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7FC31D5A-8A9C-476E-AD5B-5EB2D537877A}"/>
                </a:ext>
              </a:extLst>
            </p:cNvPr>
            <p:cNvSpPr/>
            <p:nvPr/>
          </p:nvSpPr>
          <p:spPr>
            <a:xfrm>
              <a:off x="319596" y="2266744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8DB25242-56A0-46CB-943F-0D0A30C532E2}"/>
                </a:ext>
              </a:extLst>
            </p:cNvPr>
            <p:cNvSpPr txBox="1"/>
            <p:nvPr/>
          </p:nvSpPr>
          <p:spPr>
            <a:xfrm>
              <a:off x="433158" y="2539704"/>
              <a:ext cx="1287262" cy="3017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Weihnachtsmann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40FEA7F-878E-4305-90ED-12CC44E58D73}"/>
              </a:ext>
            </a:extLst>
          </p:cNvPr>
          <p:cNvGrpSpPr/>
          <p:nvPr/>
        </p:nvGrpSpPr>
        <p:grpSpPr>
          <a:xfrm>
            <a:off x="8029621" y="381910"/>
            <a:ext cx="2375058" cy="1308302"/>
            <a:chOff x="5788242" y="3224813"/>
            <a:chExt cx="1624614" cy="754602"/>
          </a:xfrm>
          <a:solidFill>
            <a:srgbClr val="435494"/>
          </a:solidFill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CF54EE5E-B9E4-466A-996D-11095C186FA3}"/>
                </a:ext>
              </a:extLst>
            </p:cNvPr>
            <p:cNvSpPr/>
            <p:nvPr/>
          </p:nvSpPr>
          <p:spPr>
            <a:xfrm>
              <a:off x="5788242" y="3224813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A27B01EB-C376-40B9-B245-84DE468261EB}"/>
                </a:ext>
              </a:extLst>
            </p:cNvPr>
            <p:cNvSpPr txBox="1"/>
            <p:nvPr/>
          </p:nvSpPr>
          <p:spPr>
            <a:xfrm>
              <a:off x="5939645" y="3529650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das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Christkind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565C9BB-6DA2-4354-A56D-8E74442918E8}"/>
              </a:ext>
            </a:extLst>
          </p:cNvPr>
          <p:cNvGrpSpPr/>
          <p:nvPr/>
        </p:nvGrpSpPr>
        <p:grpSpPr>
          <a:xfrm>
            <a:off x="5449777" y="383066"/>
            <a:ext cx="2375058" cy="1308302"/>
            <a:chOff x="3965360" y="3357197"/>
            <a:chExt cx="1624614" cy="754602"/>
          </a:xfrm>
          <a:solidFill>
            <a:srgbClr val="435494"/>
          </a:solidFill>
        </p:grpSpPr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2E564D3A-1817-4D9C-A9C3-D6E77CA7D705}"/>
                </a:ext>
              </a:extLst>
            </p:cNvPr>
            <p:cNvSpPr/>
            <p:nvPr/>
          </p:nvSpPr>
          <p:spPr>
            <a:xfrm>
              <a:off x="3965360" y="3357197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DFF96948-93D3-4650-A43F-C309992C1404}"/>
                </a:ext>
              </a:extLst>
            </p:cNvPr>
            <p:cNvSpPr txBox="1"/>
            <p:nvPr/>
          </p:nvSpPr>
          <p:spPr>
            <a:xfrm>
              <a:off x="4138867" y="3643016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Frühling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33053C5-790B-427C-B909-4BB6435F7E65}"/>
              </a:ext>
            </a:extLst>
          </p:cNvPr>
          <p:cNvGrpSpPr/>
          <p:nvPr/>
        </p:nvGrpSpPr>
        <p:grpSpPr>
          <a:xfrm>
            <a:off x="5429661" y="3320899"/>
            <a:ext cx="2375058" cy="1308302"/>
            <a:chOff x="2142478" y="3224813"/>
            <a:chExt cx="1624614" cy="754602"/>
          </a:xfrm>
          <a:solidFill>
            <a:srgbClr val="435494"/>
          </a:solidFill>
        </p:grpSpPr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804F5122-4DD9-49A9-98AB-6D25A1A91E90}"/>
                </a:ext>
              </a:extLst>
            </p:cNvPr>
            <p:cNvSpPr/>
            <p:nvPr/>
          </p:nvSpPr>
          <p:spPr>
            <a:xfrm>
              <a:off x="2142478" y="3224813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04F46F7C-6158-4C75-936D-42D3FC6F2F88}"/>
                </a:ext>
              </a:extLst>
            </p:cNvPr>
            <p:cNvSpPr txBox="1"/>
            <p:nvPr/>
          </p:nvSpPr>
          <p:spPr>
            <a:xfrm>
              <a:off x="2285897" y="3514665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Tannenbaum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9C5CAD2-9490-4EAF-9175-093F79E7842E}"/>
              </a:ext>
            </a:extLst>
          </p:cNvPr>
          <p:cNvGrpSpPr/>
          <p:nvPr/>
        </p:nvGrpSpPr>
        <p:grpSpPr>
          <a:xfrm>
            <a:off x="2903656" y="1848848"/>
            <a:ext cx="2375058" cy="1308302"/>
            <a:chOff x="319596" y="2981896"/>
            <a:chExt cx="1624614" cy="754602"/>
          </a:xfrm>
          <a:solidFill>
            <a:srgbClr val="435494"/>
          </a:solidFill>
        </p:grpSpPr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6BA5D28B-D09A-4279-B423-84606B48CECD}"/>
                </a:ext>
              </a:extLst>
            </p:cNvPr>
            <p:cNvSpPr/>
            <p:nvPr/>
          </p:nvSpPr>
          <p:spPr>
            <a:xfrm>
              <a:off x="319596" y="2981896"/>
              <a:ext cx="1624614" cy="7546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65ED87C-88C2-4E01-A61E-C69E7BD10550}"/>
                </a:ext>
              </a:extLst>
            </p:cNvPr>
            <p:cNvSpPr txBox="1"/>
            <p:nvPr/>
          </p:nvSpPr>
          <p:spPr>
            <a:xfrm>
              <a:off x="476738" y="3240403"/>
              <a:ext cx="1287262" cy="1775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die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Lufballons</a:t>
              </a:r>
              <a:r>
                <a:rPr lang="es-ES" sz="1400" dirty="0"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264" name="TextBox 263">
            <a:extLst>
              <a:ext uri="{FF2B5EF4-FFF2-40B4-BE49-F238E27FC236}">
                <a16:creationId xmlns:a16="http://schemas.microsoft.com/office/drawing/2014/main" id="{150131BB-5029-41A3-AFC8-5E9FF01697CA}"/>
              </a:ext>
            </a:extLst>
          </p:cNvPr>
          <p:cNvSpPr txBox="1"/>
          <p:nvPr/>
        </p:nvSpPr>
        <p:spPr>
          <a:xfrm>
            <a:off x="2044196" y="1974537"/>
            <a:ext cx="7439894" cy="20123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6510A"/>
                </a:solidFill>
                <a:latin typeface="Broadway" panose="04040905080002020502" pitchFamily="82" charset="0"/>
              </a:rPr>
              <a:t>The Wall</a:t>
            </a:r>
          </a:p>
          <a:p>
            <a:pPr algn="ctr"/>
            <a:endParaRPr lang="en-GB" sz="2800" dirty="0"/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</a:rPr>
              <a:t>Can you spot the 4 groups? Sort the vocabulary into 4 groups and explain the link.</a:t>
            </a:r>
          </a:p>
        </p:txBody>
      </p:sp>
    </p:spTree>
    <p:extLst>
      <p:ext uri="{BB962C8B-B14F-4D97-AF65-F5344CB8AC3E}">
        <p14:creationId xmlns:p14="http://schemas.microsoft.com/office/powerpoint/2010/main" val="318573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0ACA06-73A2-4A9A-86C3-069C5C3CE514}"/>
              </a:ext>
            </a:extLst>
          </p:cNvPr>
          <p:cNvGrpSpPr/>
          <p:nvPr/>
        </p:nvGrpSpPr>
        <p:grpSpPr>
          <a:xfrm>
            <a:off x="429445" y="2397933"/>
            <a:ext cx="1583324" cy="719910"/>
            <a:chOff x="319596" y="310718"/>
            <a:chExt cx="1624614" cy="75460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78855AB-E44B-4FF6-BE0F-8B4F184B7D16}"/>
                </a:ext>
              </a:extLst>
            </p:cNvPr>
            <p:cNvSpPr/>
            <p:nvPr/>
          </p:nvSpPr>
          <p:spPr>
            <a:xfrm>
              <a:off x="319596" y="310718"/>
              <a:ext cx="1624614" cy="754602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C6FEB6-CF98-4856-BDC3-C7D8EF84ED89}"/>
                </a:ext>
              </a:extLst>
            </p:cNvPr>
            <p:cNvSpPr txBox="1"/>
            <p:nvPr/>
          </p:nvSpPr>
          <p:spPr>
            <a:xfrm>
              <a:off x="488272" y="426409"/>
              <a:ext cx="1287262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der Schmuck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4A5591-D565-44D5-8E0A-0BD2009209C5}"/>
              </a:ext>
            </a:extLst>
          </p:cNvPr>
          <p:cNvGrpSpPr/>
          <p:nvPr/>
        </p:nvGrpSpPr>
        <p:grpSpPr>
          <a:xfrm>
            <a:off x="2260376" y="2394945"/>
            <a:ext cx="1642942" cy="719910"/>
            <a:chOff x="2142478" y="310718"/>
            <a:chExt cx="1685786" cy="75460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3F289F0-E739-4E1B-A1C4-E4FFD69EE89D}"/>
                </a:ext>
              </a:extLst>
            </p:cNvPr>
            <p:cNvSpPr/>
            <p:nvPr/>
          </p:nvSpPr>
          <p:spPr>
            <a:xfrm>
              <a:off x="2142478" y="310718"/>
              <a:ext cx="1624614" cy="754602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A1D3B8-0848-4D6E-84E1-39E39B9E4F3B}"/>
                </a:ext>
              </a:extLst>
            </p:cNvPr>
            <p:cNvSpPr txBox="1"/>
            <p:nvPr/>
          </p:nvSpPr>
          <p:spPr>
            <a:xfrm>
              <a:off x="2245344" y="429247"/>
              <a:ext cx="1582920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der Tannenbaum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90ACDA-338D-4B1B-AEDA-C823517F0E79}"/>
              </a:ext>
            </a:extLst>
          </p:cNvPr>
          <p:cNvGrpSpPr/>
          <p:nvPr/>
        </p:nvGrpSpPr>
        <p:grpSpPr>
          <a:xfrm>
            <a:off x="4072712" y="2390363"/>
            <a:ext cx="1583324" cy="719910"/>
            <a:chOff x="3965360" y="310718"/>
            <a:chExt cx="1624614" cy="75460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404098-743A-4FAF-9A68-01C97C2E90CE}"/>
                </a:ext>
              </a:extLst>
            </p:cNvPr>
            <p:cNvSpPr/>
            <p:nvPr/>
          </p:nvSpPr>
          <p:spPr>
            <a:xfrm>
              <a:off x="3965360" y="310718"/>
              <a:ext cx="1624614" cy="754602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E18FB2-5D1F-43C9-A1D5-9D8CD1C74945}"/>
                </a:ext>
              </a:extLst>
            </p:cNvPr>
            <p:cNvSpPr txBox="1"/>
            <p:nvPr/>
          </p:nvSpPr>
          <p:spPr>
            <a:xfrm>
              <a:off x="4163208" y="356437"/>
              <a:ext cx="1287262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das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Christkind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7019AF-CBA1-4109-A8C2-7DDDCE5395A3}"/>
              </a:ext>
            </a:extLst>
          </p:cNvPr>
          <p:cNvGrpSpPr/>
          <p:nvPr/>
        </p:nvGrpSpPr>
        <p:grpSpPr>
          <a:xfrm>
            <a:off x="5840126" y="2390363"/>
            <a:ext cx="1710528" cy="719910"/>
            <a:chOff x="5722981" y="310718"/>
            <a:chExt cx="1755135" cy="7546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FDB37A5-0F3A-4BD0-93CA-AE45283E0BBE}"/>
                </a:ext>
              </a:extLst>
            </p:cNvPr>
            <p:cNvSpPr/>
            <p:nvPr/>
          </p:nvSpPr>
          <p:spPr>
            <a:xfrm>
              <a:off x="5788242" y="310718"/>
              <a:ext cx="1624614" cy="754602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250A5C-D618-4E46-A25F-589DB6CE40D9}"/>
                </a:ext>
              </a:extLst>
            </p:cNvPr>
            <p:cNvSpPr txBox="1"/>
            <p:nvPr/>
          </p:nvSpPr>
          <p:spPr>
            <a:xfrm>
              <a:off x="5722981" y="405642"/>
              <a:ext cx="1755135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Weihnachtsmann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E1926E-AD1B-489D-BD3C-7664A4CB4FE4}"/>
              </a:ext>
            </a:extLst>
          </p:cNvPr>
          <p:cNvGrpSpPr/>
          <p:nvPr/>
        </p:nvGrpSpPr>
        <p:grpSpPr>
          <a:xfrm>
            <a:off x="4072712" y="3219367"/>
            <a:ext cx="1583324" cy="719910"/>
            <a:chOff x="3965360" y="1288731"/>
            <a:chExt cx="1624614" cy="75460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86A2119-60D2-43BE-9071-8FC143F3D57A}"/>
                </a:ext>
              </a:extLst>
            </p:cNvPr>
            <p:cNvSpPr/>
            <p:nvPr/>
          </p:nvSpPr>
          <p:spPr>
            <a:xfrm>
              <a:off x="3965360" y="1288731"/>
              <a:ext cx="1624614" cy="754602"/>
            </a:xfrm>
            <a:prstGeom prst="roundRect">
              <a:avLst/>
            </a:prstGeom>
            <a:solidFill>
              <a:srgbClr val="FF510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094425-6992-493D-9F5A-D4E9721AB272}"/>
                </a:ext>
              </a:extLst>
            </p:cNvPr>
            <p:cNvSpPr txBox="1"/>
            <p:nvPr/>
          </p:nvSpPr>
          <p:spPr>
            <a:xfrm>
              <a:off x="4153720" y="1349391"/>
              <a:ext cx="1287262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die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Einladung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8BA8CF-945E-44B1-B5E9-B25420F773A8}"/>
              </a:ext>
            </a:extLst>
          </p:cNvPr>
          <p:cNvGrpSpPr/>
          <p:nvPr/>
        </p:nvGrpSpPr>
        <p:grpSpPr>
          <a:xfrm>
            <a:off x="5903728" y="3219365"/>
            <a:ext cx="1583324" cy="719910"/>
            <a:chOff x="5788242" y="1288731"/>
            <a:chExt cx="1624614" cy="75460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8A3782E-0872-4B9F-986E-DBF6F2D7D758}"/>
                </a:ext>
              </a:extLst>
            </p:cNvPr>
            <p:cNvSpPr/>
            <p:nvPr/>
          </p:nvSpPr>
          <p:spPr>
            <a:xfrm>
              <a:off x="5788242" y="1288731"/>
              <a:ext cx="1624614" cy="754602"/>
            </a:xfrm>
            <a:prstGeom prst="roundRect">
              <a:avLst/>
            </a:prstGeom>
            <a:solidFill>
              <a:srgbClr val="FF510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68E52F-588E-4695-A975-0DC1435C1A46}"/>
                </a:ext>
              </a:extLst>
            </p:cNvPr>
            <p:cNvSpPr txBox="1"/>
            <p:nvPr/>
          </p:nvSpPr>
          <p:spPr>
            <a:xfrm>
              <a:off x="5973100" y="1404420"/>
              <a:ext cx="1287262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die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Luftballons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688CE9-584E-40B7-B3C3-5468AFC6D22D}"/>
              </a:ext>
            </a:extLst>
          </p:cNvPr>
          <p:cNvGrpSpPr/>
          <p:nvPr/>
        </p:nvGrpSpPr>
        <p:grpSpPr>
          <a:xfrm>
            <a:off x="2276557" y="3219367"/>
            <a:ext cx="1583324" cy="719910"/>
            <a:chOff x="2142478" y="1288731"/>
            <a:chExt cx="1624614" cy="75460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476BF1-47A1-4DBD-8052-26A76B9331A5}"/>
                </a:ext>
              </a:extLst>
            </p:cNvPr>
            <p:cNvSpPr/>
            <p:nvPr/>
          </p:nvSpPr>
          <p:spPr>
            <a:xfrm>
              <a:off x="2142478" y="1288731"/>
              <a:ext cx="1624614" cy="754602"/>
            </a:xfrm>
            <a:prstGeom prst="roundRect">
              <a:avLst/>
            </a:prstGeom>
            <a:solidFill>
              <a:srgbClr val="FF510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FB4A7D-68BC-487E-BF8D-F10E38D97635}"/>
                </a:ext>
              </a:extLst>
            </p:cNvPr>
            <p:cNvSpPr txBox="1"/>
            <p:nvPr/>
          </p:nvSpPr>
          <p:spPr>
            <a:xfrm>
              <a:off x="2311154" y="1518048"/>
              <a:ext cx="1287262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Kuchen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B0B45B-BDC7-418E-B8E8-8063666FC535}"/>
              </a:ext>
            </a:extLst>
          </p:cNvPr>
          <p:cNvGrpSpPr/>
          <p:nvPr/>
        </p:nvGrpSpPr>
        <p:grpSpPr>
          <a:xfrm>
            <a:off x="418900" y="3221618"/>
            <a:ext cx="1583324" cy="719910"/>
            <a:chOff x="319596" y="1288731"/>
            <a:chExt cx="1624614" cy="75460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72EC9C1-AF7D-4A0D-A21B-C8C2C26D9D36}"/>
                </a:ext>
              </a:extLst>
            </p:cNvPr>
            <p:cNvSpPr/>
            <p:nvPr/>
          </p:nvSpPr>
          <p:spPr>
            <a:xfrm>
              <a:off x="319596" y="1288731"/>
              <a:ext cx="1624614" cy="754602"/>
            </a:xfrm>
            <a:prstGeom prst="roundRect">
              <a:avLst/>
            </a:prstGeom>
            <a:solidFill>
              <a:srgbClr val="FF510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725EA3-6B2B-40C9-AA40-C0A35675E22F}"/>
                </a:ext>
              </a:extLst>
            </p:cNvPr>
            <p:cNvSpPr txBox="1"/>
            <p:nvPr/>
          </p:nvSpPr>
          <p:spPr>
            <a:xfrm>
              <a:off x="488272" y="1512142"/>
              <a:ext cx="1287262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Geschenke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6DA8E3-5ED3-4305-B0DF-2759A438FB63}"/>
              </a:ext>
            </a:extLst>
          </p:cNvPr>
          <p:cNvGrpSpPr/>
          <p:nvPr/>
        </p:nvGrpSpPr>
        <p:grpSpPr>
          <a:xfrm>
            <a:off x="4072712" y="4045303"/>
            <a:ext cx="1583324" cy="719910"/>
            <a:chOff x="3965360" y="2266744"/>
            <a:chExt cx="1624614" cy="75460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AEE71BE-04C4-41E9-852D-50ADC7D917CF}"/>
                </a:ext>
              </a:extLst>
            </p:cNvPr>
            <p:cNvSpPr/>
            <p:nvPr/>
          </p:nvSpPr>
          <p:spPr>
            <a:xfrm>
              <a:off x="3965360" y="2266744"/>
              <a:ext cx="1624614" cy="754602"/>
            </a:xfrm>
            <a:prstGeom prst="roundRect">
              <a:avLst/>
            </a:prstGeom>
            <a:solidFill>
              <a:srgbClr val="43549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D1E227-9133-4F2A-9C0D-84C5926D7225}"/>
                </a:ext>
              </a:extLst>
            </p:cNvPr>
            <p:cNvSpPr txBox="1"/>
            <p:nvPr/>
          </p:nvSpPr>
          <p:spPr>
            <a:xfrm>
              <a:off x="4134036" y="2490155"/>
              <a:ext cx="1287262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das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Kostüm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0A24FE-3D81-4259-93E8-B47DE3EA3B92}"/>
              </a:ext>
            </a:extLst>
          </p:cNvPr>
          <p:cNvGrpSpPr/>
          <p:nvPr/>
        </p:nvGrpSpPr>
        <p:grpSpPr>
          <a:xfrm>
            <a:off x="5878168" y="4041638"/>
            <a:ext cx="1583324" cy="719910"/>
            <a:chOff x="5788242" y="2266744"/>
            <a:chExt cx="1624614" cy="75460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9494155-D768-4B83-B45D-55D271D7D436}"/>
                </a:ext>
              </a:extLst>
            </p:cNvPr>
            <p:cNvSpPr/>
            <p:nvPr/>
          </p:nvSpPr>
          <p:spPr>
            <a:xfrm>
              <a:off x="5788242" y="2266744"/>
              <a:ext cx="1624614" cy="754602"/>
            </a:xfrm>
            <a:prstGeom prst="roundRect">
              <a:avLst/>
            </a:prstGeom>
            <a:solidFill>
              <a:srgbClr val="43549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2CF451-9C9F-4CE8-A44E-459C351AE0C9}"/>
                </a:ext>
              </a:extLst>
            </p:cNvPr>
            <p:cNvSpPr txBox="1"/>
            <p:nvPr/>
          </p:nvSpPr>
          <p:spPr>
            <a:xfrm>
              <a:off x="5971533" y="2493996"/>
              <a:ext cx="1287262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die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Maske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52A6E6-E041-4423-9E6B-4C44F7A08580}"/>
              </a:ext>
            </a:extLst>
          </p:cNvPr>
          <p:cNvGrpSpPr/>
          <p:nvPr/>
        </p:nvGrpSpPr>
        <p:grpSpPr>
          <a:xfrm>
            <a:off x="2260375" y="4045303"/>
            <a:ext cx="1583324" cy="719910"/>
            <a:chOff x="2142478" y="2266744"/>
            <a:chExt cx="1624614" cy="75460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64A2B6E-9487-4CA5-A597-0724C3F37AE5}"/>
                </a:ext>
              </a:extLst>
            </p:cNvPr>
            <p:cNvSpPr/>
            <p:nvPr/>
          </p:nvSpPr>
          <p:spPr>
            <a:xfrm>
              <a:off x="2142478" y="2266744"/>
              <a:ext cx="1624614" cy="754602"/>
            </a:xfrm>
            <a:prstGeom prst="roundRect">
              <a:avLst/>
            </a:prstGeom>
            <a:solidFill>
              <a:srgbClr val="43549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EBC696-A647-491E-AAF1-519A5DBA406B}"/>
                </a:ext>
              </a:extLst>
            </p:cNvPr>
            <p:cNvSpPr txBox="1"/>
            <p:nvPr/>
          </p:nvSpPr>
          <p:spPr>
            <a:xfrm>
              <a:off x="2311154" y="2496061"/>
              <a:ext cx="1287262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Umzug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A1D665-1F6D-425C-9A32-4AE502962588}"/>
              </a:ext>
            </a:extLst>
          </p:cNvPr>
          <p:cNvGrpSpPr/>
          <p:nvPr/>
        </p:nvGrpSpPr>
        <p:grpSpPr>
          <a:xfrm>
            <a:off x="411690" y="4045303"/>
            <a:ext cx="1583324" cy="719910"/>
            <a:chOff x="319596" y="2266744"/>
            <a:chExt cx="1624614" cy="75460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790D9BF-D4FA-4C29-BCC4-0ABAFCB1696A}"/>
                </a:ext>
              </a:extLst>
            </p:cNvPr>
            <p:cNvSpPr/>
            <p:nvPr/>
          </p:nvSpPr>
          <p:spPr>
            <a:xfrm>
              <a:off x="319596" y="2266744"/>
              <a:ext cx="1624614" cy="754602"/>
            </a:xfrm>
            <a:prstGeom prst="roundRect">
              <a:avLst/>
            </a:prstGeom>
            <a:solidFill>
              <a:srgbClr val="43549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D07FA4-400C-4BC1-B9CE-A285B36DA4B5}"/>
                </a:ext>
              </a:extLst>
            </p:cNvPr>
            <p:cNvSpPr txBox="1"/>
            <p:nvPr/>
          </p:nvSpPr>
          <p:spPr>
            <a:xfrm>
              <a:off x="488272" y="2490155"/>
              <a:ext cx="1287262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der</a:t>
              </a:r>
              <a:r>
                <a:rPr lang="es-E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Narr</a:t>
              </a:r>
              <a:endParaRPr lang="es-E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600FCA-8D2C-4AE9-99EA-DB9410529D09}"/>
              </a:ext>
            </a:extLst>
          </p:cNvPr>
          <p:cNvGrpSpPr/>
          <p:nvPr/>
        </p:nvGrpSpPr>
        <p:grpSpPr>
          <a:xfrm>
            <a:off x="4064664" y="1569775"/>
            <a:ext cx="1583324" cy="719910"/>
            <a:chOff x="3965360" y="3224813"/>
            <a:chExt cx="1624614" cy="75460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B689217-6ADE-4386-B494-40264BBCCCBA}"/>
                </a:ext>
              </a:extLst>
            </p:cNvPr>
            <p:cNvSpPr/>
            <p:nvPr/>
          </p:nvSpPr>
          <p:spPr>
            <a:xfrm>
              <a:off x="3965360" y="3224813"/>
              <a:ext cx="1624614" cy="75460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EDF0CA-03A0-4C7F-B803-21C7814568CB}"/>
                </a:ext>
              </a:extLst>
            </p:cNvPr>
            <p:cNvSpPr txBox="1"/>
            <p:nvPr/>
          </p:nvSpPr>
          <p:spPr>
            <a:xfrm>
              <a:off x="4134036" y="3448224"/>
              <a:ext cx="1287262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Century Gothic" panose="020B0502020202020204" pitchFamily="34" charset="0"/>
                </a:rPr>
                <a:t>die </a:t>
              </a:r>
              <a:r>
                <a:rPr lang="es-ES" sz="1400" dirty="0" err="1">
                  <a:latin typeface="Century Gothic" panose="020B0502020202020204" pitchFamily="34" charset="0"/>
                </a:rPr>
                <a:t>Eier</a:t>
              </a:r>
              <a:endParaRPr lang="es-E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6D78A13-5056-4B71-B829-74CEA32C07E2}"/>
              </a:ext>
            </a:extLst>
          </p:cNvPr>
          <p:cNvGrpSpPr/>
          <p:nvPr/>
        </p:nvGrpSpPr>
        <p:grpSpPr>
          <a:xfrm>
            <a:off x="5903728" y="1561361"/>
            <a:ext cx="1583324" cy="719910"/>
            <a:chOff x="5788242" y="3224813"/>
            <a:chExt cx="1624614" cy="75460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AB02D26-A552-4F55-98A6-991CCF2415BA}"/>
                </a:ext>
              </a:extLst>
            </p:cNvPr>
            <p:cNvSpPr/>
            <p:nvPr/>
          </p:nvSpPr>
          <p:spPr>
            <a:xfrm>
              <a:off x="5788242" y="3224813"/>
              <a:ext cx="1624614" cy="75460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460F03-A21E-4937-8E6B-7200AA738D78}"/>
                </a:ext>
              </a:extLst>
            </p:cNvPr>
            <p:cNvSpPr txBox="1"/>
            <p:nvPr/>
          </p:nvSpPr>
          <p:spPr>
            <a:xfrm>
              <a:off x="5980641" y="3312391"/>
              <a:ext cx="1287262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Century Gothic" panose="020B0502020202020204" pitchFamily="34" charset="0"/>
                </a:rPr>
                <a:t>die </a:t>
              </a:r>
              <a:r>
                <a:rPr lang="es-ES" sz="1400" dirty="0" err="1">
                  <a:latin typeface="Century Gothic" panose="020B0502020202020204" pitchFamily="34" charset="0"/>
                </a:rPr>
                <a:t>Schokolade</a:t>
              </a:r>
              <a:endParaRPr lang="es-E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156BBB-14F8-4A35-B90D-E67162BFF698}"/>
              </a:ext>
            </a:extLst>
          </p:cNvPr>
          <p:cNvGrpSpPr/>
          <p:nvPr/>
        </p:nvGrpSpPr>
        <p:grpSpPr>
          <a:xfrm>
            <a:off x="2241782" y="1574246"/>
            <a:ext cx="1583324" cy="719910"/>
            <a:chOff x="2142478" y="3224813"/>
            <a:chExt cx="1624614" cy="75460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DCD10C4-3605-458E-A669-C1DD20993FA1}"/>
                </a:ext>
              </a:extLst>
            </p:cNvPr>
            <p:cNvSpPr/>
            <p:nvPr/>
          </p:nvSpPr>
          <p:spPr>
            <a:xfrm>
              <a:off x="2142478" y="3224813"/>
              <a:ext cx="1624614" cy="75460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5C3F62-C630-4C0F-B73F-1D459597F04B}"/>
                </a:ext>
              </a:extLst>
            </p:cNvPr>
            <p:cNvSpPr txBox="1"/>
            <p:nvPr/>
          </p:nvSpPr>
          <p:spPr>
            <a:xfrm>
              <a:off x="2311154" y="3454130"/>
              <a:ext cx="1287262" cy="32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>
                  <a:latin typeface="Century Gothic" panose="020B0502020202020204" pitchFamily="34" charset="0"/>
                </a:rPr>
                <a:t>der</a:t>
              </a:r>
              <a:r>
                <a:rPr lang="es-ES" sz="1400" dirty="0">
                  <a:latin typeface="Century Gothic" panose="020B0502020202020204" pitchFamily="34" charset="0"/>
                </a:rPr>
                <a:t> </a:t>
              </a:r>
              <a:r>
                <a:rPr lang="es-ES" sz="1400" dirty="0" err="1">
                  <a:latin typeface="Century Gothic" panose="020B0502020202020204" pitchFamily="34" charset="0"/>
                </a:rPr>
                <a:t>Hase</a:t>
              </a:r>
              <a:endParaRPr lang="es-E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290708-3911-4776-8D0B-3D94EA0CD6E2}"/>
              </a:ext>
            </a:extLst>
          </p:cNvPr>
          <p:cNvGrpSpPr/>
          <p:nvPr/>
        </p:nvGrpSpPr>
        <p:grpSpPr>
          <a:xfrm>
            <a:off x="418900" y="1574248"/>
            <a:ext cx="1602512" cy="719910"/>
            <a:chOff x="319596" y="2981896"/>
            <a:chExt cx="1644302" cy="75460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5E0C981-C91B-4E25-B4F9-D3B1EA1BD59B}"/>
                </a:ext>
              </a:extLst>
            </p:cNvPr>
            <p:cNvSpPr/>
            <p:nvPr/>
          </p:nvSpPr>
          <p:spPr>
            <a:xfrm>
              <a:off x="319596" y="2981896"/>
              <a:ext cx="1624614" cy="75460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F7A56A-9957-41C9-B5DE-94A528594641}"/>
                </a:ext>
              </a:extLst>
            </p:cNvPr>
            <p:cNvSpPr txBox="1"/>
            <p:nvPr/>
          </p:nvSpPr>
          <p:spPr>
            <a:xfrm>
              <a:off x="357133" y="3152280"/>
              <a:ext cx="1606765" cy="322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latin typeface="Century Gothic" panose="020B0502020202020204" pitchFamily="34" charset="0"/>
                </a:rPr>
                <a:t>die </a:t>
              </a:r>
              <a:r>
                <a:rPr lang="es-ES" sz="1400" dirty="0" err="1">
                  <a:latin typeface="Century Gothic" panose="020B0502020202020204" pitchFamily="34" charset="0"/>
                </a:rPr>
                <a:t>Ostersuche</a:t>
              </a:r>
              <a:r>
                <a:rPr lang="es-ES" sz="1400" dirty="0"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64935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1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The Wall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231B4BDB-39BA-4C35-9B9A-A2D8E74559AA}"/>
              </a:ext>
            </a:extLst>
          </p:cNvPr>
          <p:cNvGrpSpPr/>
          <p:nvPr/>
        </p:nvGrpSpPr>
        <p:grpSpPr>
          <a:xfrm>
            <a:off x="7707422" y="1715865"/>
            <a:ext cx="2328028" cy="374571"/>
            <a:chOff x="7886554" y="3575090"/>
            <a:chExt cx="2328028" cy="374571"/>
          </a:xfrm>
        </p:grpSpPr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A01C97B0-F247-4076-8CBA-46221180A1CC}"/>
                </a:ext>
              </a:extLst>
            </p:cNvPr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63DB706D-05AC-409C-B4C9-D9ACB6FF9FB5}"/>
                </a:ext>
              </a:extLst>
            </p:cNvPr>
            <p:cNvSpPr txBox="1"/>
            <p:nvPr/>
          </p:nvSpPr>
          <p:spPr>
            <a:xfrm>
              <a:off x="8829127" y="3575090"/>
              <a:ext cx="1385455" cy="37457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>
                  <a:latin typeface="Century Gothic" panose="020B0502020202020204" pitchFamily="34" charset="0"/>
                </a:rPr>
                <a:t>Ostern</a:t>
              </a:r>
              <a:endParaRPr lang="en-GB" sz="16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77329F8-9EA6-461E-9799-E5E89BDF6FB4}"/>
              </a:ext>
            </a:extLst>
          </p:cNvPr>
          <p:cNvGrpSpPr/>
          <p:nvPr/>
        </p:nvGrpSpPr>
        <p:grpSpPr>
          <a:xfrm>
            <a:off x="7694214" y="2508305"/>
            <a:ext cx="2653101" cy="374571"/>
            <a:chOff x="7886554" y="3575090"/>
            <a:chExt cx="2653101" cy="374571"/>
          </a:xfrm>
        </p:grpSpPr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C6AE5F56-2D22-4BEF-9AB8-9BFC33544F8A}"/>
                </a:ext>
              </a:extLst>
            </p:cNvPr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C6F4CC8-20F0-4958-9414-0EEFA0E90BD9}"/>
                </a:ext>
              </a:extLst>
            </p:cNvPr>
            <p:cNvSpPr txBox="1"/>
            <p:nvPr/>
          </p:nvSpPr>
          <p:spPr>
            <a:xfrm>
              <a:off x="8829127" y="3575090"/>
              <a:ext cx="1710528" cy="37457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>
                  <a:latin typeface="Century Gothic" panose="020B0502020202020204" pitchFamily="34" charset="0"/>
                </a:rPr>
                <a:t>Weihnachten</a:t>
              </a:r>
              <a:endParaRPr lang="en-GB" sz="16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ABEA669-CE91-4018-AAE6-E7D3012A1B34}"/>
              </a:ext>
            </a:extLst>
          </p:cNvPr>
          <p:cNvGrpSpPr/>
          <p:nvPr/>
        </p:nvGrpSpPr>
        <p:grpSpPr>
          <a:xfrm>
            <a:off x="7694213" y="3351563"/>
            <a:ext cx="3164107" cy="374571"/>
            <a:chOff x="7886554" y="3575090"/>
            <a:chExt cx="2679809" cy="374571"/>
          </a:xfrm>
        </p:grpSpPr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EC4821C9-4947-4D22-BD34-3ABE3C991DEB}"/>
                </a:ext>
              </a:extLst>
            </p:cNvPr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BA6BD1AF-83AB-4A46-BC26-84424BD1584A}"/>
                </a:ext>
              </a:extLst>
            </p:cNvPr>
            <p:cNvSpPr txBox="1"/>
            <p:nvPr/>
          </p:nvSpPr>
          <p:spPr>
            <a:xfrm>
              <a:off x="8829126" y="3575090"/>
              <a:ext cx="1737237" cy="37457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>
                  <a:latin typeface="Century Gothic" panose="020B0502020202020204" pitchFamily="34" charset="0"/>
                </a:rPr>
                <a:t>Geburtstag</a:t>
              </a:r>
              <a:endParaRPr lang="en-GB" sz="16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50D5F86-4AEB-4399-A9E4-C77C5C0B030F}"/>
              </a:ext>
            </a:extLst>
          </p:cNvPr>
          <p:cNvGrpSpPr/>
          <p:nvPr/>
        </p:nvGrpSpPr>
        <p:grpSpPr>
          <a:xfrm>
            <a:off x="7705869" y="4195199"/>
            <a:ext cx="3171044" cy="374571"/>
            <a:chOff x="7886554" y="3575090"/>
            <a:chExt cx="3171044" cy="374571"/>
          </a:xfrm>
        </p:grpSpPr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1DB7DCC4-A31C-4247-BC6D-0802EF60D1B0}"/>
                </a:ext>
              </a:extLst>
            </p:cNvPr>
            <p:cNvCxnSpPr/>
            <p:nvPr/>
          </p:nvCxnSpPr>
          <p:spPr>
            <a:xfrm>
              <a:off x="7886554" y="3765826"/>
              <a:ext cx="8233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39D8D5AF-F17D-4720-95D8-DDA2DAC1C48C}"/>
                </a:ext>
              </a:extLst>
            </p:cNvPr>
            <p:cNvSpPr txBox="1"/>
            <p:nvPr/>
          </p:nvSpPr>
          <p:spPr>
            <a:xfrm>
              <a:off x="8829127" y="3575090"/>
              <a:ext cx="2228471" cy="37457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Karneval/Fasching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3954972-F693-4C03-90D1-8E173907018C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1BF7546-9F25-4FD8-BDB9-7FAB5F4E9A40}"/>
              </a:ext>
            </a:extLst>
          </p:cNvPr>
          <p:cNvSpPr txBox="1"/>
          <p:nvPr/>
        </p:nvSpPr>
        <p:spPr>
          <a:xfrm>
            <a:off x="3143536" y="375799"/>
            <a:ext cx="5895402" cy="646986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Award 2 points for each correct group of 4 and 1 bonus point for each correct link</a:t>
            </a:r>
          </a:p>
        </p:txBody>
      </p:sp>
    </p:spTree>
    <p:extLst>
      <p:ext uri="{BB962C8B-B14F-4D97-AF65-F5344CB8AC3E}">
        <p14:creationId xmlns:p14="http://schemas.microsoft.com/office/powerpoint/2010/main" val="37337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242462" y="59871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196882" y="2547074"/>
            <a:ext cx="4398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2</a:t>
            </a:r>
          </a:p>
          <a:p>
            <a:pPr algn="ctr"/>
            <a:r>
              <a:rPr lang="en-GB" sz="3600" dirty="0" err="1">
                <a:latin typeface="Broadway" panose="04040905080002020502" pitchFamily="82" charset="0"/>
              </a:rPr>
              <a:t>Sprechen</a:t>
            </a:r>
            <a:r>
              <a:rPr lang="en-GB" sz="3600" dirty="0">
                <a:latin typeface="Broadway" panose="04040905080002020502" pitchFamily="82" charset="0"/>
              </a:rPr>
              <a:t> Sie Deutsch?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A3D2E3B-9CFF-4AE9-B92B-B84459B70A23}"/>
              </a:ext>
            </a:extLst>
          </p:cNvPr>
          <p:cNvGrpSpPr/>
          <p:nvPr/>
        </p:nvGrpSpPr>
        <p:grpSpPr>
          <a:xfrm>
            <a:off x="433204" y="327166"/>
            <a:ext cx="1587623" cy="2226709"/>
            <a:chOff x="209547" y="336570"/>
            <a:chExt cx="1587623" cy="22267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CD2E8D-CF47-42B3-8DEA-19DD80BED08E}"/>
                </a:ext>
              </a:extLst>
            </p:cNvPr>
            <p:cNvSpPr txBox="1"/>
            <p:nvPr/>
          </p:nvSpPr>
          <p:spPr>
            <a:xfrm>
              <a:off x="563174" y="1916293"/>
              <a:ext cx="1233996" cy="6469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Leonardo di Caprio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0F8C46E-5E60-4C8F-9AF4-5E7C87D1DD35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E886568-369D-4B11-ADF6-63B6AE091EAF}"/>
              </a:ext>
            </a:extLst>
          </p:cNvPr>
          <p:cNvGrpSpPr/>
          <p:nvPr/>
        </p:nvGrpSpPr>
        <p:grpSpPr>
          <a:xfrm>
            <a:off x="2582764" y="336570"/>
            <a:ext cx="1653816" cy="1954294"/>
            <a:chOff x="209547" y="336570"/>
            <a:chExt cx="1653816" cy="1954294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46E4A66-8185-4365-A444-9B3D432F3892}"/>
                </a:ext>
              </a:extLst>
            </p:cNvPr>
            <p:cNvSpPr txBox="1"/>
            <p:nvPr/>
          </p:nvSpPr>
          <p:spPr>
            <a:xfrm>
              <a:off x="411783" y="1916293"/>
              <a:ext cx="1451580" cy="3745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Boris Johnson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45067E3-999A-48BA-BBB3-6BB2B4C798A4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3DAB97C-0C0F-4255-A8DF-9E2B6EB526FD}"/>
              </a:ext>
            </a:extLst>
          </p:cNvPr>
          <p:cNvGrpSpPr/>
          <p:nvPr/>
        </p:nvGrpSpPr>
        <p:grpSpPr>
          <a:xfrm>
            <a:off x="5188097" y="301206"/>
            <a:ext cx="1628074" cy="2236113"/>
            <a:chOff x="209547" y="336570"/>
            <a:chExt cx="1628074" cy="2236113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B991BC6-0665-4487-8665-93747BED759D}"/>
                </a:ext>
              </a:extLst>
            </p:cNvPr>
            <p:cNvSpPr txBox="1"/>
            <p:nvPr/>
          </p:nvSpPr>
          <p:spPr>
            <a:xfrm>
              <a:off x="522723" y="1925697"/>
              <a:ext cx="1314898" cy="6469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Sandra Bullock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9B5FC6F-74D3-4383-B598-15CFD41BA06E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1E6A317-C2CE-420D-BF12-2EF7EEB80039}"/>
              </a:ext>
            </a:extLst>
          </p:cNvPr>
          <p:cNvGrpSpPr/>
          <p:nvPr/>
        </p:nvGrpSpPr>
        <p:grpSpPr>
          <a:xfrm>
            <a:off x="7375108" y="327166"/>
            <a:ext cx="1628074" cy="1963698"/>
            <a:chOff x="209547" y="336570"/>
            <a:chExt cx="1628074" cy="1963698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0076233-786C-4E9F-82EC-42218D68446C}"/>
                </a:ext>
              </a:extLst>
            </p:cNvPr>
            <p:cNvSpPr txBox="1"/>
            <p:nvPr/>
          </p:nvSpPr>
          <p:spPr>
            <a:xfrm>
              <a:off x="522723" y="1925697"/>
              <a:ext cx="1314898" cy="3745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Jürgen Klopp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4BDD69B-28C5-4363-993C-8D9E843B8223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B595DFC-A034-47B5-9CBE-4DCD189371E3}"/>
              </a:ext>
            </a:extLst>
          </p:cNvPr>
          <p:cNvGrpSpPr/>
          <p:nvPr/>
        </p:nvGrpSpPr>
        <p:grpSpPr>
          <a:xfrm>
            <a:off x="209547" y="2814364"/>
            <a:ext cx="1673345" cy="2203069"/>
            <a:chOff x="209547" y="336570"/>
            <a:chExt cx="1673345" cy="2203069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1C9F3C8-6706-4204-A5BE-4B580EEBE4A3}"/>
                </a:ext>
              </a:extLst>
            </p:cNvPr>
            <p:cNvSpPr txBox="1"/>
            <p:nvPr/>
          </p:nvSpPr>
          <p:spPr>
            <a:xfrm>
              <a:off x="391500" y="1892653"/>
              <a:ext cx="1491392" cy="6469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Michael Fassbender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3C5F07E-6F30-413C-B712-33686AFA0295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9232C47-E87F-422C-A4CF-9A5742A89822}"/>
              </a:ext>
            </a:extLst>
          </p:cNvPr>
          <p:cNvGrpSpPr/>
          <p:nvPr/>
        </p:nvGrpSpPr>
        <p:grpSpPr>
          <a:xfrm>
            <a:off x="2582764" y="2814364"/>
            <a:ext cx="1850273" cy="1930654"/>
            <a:chOff x="209547" y="336570"/>
            <a:chExt cx="1850273" cy="1930654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2F62531-BDA9-4FAD-B6CC-E3F31A054A1E}"/>
                </a:ext>
              </a:extLst>
            </p:cNvPr>
            <p:cNvSpPr txBox="1"/>
            <p:nvPr/>
          </p:nvSpPr>
          <p:spPr>
            <a:xfrm>
              <a:off x="300523" y="1892653"/>
              <a:ext cx="1759297" cy="3745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Kirsten Dunst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9132410-D6A5-4BDB-8850-4D7E647A8C61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998ACAD-425E-4685-9BCB-901F63D0679E}"/>
              </a:ext>
            </a:extLst>
          </p:cNvPr>
          <p:cNvGrpSpPr/>
          <p:nvPr/>
        </p:nvGrpSpPr>
        <p:grpSpPr>
          <a:xfrm>
            <a:off x="5046926" y="2814364"/>
            <a:ext cx="1850273" cy="1930654"/>
            <a:chOff x="209547" y="336570"/>
            <a:chExt cx="1850273" cy="1930654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132AB22-CEA8-4810-A934-F195B48B3919}"/>
                </a:ext>
              </a:extLst>
            </p:cNvPr>
            <p:cNvSpPr txBox="1"/>
            <p:nvPr/>
          </p:nvSpPr>
          <p:spPr>
            <a:xfrm>
              <a:off x="300523" y="1892653"/>
              <a:ext cx="1759297" cy="3745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Ed Sheeran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E108F08-C151-470A-BE63-DE6376A3E4DA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BCE30E6-875F-4E81-AED0-49A0C9F2D135}"/>
              </a:ext>
            </a:extLst>
          </p:cNvPr>
          <p:cNvGrpSpPr/>
          <p:nvPr/>
        </p:nvGrpSpPr>
        <p:grpSpPr>
          <a:xfrm>
            <a:off x="7420596" y="2802942"/>
            <a:ext cx="1850273" cy="1930654"/>
            <a:chOff x="209547" y="336570"/>
            <a:chExt cx="1850273" cy="1930654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D69F26C-0519-4ED2-8FD4-CBD3003FFB46}"/>
                </a:ext>
              </a:extLst>
            </p:cNvPr>
            <p:cNvSpPr txBox="1"/>
            <p:nvPr/>
          </p:nvSpPr>
          <p:spPr>
            <a:xfrm>
              <a:off x="300523" y="1892653"/>
              <a:ext cx="1759297" cy="3745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Natalie Portman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C593444-5D9D-466F-8D1C-E1D241B12D5D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88720717-CF3C-491C-BB65-821525AC4B6E}"/>
              </a:ext>
            </a:extLst>
          </p:cNvPr>
          <p:cNvSpPr txBox="1"/>
          <p:nvPr/>
        </p:nvSpPr>
        <p:spPr>
          <a:xfrm>
            <a:off x="2365688" y="5799922"/>
            <a:ext cx="730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Which of these celebrities can speak German?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39BCDE-7FCA-4A89-AABC-2C949CDB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08" y="604157"/>
            <a:ext cx="1447480" cy="13027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82F3B6C-CDA9-4501-BDA7-A2042481D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468" y="2856192"/>
            <a:ext cx="1287570" cy="151425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82CD4D9-0FDF-4E0D-871D-3077856BA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15" y="437098"/>
            <a:ext cx="1200329" cy="14697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57CC255-3CC1-4D5C-9A3E-0F801C72A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385" y="2881319"/>
            <a:ext cx="1459744" cy="14639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FC7F7CA-D236-4921-9C34-DF3847796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15" y="3038805"/>
            <a:ext cx="1354119" cy="13065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F3FCEA6-42D9-4003-A2FF-EC8EBA181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718" y="301206"/>
            <a:ext cx="1366957" cy="16039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19B020-F86C-43CB-9E50-7B1518AFF6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010" y="2999502"/>
            <a:ext cx="1633369" cy="12859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23E76CD-7743-44E8-91F0-D9783F854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9385" y="301206"/>
            <a:ext cx="1343579" cy="1536833"/>
          </a:xfrm>
          <a:prstGeom prst="rect">
            <a:avLst/>
          </a:prstGeom>
        </p:spPr>
      </p:pic>
      <p:sp>
        <p:nvSpPr>
          <p:cNvPr id="37" name="TextBox 45">
            <a:extLst>
              <a:ext uri="{FF2B5EF4-FFF2-40B4-BE49-F238E27FC236}">
                <a16:creationId xmlns:a16="http://schemas.microsoft.com/office/drawing/2014/main" id="{38404544-EE8D-4881-A9B3-095344703791}"/>
              </a:ext>
            </a:extLst>
          </p:cNvPr>
          <p:cNvSpPr txBox="1"/>
          <p:nvPr/>
        </p:nvSpPr>
        <p:spPr>
          <a:xfrm>
            <a:off x="1997917" y="1496553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Ja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38" name="TextBox 45">
            <a:extLst>
              <a:ext uri="{FF2B5EF4-FFF2-40B4-BE49-F238E27FC236}">
                <a16:creationId xmlns:a16="http://schemas.microsoft.com/office/drawing/2014/main" id="{57901047-B716-4107-B4EB-CB7D11E6809D}"/>
              </a:ext>
            </a:extLst>
          </p:cNvPr>
          <p:cNvSpPr txBox="1"/>
          <p:nvPr/>
        </p:nvSpPr>
        <p:spPr>
          <a:xfrm>
            <a:off x="1796455" y="3856607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Ja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FB64B50F-C69D-40FE-9F0A-030734568657}"/>
              </a:ext>
            </a:extLst>
          </p:cNvPr>
          <p:cNvSpPr txBox="1"/>
          <p:nvPr/>
        </p:nvSpPr>
        <p:spPr>
          <a:xfrm>
            <a:off x="4190231" y="3936695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Ja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40" name="TextBox 45">
            <a:extLst>
              <a:ext uri="{FF2B5EF4-FFF2-40B4-BE49-F238E27FC236}">
                <a16:creationId xmlns:a16="http://schemas.microsoft.com/office/drawing/2014/main" id="{78F7B435-725B-4AB4-B992-C665D5ED2A9D}"/>
              </a:ext>
            </a:extLst>
          </p:cNvPr>
          <p:cNvSpPr txBox="1"/>
          <p:nvPr/>
        </p:nvSpPr>
        <p:spPr>
          <a:xfrm>
            <a:off x="6547093" y="1507670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Ja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37A5F1E2-9268-40BF-AF09-4CB4F688CC91}"/>
              </a:ext>
            </a:extLst>
          </p:cNvPr>
          <p:cNvSpPr txBox="1"/>
          <p:nvPr/>
        </p:nvSpPr>
        <p:spPr>
          <a:xfrm>
            <a:off x="9117380" y="1541083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Ja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42" name="TextBox 45">
            <a:extLst>
              <a:ext uri="{FF2B5EF4-FFF2-40B4-BE49-F238E27FC236}">
                <a16:creationId xmlns:a16="http://schemas.microsoft.com/office/drawing/2014/main" id="{88F412EF-C4E0-4688-BF87-EC736057D93C}"/>
              </a:ext>
            </a:extLst>
          </p:cNvPr>
          <p:cNvSpPr txBox="1"/>
          <p:nvPr/>
        </p:nvSpPr>
        <p:spPr>
          <a:xfrm>
            <a:off x="9247991" y="3929958"/>
            <a:ext cx="613781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Ja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43" name="TextBox 45">
            <a:extLst>
              <a:ext uri="{FF2B5EF4-FFF2-40B4-BE49-F238E27FC236}">
                <a16:creationId xmlns:a16="http://schemas.microsoft.com/office/drawing/2014/main" id="{4939435E-017E-44BF-96A1-C2A62A0507C6}"/>
              </a:ext>
            </a:extLst>
          </p:cNvPr>
          <p:cNvSpPr txBox="1"/>
          <p:nvPr/>
        </p:nvSpPr>
        <p:spPr>
          <a:xfrm>
            <a:off x="4338323" y="1521486"/>
            <a:ext cx="906635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Nein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44" name="TextBox 45">
            <a:extLst>
              <a:ext uri="{FF2B5EF4-FFF2-40B4-BE49-F238E27FC236}">
                <a16:creationId xmlns:a16="http://schemas.microsoft.com/office/drawing/2014/main" id="{44A31208-2A1D-472A-B57D-9A2E581D2639}"/>
              </a:ext>
            </a:extLst>
          </p:cNvPr>
          <p:cNvSpPr txBox="1"/>
          <p:nvPr/>
        </p:nvSpPr>
        <p:spPr>
          <a:xfrm>
            <a:off x="6677047" y="3937235"/>
            <a:ext cx="906635" cy="408623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Nein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ooing from the stands">
            <a:extLst>
              <a:ext uri="{FF2B5EF4-FFF2-40B4-BE49-F238E27FC236}">
                <a16:creationId xmlns:a16="http://schemas.microsoft.com/office/drawing/2014/main" id="{84C2D350-DF89-4A75-A786-B81419EF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97" y="196110"/>
            <a:ext cx="1933206" cy="193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3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Wo bin ich?</a:t>
            </a:r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E95B61FD-4921-4A7E-9889-60ECB4ED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25" y="-21658"/>
            <a:ext cx="2439232" cy="24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63DE5-0D49-49AC-A58F-4D4E974C922D}"/>
              </a:ext>
            </a:extLst>
          </p:cNvPr>
          <p:cNvSpPr txBox="1"/>
          <p:nvPr/>
        </p:nvSpPr>
        <p:spPr>
          <a:xfrm>
            <a:off x="1769589" y="123825"/>
            <a:ext cx="2909796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1. </a:t>
            </a:r>
            <a:r>
              <a:rPr lang="de-DE" sz="1600" dirty="0">
                <a:latin typeface="Century Gothic" panose="020B0502020202020204" pitchFamily="34" charset="0"/>
              </a:rPr>
              <a:t>Ich mache heute einen Stadtbummel. Am Vormittag werde ich das Brandenburger Tor besichtigen und am Nachmittag den Fernsehturm.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	</a:t>
            </a:r>
            <a:r>
              <a:rPr lang="de-DE" sz="1400" dirty="0">
                <a:latin typeface="Century Gothic" panose="020B0502020202020204" pitchFamily="34" charset="0"/>
              </a:rPr>
              <a:t>Stadt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10453-F1A7-4D1C-B8B2-3DDCA7211058}"/>
              </a:ext>
            </a:extLst>
          </p:cNvPr>
          <p:cNvSpPr txBox="1"/>
          <p:nvPr/>
        </p:nvSpPr>
        <p:spPr>
          <a:xfrm>
            <a:off x="7085130" y="426722"/>
            <a:ext cx="2627790" cy="19750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2. </a:t>
            </a:r>
            <a:r>
              <a:rPr lang="es-ES" sz="1600" dirty="0">
                <a:latin typeface="Century Gothic" panose="020B0502020202020204" pitchFamily="34" charset="0"/>
              </a:rPr>
              <a:t>Dieses</a:t>
            </a:r>
            <a:r>
              <a:rPr lang="es-ES" sz="1600" b="1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Land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ist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für</a:t>
            </a:r>
            <a:r>
              <a:rPr lang="es-ES" sz="1600" dirty="0">
                <a:latin typeface="Century Gothic" panose="020B0502020202020204" pitchFamily="34" charset="0"/>
              </a:rPr>
              <a:t> den </a:t>
            </a:r>
            <a:r>
              <a:rPr lang="es-ES" sz="1600" dirty="0" err="1">
                <a:latin typeface="Century Gothic" panose="020B0502020202020204" pitchFamily="34" charset="0"/>
              </a:rPr>
              <a:t>berühmten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Komponisten</a:t>
            </a:r>
            <a:r>
              <a:rPr lang="es-ES" sz="1600" dirty="0">
                <a:latin typeface="Century Gothic" panose="020B0502020202020204" pitchFamily="34" charset="0"/>
              </a:rPr>
              <a:t> Mozart </a:t>
            </a:r>
            <a:r>
              <a:rPr lang="es-ES" sz="1600" dirty="0" err="1">
                <a:latin typeface="Century Gothic" panose="020B0502020202020204" pitchFamily="34" charset="0"/>
              </a:rPr>
              <a:t>bekannt</a:t>
            </a:r>
            <a:r>
              <a:rPr lang="es-ES" sz="1600" dirty="0">
                <a:latin typeface="Century Gothic" panose="020B0502020202020204" pitchFamily="34" charset="0"/>
              </a:rPr>
              <a:t>. </a:t>
            </a:r>
            <a:r>
              <a:rPr lang="es-ES" sz="1600" dirty="0" err="1">
                <a:latin typeface="Century Gothic" panose="020B0502020202020204" pitchFamily="34" charset="0"/>
              </a:rPr>
              <a:t>Ich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werde</a:t>
            </a:r>
            <a:r>
              <a:rPr lang="es-ES" sz="1600" dirty="0">
                <a:latin typeface="Century Gothic" panose="020B0502020202020204" pitchFamily="34" charset="0"/>
              </a:rPr>
              <a:t> das </a:t>
            </a:r>
            <a:r>
              <a:rPr lang="es-ES" sz="1600" dirty="0" err="1">
                <a:latin typeface="Century Gothic" panose="020B0502020202020204" pitchFamily="34" charset="0"/>
              </a:rPr>
              <a:t>Stadion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von</a:t>
            </a:r>
            <a:r>
              <a:rPr lang="es-ES" sz="1600" dirty="0">
                <a:latin typeface="Century Gothic" panose="020B0502020202020204" pitchFamily="34" charset="0"/>
              </a:rPr>
              <a:t> RB </a:t>
            </a:r>
            <a:r>
              <a:rPr lang="es-ES" sz="1600" dirty="0" err="1">
                <a:latin typeface="Century Gothic" panose="020B0502020202020204" pitchFamily="34" charset="0"/>
              </a:rPr>
              <a:t>Salzburg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besuchen</a:t>
            </a:r>
            <a:r>
              <a:rPr lang="es-ES" sz="1600" dirty="0">
                <a:latin typeface="Century Gothic" panose="020B0502020202020204" pitchFamily="34" charset="0"/>
              </a:rPr>
              <a:t>.</a:t>
            </a:r>
          </a:p>
          <a:p>
            <a:pPr algn="r"/>
            <a:r>
              <a:rPr lang="es-ES" sz="1400" dirty="0" err="1">
                <a:latin typeface="Century Gothic" panose="020B0502020202020204" pitchFamily="34" charset="0"/>
              </a:rPr>
              <a:t>Land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5126" name="Picture 6" descr="Bitmoji Image">
            <a:extLst>
              <a:ext uri="{FF2B5EF4-FFF2-40B4-BE49-F238E27FC236}">
                <a16:creationId xmlns:a16="http://schemas.microsoft.com/office/drawing/2014/main" id="{7926D50E-E6D5-4FB6-8B28-7366F9D7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" y="2661897"/>
            <a:ext cx="1716322" cy="17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41D5A1-BDB4-47F3-AAC6-F85F4F445717}"/>
              </a:ext>
            </a:extLst>
          </p:cNvPr>
          <p:cNvSpPr txBox="1"/>
          <p:nvPr/>
        </p:nvSpPr>
        <p:spPr>
          <a:xfrm>
            <a:off x="2099431" y="2622301"/>
            <a:ext cx="2861199" cy="19750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3. </a:t>
            </a:r>
            <a:r>
              <a:rPr lang="es-ES" sz="1600" dirty="0">
                <a:latin typeface="Century Gothic" panose="020B0502020202020204" pitchFamily="34" charset="0"/>
              </a:rPr>
              <a:t>Dieses </a:t>
            </a:r>
            <a:r>
              <a:rPr lang="es-ES" sz="1600" dirty="0" err="1">
                <a:latin typeface="Century Gothic" panose="020B0502020202020204" pitchFamily="34" charset="0"/>
              </a:rPr>
              <a:t>Land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ist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sehr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klein</a:t>
            </a:r>
            <a:r>
              <a:rPr lang="es-ES" sz="1600" dirty="0">
                <a:latin typeface="Century Gothic" panose="020B0502020202020204" pitchFamily="34" charset="0"/>
              </a:rPr>
              <a:t>. Die </a:t>
            </a:r>
            <a:r>
              <a:rPr lang="es-ES" sz="1600" dirty="0" err="1">
                <a:latin typeface="Century Gothic" panose="020B0502020202020204" pitchFamily="34" charset="0"/>
              </a:rPr>
              <a:t>Einwohner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zahlen</a:t>
            </a:r>
            <a:r>
              <a:rPr lang="es-ES" sz="1600" dirty="0">
                <a:latin typeface="Century Gothic" panose="020B0502020202020204" pitchFamily="34" charset="0"/>
              </a:rPr>
              <a:t> in </a:t>
            </a:r>
            <a:r>
              <a:rPr lang="es-ES" sz="1600" dirty="0" err="1">
                <a:latin typeface="Century Gothic" panose="020B0502020202020204" pitchFamily="34" charset="0"/>
              </a:rPr>
              <a:t>Schweizer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Franken</a:t>
            </a:r>
            <a:r>
              <a:rPr lang="es-ES" sz="1600" dirty="0">
                <a:latin typeface="Century Gothic" panose="020B0502020202020204" pitchFamily="34" charset="0"/>
              </a:rPr>
              <a:t>. Das </a:t>
            </a:r>
            <a:r>
              <a:rPr lang="es-ES" sz="1600" dirty="0" err="1">
                <a:latin typeface="Century Gothic" panose="020B0502020202020204" pitchFamily="34" charset="0"/>
              </a:rPr>
              <a:t>Land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liegt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neben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der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Schweiz</a:t>
            </a:r>
            <a:r>
              <a:rPr lang="es-ES" sz="1600" dirty="0">
                <a:latin typeface="Century Gothic" panose="020B0502020202020204" pitchFamily="34" charset="0"/>
              </a:rPr>
              <a:t>. </a:t>
            </a:r>
            <a:r>
              <a:rPr lang="es-ES" sz="1600" dirty="0" err="1">
                <a:latin typeface="Century Gothic" panose="020B0502020202020204" pitchFamily="34" charset="0"/>
              </a:rPr>
              <a:t>Hier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spricht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man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Deutsch</a:t>
            </a:r>
            <a:r>
              <a:rPr lang="es-ES" sz="1600" dirty="0">
                <a:latin typeface="Century Gothic" panose="020B0502020202020204" pitchFamily="34" charset="0"/>
              </a:rPr>
              <a:t>.</a:t>
            </a:r>
          </a:p>
          <a:p>
            <a:pPr algn="r"/>
            <a:r>
              <a:rPr lang="es-ES" sz="1400" dirty="0" err="1">
                <a:latin typeface="Century Gothic" panose="020B0502020202020204" pitchFamily="34" charset="0"/>
              </a:rPr>
              <a:t>Land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5128" name="Picture 8" descr="Bitmoji Image">
            <a:extLst>
              <a:ext uri="{FF2B5EF4-FFF2-40B4-BE49-F238E27FC236}">
                <a16:creationId xmlns:a16="http://schemas.microsoft.com/office/drawing/2014/main" id="{3485B9D3-579A-4E00-8054-00F641FF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47" y="2037326"/>
            <a:ext cx="2600129" cy="26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798EB1-6CD4-4378-BAC0-CEF570CC8FF7}"/>
              </a:ext>
            </a:extLst>
          </p:cNvPr>
          <p:cNvSpPr txBox="1"/>
          <p:nvPr/>
        </p:nvSpPr>
        <p:spPr>
          <a:xfrm>
            <a:off x="7073350" y="2794308"/>
            <a:ext cx="2627790" cy="224742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4. </a:t>
            </a:r>
            <a:r>
              <a:rPr lang="es-ES" sz="1600" dirty="0">
                <a:latin typeface="Century Gothic" panose="020B0502020202020204" pitchFamily="34" charset="0"/>
              </a:rPr>
              <a:t>In </a:t>
            </a:r>
            <a:r>
              <a:rPr lang="es-ES" sz="1600" dirty="0" err="1">
                <a:latin typeface="Century Gothic" panose="020B0502020202020204" pitchFamily="34" charset="0"/>
              </a:rPr>
              <a:t>dieser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Stadt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feiert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man</a:t>
            </a:r>
            <a:r>
              <a:rPr lang="es-ES" sz="1600" dirty="0">
                <a:latin typeface="Century Gothic" panose="020B0502020202020204" pitchFamily="34" charset="0"/>
              </a:rPr>
              <a:t> das Oktoberfest. Es </a:t>
            </a:r>
            <a:r>
              <a:rPr lang="es-ES" sz="1600" dirty="0" err="1">
                <a:latin typeface="Century Gothic" panose="020B0502020202020204" pitchFamily="34" charset="0"/>
              </a:rPr>
              <a:t>gibt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Musik</a:t>
            </a:r>
            <a:r>
              <a:rPr lang="es-ES" sz="1600" dirty="0">
                <a:latin typeface="Century Gothic" panose="020B0502020202020204" pitchFamily="34" charset="0"/>
              </a:rPr>
              <a:t>, </a:t>
            </a:r>
            <a:r>
              <a:rPr lang="es-ES" sz="1600" dirty="0" err="1">
                <a:latin typeface="Century Gothic" panose="020B0502020202020204" pitchFamily="34" charset="0"/>
              </a:rPr>
              <a:t>Fahrgeschäfte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und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natürlich</a:t>
            </a:r>
            <a:r>
              <a:rPr lang="es-ES" sz="1600" dirty="0">
                <a:latin typeface="Century Gothic" panose="020B0502020202020204" pitchFamily="34" charset="0"/>
              </a:rPr>
              <a:t> jede Menge </a:t>
            </a:r>
            <a:r>
              <a:rPr lang="es-ES" sz="1600" dirty="0" err="1">
                <a:latin typeface="Century Gothic" panose="020B0502020202020204" pitchFamily="34" charset="0"/>
              </a:rPr>
              <a:t>Bier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und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leckeres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deutsches</a:t>
            </a:r>
            <a:r>
              <a:rPr lang="es-ES" sz="1600" dirty="0">
                <a:latin typeface="Century Gothic" panose="020B0502020202020204" pitchFamily="34" charset="0"/>
              </a:rPr>
              <a:t> Essen!</a:t>
            </a:r>
          </a:p>
          <a:p>
            <a:pPr algn="r"/>
            <a:r>
              <a:rPr lang="es-ES" sz="1400" dirty="0" err="1">
                <a:latin typeface="Century Gothic" panose="020B0502020202020204" pitchFamily="34" charset="0"/>
              </a:rPr>
              <a:t>Stadt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D5655-7C08-4F14-998A-82F76E8EAF7D}"/>
              </a:ext>
            </a:extLst>
          </p:cNvPr>
          <p:cNvSpPr txBox="1"/>
          <p:nvPr/>
        </p:nvSpPr>
        <p:spPr>
          <a:xfrm>
            <a:off x="462231" y="4711764"/>
            <a:ext cx="3169151" cy="1702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5. </a:t>
            </a:r>
            <a:r>
              <a:rPr lang="es-ES" sz="1600" dirty="0">
                <a:latin typeface="Century Gothic" panose="020B0502020202020204" pitchFamily="34" charset="0"/>
              </a:rPr>
              <a:t>Dieses </a:t>
            </a:r>
            <a:r>
              <a:rPr lang="es-ES" sz="1600" dirty="0" err="1">
                <a:latin typeface="Century Gothic" panose="020B0502020202020204" pitchFamily="34" charset="0"/>
              </a:rPr>
              <a:t>Land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ist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kein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Mitglied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der</a:t>
            </a:r>
            <a:r>
              <a:rPr lang="es-ES" sz="1600" dirty="0">
                <a:latin typeface="Century Gothic" panose="020B0502020202020204" pitchFamily="34" charset="0"/>
              </a:rPr>
              <a:t> EU. </a:t>
            </a:r>
            <a:r>
              <a:rPr lang="es-ES" sz="1600" dirty="0" err="1">
                <a:latin typeface="Century Gothic" panose="020B0502020202020204" pitchFamily="34" charset="0"/>
              </a:rPr>
              <a:t>Sie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zahlen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nicht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mit</a:t>
            </a:r>
            <a:r>
              <a:rPr lang="es-ES" sz="1600" dirty="0">
                <a:latin typeface="Century Gothic" panose="020B0502020202020204" pitchFamily="34" charset="0"/>
              </a:rPr>
              <a:t> Euro. </a:t>
            </a:r>
            <a:r>
              <a:rPr lang="es-ES" sz="1600" dirty="0" err="1">
                <a:latin typeface="Century Gothic" panose="020B0502020202020204" pitchFamily="34" charset="0"/>
              </a:rPr>
              <a:t>Ihre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Schokolade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ist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weltweit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berühmt</a:t>
            </a:r>
            <a:r>
              <a:rPr lang="es-ES" sz="1600" dirty="0">
                <a:latin typeface="Century Gothic" panose="020B0502020202020204" pitchFamily="34" charset="0"/>
              </a:rPr>
              <a:t>.</a:t>
            </a:r>
          </a:p>
          <a:p>
            <a:pPr algn="r"/>
            <a:r>
              <a:rPr lang="es-ES" sz="1400" dirty="0" err="1">
                <a:latin typeface="Century Gothic" panose="020B0502020202020204" pitchFamily="34" charset="0"/>
              </a:rPr>
              <a:t>Land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5130" name="Picture 10" descr="Bitmoji Image">
            <a:extLst>
              <a:ext uri="{FF2B5EF4-FFF2-40B4-BE49-F238E27FC236}">
                <a16:creationId xmlns:a16="http://schemas.microsoft.com/office/drawing/2014/main" id="{389D8404-8F19-4E68-A6BB-EF77EEB6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19" y="4516164"/>
            <a:ext cx="1974564" cy="19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0E3C26-96AE-4DC9-AEEA-32ABA56BDE96}"/>
              </a:ext>
            </a:extLst>
          </p:cNvPr>
          <p:cNvSpPr txBox="1"/>
          <p:nvPr/>
        </p:nvSpPr>
        <p:spPr>
          <a:xfrm>
            <a:off x="5504707" y="5446009"/>
            <a:ext cx="463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Read the texts and work out which </a:t>
            </a:r>
            <a:r>
              <a:rPr lang="en-GB" b="1" i="1" dirty="0">
                <a:latin typeface="Century Gothic" panose="020B0502020202020204" pitchFamily="34" charset="0"/>
              </a:rPr>
              <a:t>Stadt</a:t>
            </a:r>
            <a:r>
              <a:rPr lang="en-GB" b="1" dirty="0">
                <a:latin typeface="Century Gothic" panose="020B0502020202020204" pitchFamily="34" charset="0"/>
              </a:rPr>
              <a:t> or </a:t>
            </a:r>
            <a:r>
              <a:rPr lang="en-GB" b="1" i="1" dirty="0">
                <a:latin typeface="Century Gothic" panose="020B0502020202020204" pitchFamily="34" charset="0"/>
              </a:rPr>
              <a:t>Land </a:t>
            </a:r>
            <a:r>
              <a:rPr lang="en-GB" b="1" dirty="0">
                <a:latin typeface="Century Gothic" panose="020B0502020202020204" pitchFamily="34" charset="0"/>
              </a:rPr>
              <a:t>I am visiting.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197A07B-C50F-4BD8-B6DD-286A37682064}"/>
              </a:ext>
            </a:extLst>
          </p:cNvPr>
          <p:cNvSpPr txBox="1"/>
          <p:nvPr/>
        </p:nvSpPr>
        <p:spPr>
          <a:xfrm>
            <a:off x="2274899" y="2016750"/>
            <a:ext cx="1459788" cy="40862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Berlin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4DB0EC-F06D-46E3-8FB8-92EE0BA61F08}"/>
              </a:ext>
            </a:extLst>
          </p:cNvPr>
          <p:cNvSpPr txBox="1"/>
          <p:nvPr/>
        </p:nvSpPr>
        <p:spPr>
          <a:xfrm>
            <a:off x="7191694" y="2109714"/>
            <a:ext cx="1758342" cy="40862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Broadway" panose="04040905080002020502" pitchFamily="82" charset="0"/>
              </a:rPr>
              <a:t>Österreich</a:t>
            </a:r>
            <a:endParaRPr lang="en-GB" b="1" dirty="0">
              <a:solidFill>
                <a:schemeClr val="bg1"/>
              </a:solidFill>
              <a:latin typeface="Broadway" panose="04040905080002020502" pitchFamily="82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671CC1F4-4E2B-40E4-A496-844DCF682AA2}"/>
              </a:ext>
            </a:extLst>
          </p:cNvPr>
          <p:cNvSpPr txBox="1"/>
          <p:nvPr/>
        </p:nvSpPr>
        <p:spPr>
          <a:xfrm>
            <a:off x="2316081" y="4318298"/>
            <a:ext cx="1974506" cy="40862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Liechtenstein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A0BAFC82-ABD5-4B3C-8C25-970E801084F2}"/>
              </a:ext>
            </a:extLst>
          </p:cNvPr>
          <p:cNvSpPr txBox="1"/>
          <p:nvPr/>
        </p:nvSpPr>
        <p:spPr>
          <a:xfrm>
            <a:off x="7253956" y="4804174"/>
            <a:ext cx="1459788" cy="40862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München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B557A7C6-EAFD-499F-A5CA-178B4101179C}"/>
              </a:ext>
            </a:extLst>
          </p:cNvPr>
          <p:cNvSpPr txBox="1"/>
          <p:nvPr/>
        </p:nvSpPr>
        <p:spPr>
          <a:xfrm>
            <a:off x="997527" y="6135686"/>
            <a:ext cx="1831262" cy="408623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die Schweiz</a:t>
            </a:r>
          </a:p>
        </p:txBody>
      </p:sp>
    </p:spTree>
    <p:extLst>
      <p:ext uri="{BB962C8B-B14F-4D97-AF65-F5344CB8AC3E}">
        <p14:creationId xmlns:p14="http://schemas.microsoft.com/office/powerpoint/2010/main" val="3308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434286" y="2644568"/>
            <a:ext cx="404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4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Find the intruders</a:t>
            </a: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195EA657-7F00-4A54-A550-5F7028B6E645}"/>
              </a:ext>
            </a:extLst>
          </p:cNvPr>
          <p:cNvSpPr txBox="1"/>
          <p:nvPr/>
        </p:nvSpPr>
        <p:spPr>
          <a:xfrm>
            <a:off x="7246363" y="1449462"/>
            <a:ext cx="3660668" cy="347329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This map contains typical German specialities but also 5 intruders. Can you find all 5?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Earn 1 point for each intruder you spot and an extra bonus point if you can correctly name what country the speciality belongs to.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03C20A3-6725-4E70-B158-ADB1E2635BFA}"/>
                  </a:ext>
                </a:extLst>
              </p14:cNvPr>
              <p14:cNvContentPartPr/>
              <p14:nvPr/>
            </p14:nvContentPartPr>
            <p14:xfrm>
              <a:off x="3526611" y="402343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03C20A3-6725-4E70-B158-ADB1E2635B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7971" y="39370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0" name="Grafik 59">
            <a:extLst>
              <a:ext uri="{FF2B5EF4-FFF2-40B4-BE49-F238E27FC236}">
                <a16:creationId xmlns:a16="http://schemas.microsoft.com/office/drawing/2014/main" id="{DB8D2723-63CC-4FA6-BEC7-9DF213C93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63" y="214986"/>
            <a:ext cx="5045128" cy="5942245"/>
          </a:xfrm>
          <a:prstGeom prst="rect">
            <a:avLst/>
          </a:prstGeom>
        </p:spPr>
      </p:pic>
      <p:cxnSp>
        <p:nvCxnSpPr>
          <p:cNvPr id="4096" name="Gerade Verbindung mit Pfeil 4095">
            <a:extLst>
              <a:ext uri="{FF2B5EF4-FFF2-40B4-BE49-F238E27FC236}">
                <a16:creationId xmlns:a16="http://schemas.microsoft.com/office/drawing/2014/main" id="{1E8247C7-A206-46BC-967C-641C159F34A9}"/>
              </a:ext>
            </a:extLst>
          </p:cNvPr>
          <p:cNvCxnSpPr>
            <a:cxnSpLocks/>
          </p:cNvCxnSpPr>
          <p:nvPr/>
        </p:nvCxnSpPr>
        <p:spPr>
          <a:xfrm flipH="1">
            <a:off x="4506685" y="854529"/>
            <a:ext cx="2966358" cy="125321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485BEBE4-B6CB-4586-9E77-F61E6116A5E1}"/>
              </a:ext>
            </a:extLst>
          </p:cNvPr>
          <p:cNvCxnSpPr>
            <a:cxnSpLocks/>
          </p:cNvCxnSpPr>
          <p:nvPr/>
        </p:nvCxnSpPr>
        <p:spPr>
          <a:xfrm flipH="1" flipV="1">
            <a:off x="3831771" y="5001986"/>
            <a:ext cx="2411866" cy="100148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8BC9597D-39D3-4459-9281-67C47714D392}"/>
              </a:ext>
            </a:extLst>
          </p:cNvPr>
          <p:cNvCxnSpPr>
            <a:cxnSpLocks/>
          </p:cNvCxnSpPr>
          <p:nvPr/>
        </p:nvCxnSpPr>
        <p:spPr>
          <a:xfrm flipH="1" flipV="1">
            <a:off x="2322515" y="5579609"/>
            <a:ext cx="2411866" cy="100148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CDB802B9-EC35-4591-AD11-A0787F8629CA}"/>
              </a:ext>
            </a:extLst>
          </p:cNvPr>
          <p:cNvCxnSpPr>
            <a:cxnSpLocks/>
          </p:cNvCxnSpPr>
          <p:nvPr/>
        </p:nvCxnSpPr>
        <p:spPr>
          <a:xfrm flipH="1" flipV="1">
            <a:off x="3679371" y="3549764"/>
            <a:ext cx="2411866" cy="100148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0AC33E28-2ADF-4C9C-A94A-03BCCE6F00F9}"/>
              </a:ext>
            </a:extLst>
          </p:cNvPr>
          <p:cNvCxnSpPr>
            <a:cxnSpLocks/>
          </p:cNvCxnSpPr>
          <p:nvPr/>
        </p:nvCxnSpPr>
        <p:spPr>
          <a:xfrm>
            <a:off x="1045029" y="1703614"/>
            <a:ext cx="1583351" cy="19390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80E97E54-6204-40F9-BB68-DF452EB73CC8}"/>
              </a:ext>
            </a:extLst>
          </p:cNvPr>
          <p:cNvCxnSpPr>
            <a:cxnSpLocks/>
          </p:cNvCxnSpPr>
          <p:nvPr/>
        </p:nvCxnSpPr>
        <p:spPr>
          <a:xfrm flipV="1">
            <a:off x="1224643" y="3711690"/>
            <a:ext cx="927474" cy="131683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D6D44BEC-9178-4253-A8DB-685D78899790}"/>
              </a:ext>
            </a:extLst>
          </p:cNvPr>
          <p:cNvCxnSpPr>
            <a:cxnSpLocks/>
          </p:cNvCxnSpPr>
          <p:nvPr/>
        </p:nvCxnSpPr>
        <p:spPr>
          <a:xfrm flipH="1">
            <a:off x="3867767" y="511629"/>
            <a:ext cx="1169937" cy="60806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F05C2D72-D116-4DA2-9576-58E49F3485CC}"/>
              </a:ext>
            </a:extLst>
          </p:cNvPr>
          <p:cNvCxnSpPr>
            <a:cxnSpLocks/>
          </p:cNvCxnSpPr>
          <p:nvPr/>
        </p:nvCxnSpPr>
        <p:spPr>
          <a:xfrm>
            <a:off x="1608114" y="695496"/>
            <a:ext cx="1053720" cy="26636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C78F3B7F-5EB1-4172-918C-3073210C0EC9}"/>
              </a:ext>
            </a:extLst>
          </p:cNvPr>
          <p:cNvCxnSpPr>
            <a:cxnSpLocks/>
          </p:cNvCxnSpPr>
          <p:nvPr/>
        </p:nvCxnSpPr>
        <p:spPr>
          <a:xfrm>
            <a:off x="1098293" y="2497418"/>
            <a:ext cx="996526" cy="34137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E695A056-86F0-4681-8478-ADE6B08314F0}"/>
              </a:ext>
            </a:extLst>
          </p:cNvPr>
          <p:cNvCxnSpPr>
            <a:cxnSpLocks/>
          </p:cNvCxnSpPr>
          <p:nvPr/>
        </p:nvCxnSpPr>
        <p:spPr>
          <a:xfrm flipH="1" flipV="1">
            <a:off x="3452248" y="2558483"/>
            <a:ext cx="2104909" cy="18880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C113F1AA-DA27-44D5-819D-F1E29A5C0A9E}"/>
              </a:ext>
            </a:extLst>
          </p:cNvPr>
          <p:cNvCxnSpPr>
            <a:cxnSpLocks/>
          </p:cNvCxnSpPr>
          <p:nvPr/>
        </p:nvCxnSpPr>
        <p:spPr>
          <a:xfrm flipH="1" flipV="1">
            <a:off x="4452735" y="3250421"/>
            <a:ext cx="1273151" cy="52522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Textfeld 4109">
            <a:extLst>
              <a:ext uri="{FF2B5EF4-FFF2-40B4-BE49-F238E27FC236}">
                <a16:creationId xmlns:a16="http://schemas.microsoft.com/office/drawing/2014/main" id="{68FB03BB-57E8-4BE9-8C48-534575F1EBA4}"/>
              </a:ext>
            </a:extLst>
          </p:cNvPr>
          <p:cNvSpPr txBox="1"/>
          <p:nvPr/>
        </p:nvSpPr>
        <p:spPr>
          <a:xfrm>
            <a:off x="7569980" y="592524"/>
            <a:ext cx="23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Curry-Wurst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3C2FA25C-21FF-41FA-9A89-7CF33C3740A0}"/>
              </a:ext>
            </a:extLst>
          </p:cNvPr>
          <p:cNvSpPr txBox="1"/>
          <p:nvPr/>
        </p:nvSpPr>
        <p:spPr>
          <a:xfrm>
            <a:off x="5083791" y="263146"/>
            <a:ext cx="23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Wiener Schnitzel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65527F9-99F8-4195-8EAD-E343CE1A302A}"/>
              </a:ext>
            </a:extLst>
          </p:cNvPr>
          <p:cNvSpPr txBox="1"/>
          <p:nvPr/>
        </p:nvSpPr>
        <p:spPr>
          <a:xfrm>
            <a:off x="5480096" y="2587555"/>
            <a:ext cx="23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Kaiserschmarren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6DD611D6-5FC9-47B0-91D6-267A59C825BF}"/>
              </a:ext>
            </a:extLst>
          </p:cNvPr>
          <p:cNvSpPr txBox="1"/>
          <p:nvPr/>
        </p:nvSpPr>
        <p:spPr>
          <a:xfrm>
            <a:off x="4830018" y="6322625"/>
            <a:ext cx="33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Schwarzwälder Kirschtorte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386E9998-5819-4ED9-BB0F-612EB11B2529}"/>
              </a:ext>
            </a:extLst>
          </p:cNvPr>
          <p:cNvSpPr txBox="1"/>
          <p:nvPr/>
        </p:nvSpPr>
        <p:spPr>
          <a:xfrm>
            <a:off x="6100765" y="4407286"/>
            <a:ext cx="92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Knödel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2DDA184A-F2A6-473A-A796-F64DD8CD3BC2}"/>
              </a:ext>
            </a:extLst>
          </p:cNvPr>
          <p:cNvSpPr txBox="1"/>
          <p:nvPr/>
        </p:nvSpPr>
        <p:spPr>
          <a:xfrm>
            <a:off x="359882" y="5028524"/>
            <a:ext cx="147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Schweizer Käse</a:t>
            </a:r>
          </a:p>
        </p:txBody>
      </p:sp>
      <p:sp>
        <p:nvSpPr>
          <p:cNvPr id="4111" name="Textfeld 4110">
            <a:extLst>
              <a:ext uri="{FF2B5EF4-FFF2-40B4-BE49-F238E27FC236}">
                <a16:creationId xmlns:a16="http://schemas.microsoft.com/office/drawing/2014/main" id="{67AE1ED3-004F-4D25-B916-367C13F37022}"/>
              </a:ext>
            </a:extLst>
          </p:cNvPr>
          <p:cNvSpPr txBox="1"/>
          <p:nvPr/>
        </p:nvSpPr>
        <p:spPr>
          <a:xfrm>
            <a:off x="907515" y="427196"/>
            <a:ext cx="116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Müsli</a:t>
            </a:r>
          </a:p>
        </p:txBody>
      </p:sp>
      <p:sp>
        <p:nvSpPr>
          <p:cNvPr id="4112" name="Textfeld 4111">
            <a:extLst>
              <a:ext uri="{FF2B5EF4-FFF2-40B4-BE49-F238E27FC236}">
                <a16:creationId xmlns:a16="http://schemas.microsoft.com/office/drawing/2014/main" id="{337A4DAF-E4AE-413E-88FD-3867211C0286}"/>
              </a:ext>
            </a:extLst>
          </p:cNvPr>
          <p:cNvSpPr txBox="1"/>
          <p:nvPr/>
        </p:nvSpPr>
        <p:spPr>
          <a:xfrm>
            <a:off x="6215285" y="5839914"/>
            <a:ext cx="172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Brezel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EDBBB953-D08E-4109-89FC-A4CDB0CFB9D3}"/>
              </a:ext>
            </a:extLst>
          </p:cNvPr>
          <p:cNvSpPr txBox="1"/>
          <p:nvPr/>
        </p:nvSpPr>
        <p:spPr>
          <a:xfrm>
            <a:off x="5764074" y="3587217"/>
            <a:ext cx="23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Spätzli</a:t>
            </a:r>
            <a:endParaRPr lang="de-DE" dirty="0"/>
          </a:p>
        </p:txBody>
      </p:sp>
      <p:sp>
        <p:nvSpPr>
          <p:cNvPr id="4113" name="Textfeld 4112">
            <a:extLst>
              <a:ext uri="{FF2B5EF4-FFF2-40B4-BE49-F238E27FC236}">
                <a16:creationId xmlns:a16="http://schemas.microsoft.com/office/drawing/2014/main" id="{ED998C29-01B8-4914-ABC0-122FB11513E1}"/>
              </a:ext>
            </a:extLst>
          </p:cNvPr>
          <p:cNvSpPr txBox="1"/>
          <p:nvPr/>
        </p:nvSpPr>
        <p:spPr>
          <a:xfrm>
            <a:off x="103173" y="2230265"/>
            <a:ext cx="147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Lebkuchen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08E4F433-F9F8-4944-9E6D-15B7F04992AA}"/>
              </a:ext>
            </a:extLst>
          </p:cNvPr>
          <p:cNvSpPr txBox="1"/>
          <p:nvPr/>
        </p:nvSpPr>
        <p:spPr>
          <a:xfrm>
            <a:off x="319214" y="1283989"/>
            <a:ext cx="23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Sauerkraut</a:t>
            </a:r>
          </a:p>
        </p:txBody>
      </p:sp>
      <p:sp>
        <p:nvSpPr>
          <p:cNvPr id="29" name="TextBox 51">
            <a:extLst>
              <a:ext uri="{FF2B5EF4-FFF2-40B4-BE49-F238E27FC236}">
                <a16:creationId xmlns:a16="http://schemas.microsoft.com/office/drawing/2014/main" id="{283697A5-1082-4BE9-8AD5-00979A746637}"/>
              </a:ext>
            </a:extLst>
          </p:cNvPr>
          <p:cNvSpPr txBox="1"/>
          <p:nvPr/>
        </p:nvSpPr>
        <p:spPr>
          <a:xfrm>
            <a:off x="5349898" y="639475"/>
            <a:ext cx="1119484" cy="289441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Österreich</a:t>
            </a:r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1" name="TextBox 51">
            <a:extLst>
              <a:ext uri="{FF2B5EF4-FFF2-40B4-BE49-F238E27FC236}">
                <a16:creationId xmlns:a16="http://schemas.microsoft.com/office/drawing/2014/main" id="{35A3AC74-9874-456C-A032-39A59609C112}"/>
              </a:ext>
            </a:extLst>
          </p:cNvPr>
          <p:cNvSpPr txBox="1"/>
          <p:nvPr/>
        </p:nvSpPr>
        <p:spPr>
          <a:xfrm>
            <a:off x="5869651" y="2921950"/>
            <a:ext cx="1119484" cy="289441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Österreich</a:t>
            </a:r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2" name="TextBox 51">
            <a:extLst>
              <a:ext uri="{FF2B5EF4-FFF2-40B4-BE49-F238E27FC236}">
                <a16:creationId xmlns:a16="http://schemas.microsoft.com/office/drawing/2014/main" id="{412E5902-5AEF-4888-8697-35096B856744}"/>
              </a:ext>
            </a:extLst>
          </p:cNvPr>
          <p:cNvSpPr txBox="1"/>
          <p:nvPr/>
        </p:nvSpPr>
        <p:spPr>
          <a:xfrm>
            <a:off x="5962598" y="3888709"/>
            <a:ext cx="1119484" cy="289441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die </a:t>
            </a:r>
            <a:r>
              <a:rPr lang="es-ES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Schweiz</a:t>
            </a:r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3" name="TextBox 51">
            <a:extLst>
              <a:ext uri="{FF2B5EF4-FFF2-40B4-BE49-F238E27FC236}">
                <a16:creationId xmlns:a16="http://schemas.microsoft.com/office/drawing/2014/main" id="{42D0AB91-6972-44BB-A44F-51B2D7A078BC}"/>
              </a:ext>
            </a:extLst>
          </p:cNvPr>
          <p:cNvSpPr txBox="1"/>
          <p:nvPr/>
        </p:nvSpPr>
        <p:spPr>
          <a:xfrm>
            <a:off x="300421" y="5673885"/>
            <a:ext cx="1119484" cy="289441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die </a:t>
            </a:r>
            <a:r>
              <a:rPr lang="es-ES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Schweiz</a:t>
            </a:r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4" name="TextBox 51">
            <a:extLst>
              <a:ext uri="{FF2B5EF4-FFF2-40B4-BE49-F238E27FC236}">
                <a16:creationId xmlns:a16="http://schemas.microsoft.com/office/drawing/2014/main" id="{4CD14B03-E9A0-40C8-9E7A-B7BA86C88050}"/>
              </a:ext>
            </a:extLst>
          </p:cNvPr>
          <p:cNvSpPr txBox="1"/>
          <p:nvPr/>
        </p:nvSpPr>
        <p:spPr>
          <a:xfrm>
            <a:off x="604453" y="722708"/>
            <a:ext cx="1119484" cy="289441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die </a:t>
            </a:r>
            <a:r>
              <a:rPr lang="es-ES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Schweiz</a:t>
            </a:r>
            <a:r>
              <a:rPr lang="es-E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9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Spelling Bee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60A83EE2-CCC6-467C-8D9F-0C39C2B2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57" y="3424237"/>
            <a:ext cx="3227797" cy="32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2095893" y="1100732"/>
            <a:ext cx="520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I’m going to give you 5 different words in German. Listen carefully to my pronunciation and spell them out on your answer sheet.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C8C24-0C00-412C-99DD-5C14AFEDF67A}"/>
              </a:ext>
            </a:extLst>
          </p:cNvPr>
          <p:cNvSpPr txBox="1"/>
          <p:nvPr/>
        </p:nvSpPr>
        <p:spPr>
          <a:xfrm>
            <a:off x="1291317" y="2263978"/>
            <a:ext cx="5343525" cy="277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Jugendliche</a:t>
            </a:r>
            <a:endParaRPr lang="es-ES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geblieben</a:t>
            </a:r>
            <a:endParaRPr lang="es-ES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Weihnachten</a:t>
            </a:r>
            <a:endParaRPr lang="es-ES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b="1" dirty="0" err="1">
                <a:latin typeface="Century Gothic" panose="020B0502020202020204" pitchFamily="34" charset="0"/>
              </a:rPr>
              <a:t>Geschichte</a:t>
            </a:r>
            <a:endParaRPr lang="en-GB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 err="1">
                <a:latin typeface="Century Gothic" panose="020B0502020202020204" pitchFamily="34" charset="0"/>
              </a:rPr>
              <a:t>Sehenswürdigkeiten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0E81D-7CE3-4542-ADD1-3C234F2A0D31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6292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Missing Vowels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346229" y="1678696"/>
            <a:ext cx="566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Ich </a:t>
            </a:r>
            <a:r>
              <a:rPr lang="en-GB" dirty="0" err="1">
                <a:latin typeface="Century Gothic" panose="020B0502020202020204" pitchFamily="34" charset="0"/>
              </a:rPr>
              <a:t>komme</a:t>
            </a:r>
            <a:r>
              <a:rPr lang="en-GB" dirty="0">
                <a:latin typeface="Century Gothic" panose="020B0502020202020204" pitchFamily="34" charset="0"/>
              </a:rPr>
              <a:t> gut </a:t>
            </a:r>
            <a:r>
              <a:rPr lang="en-GB" dirty="0" err="1">
                <a:latin typeface="Century Gothic" panose="020B0502020202020204" pitchFamily="34" charset="0"/>
              </a:rPr>
              <a:t>mit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meiner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Familie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aus.</a:t>
            </a:r>
            <a:endParaRPr lang="en-GB" dirty="0"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3B2CC-BAFC-4B27-933D-9C497AB9B22E}"/>
              </a:ext>
            </a:extLst>
          </p:cNvPr>
          <p:cNvSpPr txBox="1"/>
          <p:nvPr/>
        </p:nvSpPr>
        <p:spPr>
          <a:xfrm>
            <a:off x="346229" y="1342311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Familie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35483-C20A-4907-8858-3520CA47F97C}"/>
              </a:ext>
            </a:extLst>
          </p:cNvPr>
          <p:cNvSpPr txBox="1"/>
          <p:nvPr/>
        </p:nvSpPr>
        <p:spPr>
          <a:xfrm>
            <a:off x="362342" y="225749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Stadt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0B84D-D1B0-4C1C-BB54-6C5131F2CB0D}"/>
              </a:ext>
            </a:extLst>
          </p:cNvPr>
          <p:cNvSpPr txBox="1"/>
          <p:nvPr/>
        </p:nvSpPr>
        <p:spPr>
          <a:xfrm>
            <a:off x="362342" y="2701414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8585A"/>
                </a:solidFill>
                <a:latin typeface="lato"/>
              </a:rPr>
              <a:t>Ich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wohne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gern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hier</a:t>
            </a:r>
            <a:r>
              <a:rPr lang="en-GB" dirty="0">
                <a:solidFill>
                  <a:srgbClr val="58585A"/>
                </a:solidFill>
                <a:latin typeface="lato"/>
              </a:rPr>
              <a:t>,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denn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es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gibt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viel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zu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tun.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36A50-2F2C-4366-858E-B713C9DD3DAC}"/>
              </a:ext>
            </a:extLst>
          </p:cNvPr>
          <p:cNvSpPr txBox="1"/>
          <p:nvPr/>
        </p:nvSpPr>
        <p:spPr>
          <a:xfrm>
            <a:off x="362343" y="3282453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In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meiner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Freizeit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4F470-0AF8-417B-B597-E0FA64204D0C}"/>
              </a:ext>
            </a:extLst>
          </p:cNvPr>
          <p:cNvSpPr txBox="1"/>
          <p:nvPr/>
        </p:nvSpPr>
        <p:spPr>
          <a:xfrm>
            <a:off x="362342" y="3678826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8585A"/>
                </a:solidFill>
                <a:latin typeface="lato"/>
              </a:rPr>
              <a:t>Am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liebsten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spiele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ich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Computerspiele</a:t>
            </a:r>
            <a:endParaRPr lang="en-GB" dirty="0">
              <a:solidFill>
                <a:srgbClr val="58585A"/>
              </a:solidFill>
              <a:latin typeface="la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70B0A-B3DC-4D36-A369-DF0E17BD49EF}"/>
              </a:ext>
            </a:extLst>
          </p:cNvPr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Im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Urlaub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E4F5A-D6B5-48AE-927A-9120238C3AF0}"/>
              </a:ext>
            </a:extLst>
          </p:cNvPr>
          <p:cNvSpPr txBox="1"/>
          <p:nvPr/>
        </p:nvSpPr>
        <p:spPr>
          <a:xfrm>
            <a:off x="362342" y="4692600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58585A"/>
                </a:solidFill>
                <a:latin typeface="lato"/>
              </a:rPr>
              <a:t>Letzten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Sommer bin ich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nach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Deutschland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geflogen</a:t>
            </a:r>
            <a:r>
              <a:rPr lang="en-GB" dirty="0">
                <a:solidFill>
                  <a:srgbClr val="58585A"/>
                </a:solidFill>
                <a:latin typeface="lato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C1ACF-F78E-4E37-BD47-12A35B24A4DB}"/>
              </a:ext>
            </a:extLst>
          </p:cNvPr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Schule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FCF9A-2D0C-4651-A60D-111EFA4419FD}"/>
              </a:ext>
            </a:extLst>
          </p:cNvPr>
          <p:cNvSpPr txBox="1"/>
          <p:nvPr/>
        </p:nvSpPr>
        <p:spPr>
          <a:xfrm>
            <a:off x="362342" y="5792454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58585A"/>
                </a:solidFill>
                <a:latin typeface="lato"/>
              </a:rPr>
              <a:t>Meine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Schule hat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viele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moderne</a:t>
            </a:r>
            <a:r>
              <a:rPr lang="en-GB" dirty="0">
                <a:solidFill>
                  <a:srgbClr val="58585A"/>
                </a:solidFill>
                <a:latin typeface="lato"/>
              </a:rPr>
              <a:t> </a:t>
            </a:r>
            <a:r>
              <a:rPr lang="en-GB" dirty="0" err="1">
                <a:solidFill>
                  <a:srgbClr val="58585A"/>
                </a:solidFill>
                <a:latin typeface="lato"/>
              </a:rPr>
              <a:t>Einrichtungen</a:t>
            </a:r>
            <a:r>
              <a:rPr lang="en-GB" dirty="0">
                <a:solidFill>
                  <a:srgbClr val="58585A"/>
                </a:solidFill>
                <a:latin typeface="lato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0222E-06C2-4725-A07E-2540A7B7D023}"/>
              </a:ext>
            </a:extLst>
          </p:cNvPr>
          <p:cNvSpPr txBox="1"/>
          <p:nvPr/>
        </p:nvSpPr>
        <p:spPr>
          <a:xfrm>
            <a:off x="10385983" y="797726"/>
            <a:ext cx="1459788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KS3 VERSION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27D9C-7F84-4E2D-A384-04665D82C60D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FF8FE8-1860-4AA5-97B2-9DA9E389EF2D}"/>
              </a:ext>
            </a:extLst>
          </p:cNvPr>
          <p:cNvSpPr txBox="1"/>
          <p:nvPr/>
        </p:nvSpPr>
        <p:spPr>
          <a:xfrm>
            <a:off x="346229" y="344967"/>
            <a:ext cx="9800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3 Points – No Mistakes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2 Points – 1 mistake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1 Point – 2 or 3 mistakes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869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Missing Vowels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362341" y="1685841"/>
            <a:ext cx="978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Manchmal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streite</a:t>
            </a:r>
            <a:r>
              <a:rPr lang="en-GB" dirty="0">
                <a:latin typeface="Century Gothic" panose="020B0502020202020204" pitchFamily="34" charset="0"/>
              </a:rPr>
              <a:t> ich </a:t>
            </a:r>
            <a:r>
              <a:rPr lang="en-GB" dirty="0" err="1">
                <a:latin typeface="Century Gothic" panose="020B0502020202020204" pitchFamily="34" charset="0"/>
              </a:rPr>
              <a:t>mit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meinen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Geschwistern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aber</a:t>
            </a:r>
            <a:r>
              <a:rPr lang="en-GB" dirty="0">
                <a:latin typeface="Century Gothic" panose="020B0502020202020204" pitchFamily="34" charset="0"/>
              </a:rPr>
              <a:t> der </a:t>
            </a:r>
            <a:r>
              <a:rPr lang="en-GB" dirty="0" err="1">
                <a:latin typeface="Century Gothic" panose="020B0502020202020204" pitchFamily="34" charset="0"/>
              </a:rPr>
              <a:t>Streit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dauert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nie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lange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35483-C20A-4907-8858-3520CA47F97C}"/>
              </a:ext>
            </a:extLst>
          </p:cNvPr>
          <p:cNvSpPr txBox="1"/>
          <p:nvPr/>
        </p:nvSpPr>
        <p:spPr>
          <a:xfrm>
            <a:off x="362343" y="208798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Stadt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0B84D-D1B0-4C1C-BB54-6C5131F2CB0D}"/>
              </a:ext>
            </a:extLst>
          </p:cNvPr>
          <p:cNvSpPr txBox="1"/>
          <p:nvPr/>
        </p:nvSpPr>
        <p:spPr>
          <a:xfrm>
            <a:off x="362342" y="2490137"/>
            <a:ext cx="994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Da es in </a:t>
            </a:r>
            <a:r>
              <a:rPr lang="en-GB" dirty="0" err="1">
                <a:latin typeface="Century Gothic" panose="020B0502020202020204" pitchFamily="34" charset="0"/>
              </a:rPr>
              <a:t>meiner</a:t>
            </a:r>
            <a:r>
              <a:rPr lang="en-GB" dirty="0">
                <a:latin typeface="Century Gothic" panose="020B0502020202020204" pitchFamily="34" charset="0"/>
              </a:rPr>
              <a:t> Stadt </a:t>
            </a:r>
            <a:r>
              <a:rPr lang="en-GB" dirty="0" err="1">
                <a:latin typeface="Century Gothic" panose="020B0502020202020204" pitchFamily="34" charset="0"/>
              </a:rPr>
              <a:t>viel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Verkehr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gibt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ist</a:t>
            </a:r>
            <a:r>
              <a:rPr lang="en-GB" dirty="0">
                <a:latin typeface="Century Gothic" panose="020B0502020202020204" pitchFamily="34" charset="0"/>
              </a:rPr>
              <a:t> es oft </a:t>
            </a:r>
            <a:r>
              <a:rPr lang="en-GB" dirty="0" err="1">
                <a:latin typeface="Century Gothic" panose="020B0502020202020204" pitchFamily="34" charset="0"/>
              </a:rPr>
              <a:t>sehr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laut</a:t>
            </a:r>
            <a:r>
              <a:rPr lang="en-GB" dirty="0">
                <a:latin typeface="Century Gothic" panose="020B0502020202020204" pitchFamily="34" charset="0"/>
              </a:rPr>
              <a:t> und es </a:t>
            </a:r>
            <a:r>
              <a:rPr lang="en-GB" dirty="0" err="1">
                <a:latin typeface="Century Gothic" panose="020B0502020202020204" pitchFamily="34" charset="0"/>
              </a:rPr>
              <a:t>gibt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viel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Umweltverschmutzung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36A50-2F2C-4366-858E-B713C9DD3DAC}"/>
              </a:ext>
            </a:extLst>
          </p:cNvPr>
          <p:cNvSpPr txBox="1"/>
          <p:nvPr/>
        </p:nvSpPr>
        <p:spPr>
          <a:xfrm>
            <a:off x="362342" y="3220513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In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meiner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Freizeit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4F470-0AF8-417B-B597-E0FA64204D0C}"/>
              </a:ext>
            </a:extLst>
          </p:cNvPr>
          <p:cNvSpPr txBox="1"/>
          <p:nvPr/>
        </p:nvSpPr>
        <p:spPr>
          <a:xfrm>
            <a:off x="362342" y="3579485"/>
            <a:ext cx="1011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Wenn</a:t>
            </a:r>
            <a:r>
              <a:rPr lang="en-GB" dirty="0">
                <a:latin typeface="Century Gothic" panose="020B0502020202020204" pitchFamily="34" charset="0"/>
              </a:rPr>
              <a:t> das Wetter gut </a:t>
            </a:r>
            <a:r>
              <a:rPr lang="en-GB" dirty="0" err="1">
                <a:latin typeface="Century Gothic" panose="020B0502020202020204" pitchFamily="34" charset="0"/>
              </a:rPr>
              <a:t>ist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fahre</a:t>
            </a:r>
            <a:r>
              <a:rPr lang="en-GB" dirty="0">
                <a:latin typeface="Century Gothic" panose="020B0502020202020204" pitchFamily="34" charset="0"/>
              </a:rPr>
              <a:t> ich </a:t>
            </a:r>
            <a:r>
              <a:rPr lang="en-GB" dirty="0" err="1">
                <a:latin typeface="Century Gothic" panose="020B0502020202020204" pitchFamily="34" charset="0"/>
              </a:rPr>
              <a:t>gern</a:t>
            </a:r>
            <a:r>
              <a:rPr lang="en-GB" dirty="0">
                <a:latin typeface="Century Gothic" panose="020B0502020202020204" pitchFamily="34" charset="0"/>
              </a:rPr>
              <a:t> Rad, </a:t>
            </a:r>
            <a:r>
              <a:rPr lang="en-GB" dirty="0" err="1">
                <a:latin typeface="Century Gothic" panose="020B0502020202020204" pitchFamily="34" charset="0"/>
              </a:rPr>
              <a:t>aber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wenn</a:t>
            </a:r>
            <a:r>
              <a:rPr lang="en-GB" dirty="0">
                <a:latin typeface="Century Gothic" panose="020B0502020202020204" pitchFamily="34" charset="0"/>
              </a:rPr>
              <a:t> es </a:t>
            </a:r>
            <a:r>
              <a:rPr lang="en-GB" dirty="0" err="1">
                <a:latin typeface="Century Gothic" panose="020B0502020202020204" pitchFamily="34" charset="0"/>
              </a:rPr>
              <a:t>regnet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höre</a:t>
            </a:r>
            <a:r>
              <a:rPr lang="en-GB" dirty="0">
                <a:latin typeface="Century Gothic" panose="020B0502020202020204" pitchFamily="34" charset="0"/>
              </a:rPr>
              <a:t> ich Lieber </a:t>
            </a:r>
            <a:r>
              <a:rPr lang="en-GB" dirty="0" err="1">
                <a:latin typeface="Century Gothic" panose="020B0502020202020204" pitchFamily="34" charset="0"/>
              </a:rPr>
              <a:t>Musik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70B0A-B3DC-4D36-A369-DF0E17BD49EF}"/>
              </a:ext>
            </a:extLst>
          </p:cNvPr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Im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Urlaub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E4F5A-D6B5-48AE-927A-9120238C3AF0}"/>
              </a:ext>
            </a:extLst>
          </p:cNvPr>
          <p:cNvSpPr txBox="1"/>
          <p:nvPr/>
        </p:nvSpPr>
        <p:spPr>
          <a:xfrm>
            <a:off x="362342" y="4617126"/>
            <a:ext cx="1021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Wir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haben</a:t>
            </a:r>
            <a:r>
              <a:rPr lang="en-GB" dirty="0">
                <a:latin typeface="Century Gothic" panose="020B0502020202020204" pitchFamily="34" charset="0"/>
              </a:rPr>
              <a:t> in </a:t>
            </a:r>
            <a:r>
              <a:rPr lang="en-GB" dirty="0" err="1">
                <a:latin typeface="Century Gothic" panose="020B0502020202020204" pitchFamily="34" charset="0"/>
              </a:rPr>
              <a:t>einem</a:t>
            </a:r>
            <a:r>
              <a:rPr lang="en-GB" dirty="0">
                <a:latin typeface="Century Gothic" panose="020B0502020202020204" pitchFamily="34" charset="0"/>
              </a:rPr>
              <a:t> Hotel </a:t>
            </a:r>
            <a:r>
              <a:rPr lang="en-GB" dirty="0" err="1">
                <a:latin typeface="Century Gothic" panose="020B0502020202020204" pitchFamily="34" charset="0"/>
              </a:rPr>
              <a:t>übernachtet</a:t>
            </a:r>
            <a:r>
              <a:rPr lang="en-GB" dirty="0">
                <a:latin typeface="Century Gothic" panose="020B0502020202020204" pitchFamily="34" charset="0"/>
              </a:rPr>
              <a:t>, das direct am Meer lag. </a:t>
            </a:r>
            <a:r>
              <a:rPr lang="en-GB" dirty="0" err="1">
                <a:latin typeface="Century Gothic" panose="020B0502020202020204" pitchFamily="34" charset="0"/>
              </a:rPr>
              <a:t>Wir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sind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jeden</a:t>
            </a:r>
            <a:r>
              <a:rPr lang="en-GB" dirty="0">
                <a:latin typeface="Century Gothic" panose="020B0502020202020204" pitchFamily="34" charset="0"/>
              </a:rPr>
              <a:t> Tag </a:t>
            </a:r>
            <a:r>
              <a:rPr lang="en-GB" dirty="0" err="1">
                <a:latin typeface="Century Gothic" panose="020B0502020202020204" pitchFamily="34" charset="0"/>
              </a:rPr>
              <a:t>im</a:t>
            </a:r>
            <a:r>
              <a:rPr lang="en-GB" dirty="0">
                <a:latin typeface="Century Gothic" panose="020B0502020202020204" pitchFamily="34" charset="0"/>
              </a:rPr>
              <a:t> Meer </a:t>
            </a:r>
            <a:r>
              <a:rPr lang="en-GB" dirty="0" err="1">
                <a:latin typeface="Century Gothic" panose="020B0502020202020204" pitchFamily="34" charset="0"/>
              </a:rPr>
              <a:t>geschwommen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C1ACF-F78E-4E37-BD47-12A35B24A4DB}"/>
              </a:ext>
            </a:extLst>
          </p:cNvPr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Schule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FCF9A-2D0C-4651-A60D-111EFA4419FD}"/>
              </a:ext>
            </a:extLst>
          </p:cNvPr>
          <p:cNvSpPr txBox="1"/>
          <p:nvPr/>
        </p:nvSpPr>
        <p:spPr>
          <a:xfrm>
            <a:off x="362342" y="5739233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Ich </a:t>
            </a:r>
            <a:r>
              <a:rPr lang="en-GB" dirty="0" err="1">
                <a:latin typeface="Century Gothic" panose="020B0502020202020204" pitchFamily="34" charset="0"/>
              </a:rPr>
              <a:t>lerne</a:t>
            </a:r>
            <a:r>
              <a:rPr lang="en-GB" dirty="0">
                <a:latin typeface="Century Gothic" panose="020B0502020202020204" pitchFamily="34" charset="0"/>
              </a:rPr>
              <a:t> am </a:t>
            </a:r>
            <a:r>
              <a:rPr lang="en-GB" dirty="0" err="1">
                <a:latin typeface="Century Gothic" panose="020B0502020202020204" pitchFamily="34" charset="0"/>
              </a:rPr>
              <a:t>liebsten</a:t>
            </a:r>
            <a:r>
              <a:rPr lang="en-GB" dirty="0">
                <a:latin typeface="Century Gothic" panose="020B0502020202020204" pitchFamily="34" charset="0"/>
              </a:rPr>
              <a:t> Deutsch, </a:t>
            </a:r>
            <a:r>
              <a:rPr lang="en-GB" dirty="0" err="1">
                <a:latin typeface="Century Gothic" panose="020B0502020202020204" pitchFamily="34" charset="0"/>
              </a:rPr>
              <a:t>weil</a:t>
            </a:r>
            <a:r>
              <a:rPr lang="en-GB" dirty="0">
                <a:latin typeface="Century Gothic" panose="020B0502020202020204" pitchFamily="34" charset="0"/>
              </a:rPr>
              <a:t> es </a:t>
            </a:r>
            <a:r>
              <a:rPr lang="en-GB" dirty="0" err="1">
                <a:latin typeface="Century Gothic" panose="020B0502020202020204" pitchFamily="34" charset="0"/>
              </a:rPr>
              <a:t>praktisch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ist</a:t>
            </a:r>
            <a:r>
              <a:rPr lang="en-GB" dirty="0">
                <a:latin typeface="Century Gothic" panose="020B0502020202020204" pitchFamily="34" charset="0"/>
              </a:rPr>
              <a:t> und ich </a:t>
            </a:r>
            <a:r>
              <a:rPr lang="en-GB" dirty="0" err="1">
                <a:latin typeface="Century Gothic" panose="020B0502020202020204" pitchFamily="34" charset="0"/>
              </a:rPr>
              <a:t>gute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Noten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bekomme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64CF8-468D-461F-9AFB-66F0F1C05193}"/>
              </a:ext>
            </a:extLst>
          </p:cNvPr>
          <p:cNvSpPr txBox="1"/>
          <p:nvPr/>
        </p:nvSpPr>
        <p:spPr>
          <a:xfrm>
            <a:off x="181368" y="207873"/>
            <a:ext cx="3405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3 Points – No Mistakes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2 Points – 1 mistake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1 Point – 2 or 3 mistakes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0222E-06C2-4725-A07E-2540A7B7D023}"/>
              </a:ext>
            </a:extLst>
          </p:cNvPr>
          <p:cNvSpPr txBox="1"/>
          <p:nvPr/>
        </p:nvSpPr>
        <p:spPr>
          <a:xfrm>
            <a:off x="10401691" y="797726"/>
            <a:ext cx="1459788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KS4 VERSION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B13A0A-51C7-44DC-8FA3-0D17813DC35F}"/>
              </a:ext>
            </a:extLst>
          </p:cNvPr>
          <p:cNvSpPr txBox="1"/>
          <p:nvPr/>
        </p:nvSpPr>
        <p:spPr>
          <a:xfrm>
            <a:off x="10385983" y="260915"/>
            <a:ext cx="1459788" cy="408623"/>
          </a:xfrm>
          <a:prstGeom prst="roundRect">
            <a:avLst/>
          </a:prstGeom>
          <a:solidFill>
            <a:srgbClr val="FF510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17366DB2-989C-4C0A-8CCA-B4772DA211A3}"/>
              </a:ext>
            </a:extLst>
          </p:cNvPr>
          <p:cNvSpPr txBox="1"/>
          <p:nvPr/>
        </p:nvSpPr>
        <p:spPr>
          <a:xfrm>
            <a:off x="402593" y="1259342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Familie</a:t>
            </a:r>
            <a:endParaRPr lang="en-GB" b="1" dirty="0">
              <a:solidFill>
                <a:srgbClr val="43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032645" y="2824072"/>
            <a:ext cx="4851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6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Guess the punchline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F4E88-3790-4C66-8B2E-0E49089213BB}"/>
              </a:ext>
            </a:extLst>
          </p:cNvPr>
          <p:cNvSpPr txBox="1"/>
          <p:nvPr/>
        </p:nvSpPr>
        <p:spPr>
          <a:xfrm>
            <a:off x="662640" y="301441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Warum ist der Computer zum Arzt gegangen?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302F3-4379-4168-8291-9E7FB3849A3B}"/>
              </a:ext>
            </a:extLst>
          </p:cNvPr>
          <p:cNvSpPr txBox="1"/>
          <p:nvPr/>
        </p:nvSpPr>
        <p:spPr>
          <a:xfrm>
            <a:off x="7216524" y="195894"/>
            <a:ext cx="1642369" cy="64698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Weil </a:t>
            </a:r>
            <a:r>
              <a:rPr lang="es-ES" sz="1600" b="1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er</a:t>
            </a:r>
            <a:r>
              <a:rPr lang="es-ES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600" b="1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einen</a:t>
            </a:r>
            <a:r>
              <a:rPr lang="es-ES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Virus </a:t>
            </a:r>
            <a:r>
              <a:rPr lang="es-ES" sz="1600" b="1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hatte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099E3-FE24-4B0A-848C-3BDFE10BF2C3}"/>
              </a:ext>
            </a:extLst>
          </p:cNvPr>
          <p:cNvSpPr txBox="1"/>
          <p:nvPr/>
        </p:nvSpPr>
        <p:spPr>
          <a:xfrm>
            <a:off x="638449" y="1215694"/>
            <a:ext cx="5090460" cy="40862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„Entschuldigen Sie! Mein Kaffee ist ja kalt!“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4F0F3-00F9-4DFF-8E85-3615FA01933A}"/>
              </a:ext>
            </a:extLst>
          </p:cNvPr>
          <p:cNvSpPr txBox="1"/>
          <p:nvPr/>
        </p:nvSpPr>
        <p:spPr>
          <a:xfrm>
            <a:off x="6897873" y="1003845"/>
            <a:ext cx="3631259" cy="102155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„Gut, dass Sie mir das sagen, mein Herr! Eiskaffee kostet nämlich einen Euro mehr...“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F9D94-E9C8-449C-9CAB-A54E6BC8469C}"/>
              </a:ext>
            </a:extLst>
          </p:cNvPr>
          <p:cNvSpPr txBox="1"/>
          <p:nvPr/>
        </p:nvSpPr>
        <p:spPr>
          <a:xfrm>
            <a:off x="676254" y="2060530"/>
            <a:ext cx="4323018" cy="102155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„Was kostet dieser Hund?“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„Hundert Euro.“ 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„Wie wäre es mit der Hälfte?“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191436-AB4A-48DB-BD5E-E1FA17764291}"/>
              </a:ext>
            </a:extLst>
          </p:cNvPr>
          <p:cNvSpPr txBox="1"/>
          <p:nvPr/>
        </p:nvSpPr>
        <p:spPr>
          <a:xfrm>
            <a:off x="7216524" y="2148155"/>
            <a:ext cx="3316280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„Tut mir leid, ich verkaufe nur den ganzen!“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F0EB96-7D01-41D1-913C-C537DC427729}"/>
              </a:ext>
            </a:extLst>
          </p:cNvPr>
          <p:cNvSpPr txBox="1"/>
          <p:nvPr/>
        </p:nvSpPr>
        <p:spPr>
          <a:xfrm>
            <a:off x="638449" y="3299440"/>
            <a:ext cx="5963615" cy="102155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„Wann müssen Sie morgens aufstehen?„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„Wenn der erste Sonnenstrahl ins Zimmer fällt.“ 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„So früh schon?"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C46D26-8142-4162-8384-E69162E9F165}"/>
              </a:ext>
            </a:extLst>
          </p:cNvPr>
          <p:cNvSpPr txBox="1"/>
          <p:nvPr/>
        </p:nvSpPr>
        <p:spPr>
          <a:xfrm>
            <a:off x="6663327" y="3337708"/>
            <a:ext cx="4323018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„Das ist gar nicht so schlimm. Mein Schlafzimmer schaut nach Westen!“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3D63CE-CDCB-4996-B43E-14B17A627442}"/>
              </a:ext>
            </a:extLst>
          </p:cNvPr>
          <p:cNvSpPr txBox="1"/>
          <p:nvPr/>
        </p:nvSpPr>
        <p:spPr>
          <a:xfrm>
            <a:off x="768326" y="4412066"/>
            <a:ext cx="3365076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Was ist der Lieblingstanz der Tomate?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2BE748-0B45-43EA-912E-FFDCAB5118E2}"/>
              </a:ext>
            </a:extLst>
          </p:cNvPr>
          <p:cNvSpPr txBox="1"/>
          <p:nvPr/>
        </p:nvSpPr>
        <p:spPr>
          <a:xfrm>
            <a:off x="7731915" y="4511829"/>
            <a:ext cx="1642369" cy="37457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Salsa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F9CAA1-B238-425E-86CB-F69296EE61D4}"/>
              </a:ext>
            </a:extLst>
          </p:cNvPr>
          <p:cNvSpPr txBox="1"/>
          <p:nvPr/>
        </p:nvSpPr>
        <p:spPr>
          <a:xfrm>
            <a:off x="662638" y="5276406"/>
            <a:ext cx="5807448" cy="102155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Eine Oma zeigt dem Busfahrer die Fahrkarte. „Das ist ja eine Kinderfahrkarte meine Dame!“ stellt der Busfahrer fest.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879193-E260-480C-B0DC-A696ACD18EC8}"/>
              </a:ext>
            </a:extLst>
          </p:cNvPr>
          <p:cNvSpPr txBox="1"/>
          <p:nvPr/>
        </p:nvSpPr>
        <p:spPr>
          <a:xfrm>
            <a:off x="7126425" y="5322570"/>
            <a:ext cx="3631259" cy="102155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“Da können Sie mal sehen wie lange ich auf diesen Bus gewartet habe!”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laugh cry">
            <a:extLst>
              <a:ext uri="{FF2B5EF4-FFF2-40B4-BE49-F238E27FC236}">
                <a16:creationId xmlns:a16="http://schemas.microsoft.com/office/drawing/2014/main" id="{ED3B7199-7812-47D4-8A46-E0A87EB9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8321" y="5084727"/>
            <a:ext cx="1607726" cy="16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87D5C53-5D93-4062-B54B-AAC7297172C6}"/>
              </a:ext>
            </a:extLst>
          </p:cNvPr>
          <p:cNvSpPr txBox="1"/>
          <p:nvPr/>
        </p:nvSpPr>
        <p:spPr>
          <a:xfrm>
            <a:off x="187920" y="474770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03D446-9137-4EB9-9B34-2B9656B47100}"/>
              </a:ext>
            </a:extLst>
          </p:cNvPr>
          <p:cNvSpPr txBox="1"/>
          <p:nvPr/>
        </p:nvSpPr>
        <p:spPr>
          <a:xfrm>
            <a:off x="187920" y="1158252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530A31-B4B8-4139-B255-C3274F0CF41E}"/>
              </a:ext>
            </a:extLst>
          </p:cNvPr>
          <p:cNvSpPr txBox="1"/>
          <p:nvPr/>
        </p:nvSpPr>
        <p:spPr>
          <a:xfrm>
            <a:off x="186796" y="2003180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E08916B-5E67-465B-B75E-1A9DC36D1785}"/>
              </a:ext>
            </a:extLst>
          </p:cNvPr>
          <p:cNvSpPr txBox="1"/>
          <p:nvPr/>
        </p:nvSpPr>
        <p:spPr>
          <a:xfrm>
            <a:off x="166560" y="3440446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AB9CCA-AF54-4D83-AC3A-6BB83FF78A71}"/>
              </a:ext>
            </a:extLst>
          </p:cNvPr>
          <p:cNvSpPr txBox="1"/>
          <p:nvPr/>
        </p:nvSpPr>
        <p:spPr>
          <a:xfrm>
            <a:off x="186796" y="4511830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FF33CE-F23D-416B-94F6-0933910FA7CB}"/>
              </a:ext>
            </a:extLst>
          </p:cNvPr>
          <p:cNvSpPr txBox="1"/>
          <p:nvPr/>
        </p:nvSpPr>
        <p:spPr>
          <a:xfrm>
            <a:off x="166560" y="5475506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963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9" grpId="0" animBg="1"/>
      <p:bldP spid="35" grpId="0" animBg="1"/>
      <p:bldP spid="45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7114C-279F-4125-B9FC-5F14ADD229A1}"/>
              </a:ext>
            </a:extLst>
          </p:cNvPr>
          <p:cNvSpPr/>
          <p:nvPr/>
        </p:nvSpPr>
        <p:spPr>
          <a:xfrm>
            <a:off x="133350" y="3024811"/>
            <a:ext cx="11934825" cy="419100"/>
          </a:xfrm>
          <a:prstGeom prst="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>
            <a:off x="3674921" y="2876816"/>
            <a:ext cx="4851681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Broadway" panose="04040905080002020502" pitchFamily="82" charset="0"/>
              </a:rPr>
              <a:t>Student handouts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8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BF5577-EAC7-439F-AF8C-B7CCA67FE4DD}"/>
              </a:ext>
            </a:extLst>
          </p:cNvPr>
          <p:cNvSpPr/>
          <p:nvPr/>
        </p:nvSpPr>
        <p:spPr>
          <a:xfrm>
            <a:off x="209550" y="209550"/>
            <a:ext cx="5791200" cy="28479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E663A-774E-4D2A-B0CA-69E884CA29F1}"/>
              </a:ext>
            </a:extLst>
          </p:cNvPr>
          <p:cNvSpPr/>
          <p:nvPr/>
        </p:nvSpPr>
        <p:spPr>
          <a:xfrm>
            <a:off x="6153150" y="209550"/>
            <a:ext cx="5791200" cy="17361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9E1AB-8FBD-4F00-9E94-601300777E76}"/>
              </a:ext>
            </a:extLst>
          </p:cNvPr>
          <p:cNvSpPr txBox="1"/>
          <p:nvPr/>
        </p:nvSpPr>
        <p:spPr>
          <a:xfrm>
            <a:off x="247650" y="228601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B847AEA-2D0E-4188-BF48-ED35E4650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47366"/>
              </p:ext>
            </p:extLst>
          </p:nvPr>
        </p:nvGraphicFramePr>
        <p:xfrm>
          <a:off x="304799" y="619918"/>
          <a:ext cx="5531168" cy="1945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918">
                  <a:extLst>
                    <a:ext uri="{9D8B030D-6E8A-4147-A177-3AD203B41FA5}">
                      <a16:colId xmlns:a16="http://schemas.microsoft.com/office/drawing/2014/main" val="26317984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413884916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310789957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187082994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31399842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4150517103"/>
                    </a:ext>
                  </a:extLst>
                </a:gridCol>
              </a:tblGrid>
              <a:tr h="284957">
                <a:tc gridSpan="5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Link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08382"/>
                  </a:ext>
                </a:extLst>
              </a:tr>
              <a:tr h="41513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Group 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16837"/>
                  </a:ext>
                </a:extLst>
              </a:tr>
              <a:tr h="41513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Group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294211"/>
                  </a:ext>
                </a:extLst>
              </a:tr>
              <a:tr h="41513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Group 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565730"/>
                  </a:ext>
                </a:extLst>
              </a:tr>
              <a:tr h="41513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Group 4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76950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F2B6B0C-7DE1-46A5-AE71-0EAFC7074C59}"/>
              </a:ext>
            </a:extLst>
          </p:cNvPr>
          <p:cNvSpPr/>
          <p:nvPr/>
        </p:nvSpPr>
        <p:spPr>
          <a:xfrm>
            <a:off x="209550" y="3161145"/>
            <a:ext cx="5791200" cy="3468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6D38F-08BF-4574-BB86-F313AAFD9D8E}"/>
              </a:ext>
            </a:extLst>
          </p:cNvPr>
          <p:cNvSpPr txBox="1"/>
          <p:nvPr/>
        </p:nvSpPr>
        <p:spPr>
          <a:xfrm>
            <a:off x="247649" y="3161146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2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D1F8D8AF-47AE-4338-9098-8BB9BC33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915019"/>
              </p:ext>
            </p:extLst>
          </p:nvPr>
        </p:nvGraphicFramePr>
        <p:xfrm>
          <a:off x="304799" y="3530478"/>
          <a:ext cx="5600701" cy="2622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7099">
                  <a:extLst>
                    <a:ext uri="{9D8B030D-6E8A-4147-A177-3AD203B41FA5}">
                      <a16:colId xmlns:a16="http://schemas.microsoft.com/office/drawing/2014/main" val="3501461090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130248906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4005007837"/>
                    </a:ext>
                  </a:extLst>
                </a:gridCol>
              </a:tblGrid>
              <a:tr h="173592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Ja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88416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Leonardo di Caprio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50050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Boris Johnson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97308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Sandra Bullock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902267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Jürgen Klopp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169508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Michael Fassbender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447120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Kirsten Dunst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899788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Ed Sheeran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635149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Natalie Portman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64359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6AD2824-6F20-44B7-BA1D-7857107CA3E7}"/>
              </a:ext>
            </a:extLst>
          </p:cNvPr>
          <p:cNvSpPr txBox="1"/>
          <p:nvPr/>
        </p:nvSpPr>
        <p:spPr>
          <a:xfrm>
            <a:off x="6153150" y="247652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B59D0-06CA-4131-B823-EA0347E085AB}"/>
              </a:ext>
            </a:extLst>
          </p:cNvPr>
          <p:cNvSpPr txBox="1"/>
          <p:nvPr/>
        </p:nvSpPr>
        <p:spPr>
          <a:xfrm>
            <a:off x="247650" y="2669020"/>
            <a:ext cx="29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Total ____ / 12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A7DD4-09CB-4E65-A9EA-DEE576B9D44B}"/>
              </a:ext>
            </a:extLst>
          </p:cNvPr>
          <p:cNvSpPr txBox="1"/>
          <p:nvPr/>
        </p:nvSpPr>
        <p:spPr>
          <a:xfrm>
            <a:off x="247650" y="6237457"/>
            <a:ext cx="29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Total ____ / 8 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254694-1A06-451A-BAB9-6D9E6959BBDD}"/>
              </a:ext>
            </a:extLst>
          </p:cNvPr>
          <p:cNvSpPr txBox="1"/>
          <p:nvPr/>
        </p:nvSpPr>
        <p:spPr>
          <a:xfrm>
            <a:off x="6196012" y="557334"/>
            <a:ext cx="5462588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4. 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5.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F8AB4B-0B50-4F2C-A4C9-CB1626193C0F}"/>
              </a:ext>
            </a:extLst>
          </p:cNvPr>
          <p:cNvSpPr txBox="1"/>
          <p:nvPr/>
        </p:nvSpPr>
        <p:spPr>
          <a:xfrm>
            <a:off x="6196011" y="1585336"/>
            <a:ext cx="29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Total ____ / 5 Points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596AA-A12C-4407-90E5-4CCE849BCE39}"/>
              </a:ext>
            </a:extLst>
          </p:cNvPr>
          <p:cNvSpPr/>
          <p:nvPr/>
        </p:nvSpPr>
        <p:spPr>
          <a:xfrm>
            <a:off x="6150769" y="2028144"/>
            <a:ext cx="5791200" cy="25947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B03205-BB96-4F3E-B2D4-2FA9CE243CB6}"/>
              </a:ext>
            </a:extLst>
          </p:cNvPr>
          <p:cNvSpPr txBox="1"/>
          <p:nvPr/>
        </p:nvSpPr>
        <p:spPr>
          <a:xfrm>
            <a:off x="6196011" y="2040983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2DA17-45BE-481A-A269-D3EB44771FA5}"/>
              </a:ext>
            </a:extLst>
          </p:cNvPr>
          <p:cNvSpPr txBox="1"/>
          <p:nvPr/>
        </p:nvSpPr>
        <p:spPr>
          <a:xfrm>
            <a:off x="6196012" y="2590964"/>
            <a:ext cx="5462588" cy="166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 __________________ 	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 __________________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50B07-E4FD-4A03-8A75-AFA84AC9153B}"/>
              </a:ext>
            </a:extLst>
          </p:cNvPr>
          <p:cNvSpPr txBox="1"/>
          <p:nvPr/>
        </p:nvSpPr>
        <p:spPr>
          <a:xfrm>
            <a:off x="6503908" y="2381977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Intruder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EE8014-2AA4-4D63-AC2E-DEE506A23B89}"/>
              </a:ext>
            </a:extLst>
          </p:cNvPr>
          <p:cNvSpPr txBox="1"/>
          <p:nvPr/>
        </p:nvSpPr>
        <p:spPr>
          <a:xfrm>
            <a:off x="8901470" y="2405703"/>
            <a:ext cx="161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Correct Country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918518-EBFB-4455-86DB-B553EA5B5162}"/>
              </a:ext>
            </a:extLst>
          </p:cNvPr>
          <p:cNvSpPr txBox="1"/>
          <p:nvPr/>
        </p:nvSpPr>
        <p:spPr>
          <a:xfrm>
            <a:off x="6196011" y="4293797"/>
            <a:ext cx="29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Total ____ / 5 Points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0F3D5A-D0E2-4184-A65E-CB6664B049CE}"/>
              </a:ext>
            </a:extLst>
          </p:cNvPr>
          <p:cNvSpPr/>
          <p:nvPr/>
        </p:nvSpPr>
        <p:spPr>
          <a:xfrm>
            <a:off x="6134100" y="4722659"/>
            <a:ext cx="5791200" cy="1838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754735-7DBE-46A5-AA90-1043B30F3FF2}"/>
              </a:ext>
            </a:extLst>
          </p:cNvPr>
          <p:cNvSpPr txBox="1"/>
          <p:nvPr/>
        </p:nvSpPr>
        <p:spPr>
          <a:xfrm>
            <a:off x="6153150" y="4767504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73CF82-A8F1-49CA-AE2C-5D41CDB887E6}"/>
              </a:ext>
            </a:extLst>
          </p:cNvPr>
          <p:cNvSpPr txBox="1"/>
          <p:nvPr/>
        </p:nvSpPr>
        <p:spPr>
          <a:xfrm>
            <a:off x="6196012" y="5158445"/>
            <a:ext cx="5462588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4. 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	5.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400" b="1" dirty="0">
                <a:latin typeface="Century Gothic" panose="020B0502020202020204" pitchFamily="34" charset="0"/>
              </a:rPr>
              <a:t>__________________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982FDF-200C-42F5-974C-ABE1D1D2CA3B}"/>
              </a:ext>
            </a:extLst>
          </p:cNvPr>
          <p:cNvSpPr txBox="1"/>
          <p:nvPr/>
        </p:nvSpPr>
        <p:spPr>
          <a:xfrm>
            <a:off x="6196011" y="6219390"/>
            <a:ext cx="29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Total ____ / 5 Points</a:t>
            </a:r>
          </a:p>
        </p:txBody>
      </p:sp>
    </p:spTree>
    <p:extLst>
      <p:ext uri="{BB962C8B-B14F-4D97-AF65-F5344CB8AC3E}">
        <p14:creationId xmlns:p14="http://schemas.microsoft.com/office/powerpoint/2010/main" val="70791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242462" y="59871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196882" y="2547074"/>
            <a:ext cx="4398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2</a:t>
            </a:r>
          </a:p>
          <a:p>
            <a:pPr algn="ctr"/>
            <a:r>
              <a:rPr lang="en-GB" sz="3600" dirty="0" err="1">
                <a:latin typeface="Broadway" panose="04040905080002020502" pitchFamily="82" charset="0"/>
              </a:rPr>
              <a:t>Sprechen</a:t>
            </a:r>
            <a:r>
              <a:rPr lang="en-GB" sz="3600" dirty="0">
                <a:latin typeface="Broadway" panose="04040905080002020502" pitchFamily="82" charset="0"/>
              </a:rPr>
              <a:t> Sie Deutsch?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A3D2E3B-9CFF-4AE9-B92B-B84459B70A23}"/>
              </a:ext>
            </a:extLst>
          </p:cNvPr>
          <p:cNvGrpSpPr/>
          <p:nvPr/>
        </p:nvGrpSpPr>
        <p:grpSpPr>
          <a:xfrm>
            <a:off x="433204" y="327166"/>
            <a:ext cx="1587623" cy="2226709"/>
            <a:chOff x="209547" y="336570"/>
            <a:chExt cx="1587623" cy="22267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CD2E8D-CF47-42B3-8DEA-19DD80BED08E}"/>
                </a:ext>
              </a:extLst>
            </p:cNvPr>
            <p:cNvSpPr txBox="1"/>
            <p:nvPr/>
          </p:nvSpPr>
          <p:spPr>
            <a:xfrm>
              <a:off x="563174" y="1916293"/>
              <a:ext cx="1233996" cy="6469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Leonardo di Caprio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0F8C46E-5E60-4C8F-9AF4-5E7C87D1DD35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E886568-369D-4B11-ADF6-63B6AE091EAF}"/>
              </a:ext>
            </a:extLst>
          </p:cNvPr>
          <p:cNvGrpSpPr/>
          <p:nvPr/>
        </p:nvGrpSpPr>
        <p:grpSpPr>
          <a:xfrm>
            <a:off x="2582764" y="336570"/>
            <a:ext cx="1653816" cy="1954294"/>
            <a:chOff x="209547" y="336570"/>
            <a:chExt cx="1653816" cy="1954294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46E4A66-8185-4365-A444-9B3D432F3892}"/>
                </a:ext>
              </a:extLst>
            </p:cNvPr>
            <p:cNvSpPr txBox="1"/>
            <p:nvPr/>
          </p:nvSpPr>
          <p:spPr>
            <a:xfrm>
              <a:off x="411783" y="1916293"/>
              <a:ext cx="1451580" cy="3745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Boris Johnson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45067E3-999A-48BA-BBB3-6BB2B4C798A4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3DAB97C-0C0F-4255-A8DF-9E2B6EB526FD}"/>
              </a:ext>
            </a:extLst>
          </p:cNvPr>
          <p:cNvGrpSpPr/>
          <p:nvPr/>
        </p:nvGrpSpPr>
        <p:grpSpPr>
          <a:xfrm>
            <a:off x="5047277" y="327166"/>
            <a:ext cx="1628074" cy="2236113"/>
            <a:chOff x="209547" y="336570"/>
            <a:chExt cx="1628074" cy="2236113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B991BC6-0665-4487-8665-93747BED759D}"/>
                </a:ext>
              </a:extLst>
            </p:cNvPr>
            <p:cNvSpPr txBox="1"/>
            <p:nvPr/>
          </p:nvSpPr>
          <p:spPr>
            <a:xfrm>
              <a:off x="522723" y="1925697"/>
              <a:ext cx="1314898" cy="6469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Sandra Bullock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9B5FC6F-74D3-4383-B598-15CFD41BA06E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1E6A317-C2CE-420D-BF12-2EF7EEB80039}"/>
              </a:ext>
            </a:extLst>
          </p:cNvPr>
          <p:cNvGrpSpPr/>
          <p:nvPr/>
        </p:nvGrpSpPr>
        <p:grpSpPr>
          <a:xfrm>
            <a:off x="7375108" y="327166"/>
            <a:ext cx="1628074" cy="1963698"/>
            <a:chOff x="209547" y="336570"/>
            <a:chExt cx="1628074" cy="1963698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0076233-786C-4E9F-82EC-42218D68446C}"/>
                </a:ext>
              </a:extLst>
            </p:cNvPr>
            <p:cNvSpPr txBox="1"/>
            <p:nvPr/>
          </p:nvSpPr>
          <p:spPr>
            <a:xfrm>
              <a:off x="522723" y="1925697"/>
              <a:ext cx="1314898" cy="3745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Jürgen Klopp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4BDD69B-28C5-4363-993C-8D9E843B8223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B595DFC-A034-47B5-9CBE-4DCD189371E3}"/>
              </a:ext>
            </a:extLst>
          </p:cNvPr>
          <p:cNvGrpSpPr/>
          <p:nvPr/>
        </p:nvGrpSpPr>
        <p:grpSpPr>
          <a:xfrm>
            <a:off x="209547" y="2814364"/>
            <a:ext cx="1673345" cy="2203069"/>
            <a:chOff x="209547" y="336570"/>
            <a:chExt cx="1673345" cy="2203069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1C9F3C8-6706-4204-A5BE-4B580EEBE4A3}"/>
                </a:ext>
              </a:extLst>
            </p:cNvPr>
            <p:cNvSpPr txBox="1"/>
            <p:nvPr/>
          </p:nvSpPr>
          <p:spPr>
            <a:xfrm>
              <a:off x="391500" y="1892653"/>
              <a:ext cx="1491392" cy="6469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Michael Fassbender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3C5F07E-6F30-413C-B712-33686AFA0295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9232C47-E87F-422C-A4CF-9A5742A89822}"/>
              </a:ext>
            </a:extLst>
          </p:cNvPr>
          <p:cNvGrpSpPr/>
          <p:nvPr/>
        </p:nvGrpSpPr>
        <p:grpSpPr>
          <a:xfrm>
            <a:off x="2582764" y="2814364"/>
            <a:ext cx="1850273" cy="1930654"/>
            <a:chOff x="209547" y="336570"/>
            <a:chExt cx="1850273" cy="1930654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2F62531-BDA9-4FAD-B6CC-E3F31A054A1E}"/>
                </a:ext>
              </a:extLst>
            </p:cNvPr>
            <p:cNvSpPr txBox="1"/>
            <p:nvPr/>
          </p:nvSpPr>
          <p:spPr>
            <a:xfrm>
              <a:off x="300523" y="1892653"/>
              <a:ext cx="1759297" cy="3745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Kirsten Dunst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9132410-D6A5-4BDB-8850-4D7E647A8C61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998ACAD-425E-4685-9BCB-901F63D0679E}"/>
              </a:ext>
            </a:extLst>
          </p:cNvPr>
          <p:cNvGrpSpPr/>
          <p:nvPr/>
        </p:nvGrpSpPr>
        <p:grpSpPr>
          <a:xfrm>
            <a:off x="5046926" y="2814364"/>
            <a:ext cx="1850273" cy="1930654"/>
            <a:chOff x="209547" y="336570"/>
            <a:chExt cx="1850273" cy="1930654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132AB22-CEA8-4810-A934-F195B48B3919}"/>
                </a:ext>
              </a:extLst>
            </p:cNvPr>
            <p:cNvSpPr txBox="1"/>
            <p:nvPr/>
          </p:nvSpPr>
          <p:spPr>
            <a:xfrm>
              <a:off x="300523" y="1892653"/>
              <a:ext cx="1759297" cy="3745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Ed Sheeran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E108F08-C151-470A-BE63-DE6376A3E4DA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BCE30E6-875F-4E81-AED0-49A0C9F2D135}"/>
              </a:ext>
            </a:extLst>
          </p:cNvPr>
          <p:cNvGrpSpPr/>
          <p:nvPr/>
        </p:nvGrpSpPr>
        <p:grpSpPr>
          <a:xfrm>
            <a:off x="7420596" y="2802942"/>
            <a:ext cx="1850273" cy="1930654"/>
            <a:chOff x="209547" y="336570"/>
            <a:chExt cx="1850273" cy="1930654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D69F26C-0519-4ED2-8FD4-CBD3003FFB46}"/>
                </a:ext>
              </a:extLst>
            </p:cNvPr>
            <p:cNvSpPr txBox="1"/>
            <p:nvPr/>
          </p:nvSpPr>
          <p:spPr>
            <a:xfrm>
              <a:off x="300523" y="1892653"/>
              <a:ext cx="1759297" cy="3745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Natalie Portman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C593444-5D9D-466F-8D1C-E1D241B12D5D}"/>
                </a:ext>
              </a:extLst>
            </p:cNvPr>
            <p:cNvSpPr txBox="1"/>
            <p:nvPr/>
          </p:nvSpPr>
          <p:spPr>
            <a:xfrm>
              <a:off x="209547" y="336570"/>
              <a:ext cx="491789" cy="374571"/>
            </a:xfrm>
            <a:prstGeom prst="round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88720717-CF3C-491C-BB65-821525AC4B6E}"/>
              </a:ext>
            </a:extLst>
          </p:cNvPr>
          <p:cNvSpPr txBox="1"/>
          <p:nvPr/>
        </p:nvSpPr>
        <p:spPr>
          <a:xfrm>
            <a:off x="2365688" y="5799922"/>
            <a:ext cx="730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Which of these celebrities can speak German?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39BCDE-7FCA-4A89-AABC-2C949CDB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08" y="604157"/>
            <a:ext cx="1447480" cy="13027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82F3B6C-CDA9-4501-BDA7-A2042481D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468" y="2856192"/>
            <a:ext cx="1287570" cy="151425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82CD4D9-0FDF-4E0D-871D-3077856BA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15" y="437098"/>
            <a:ext cx="1200329" cy="14697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57CC255-3CC1-4D5C-9A3E-0F801C72A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385" y="2881319"/>
            <a:ext cx="1459744" cy="14639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FC7F7CA-D236-4921-9C34-DF3847796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15" y="3038805"/>
            <a:ext cx="1354119" cy="13065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F3FCEA6-42D9-4003-A2FF-EC8EBA181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718" y="301206"/>
            <a:ext cx="1366957" cy="16039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19B020-F86C-43CB-9E50-7B1518AFF6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010" y="2999502"/>
            <a:ext cx="1633369" cy="12859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23E76CD-7743-44E8-91F0-D9783F854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9385" y="301206"/>
            <a:ext cx="1343579" cy="15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BF5577-EAC7-439F-AF8C-B7CCA67FE4DD}"/>
              </a:ext>
            </a:extLst>
          </p:cNvPr>
          <p:cNvSpPr/>
          <p:nvPr/>
        </p:nvSpPr>
        <p:spPr>
          <a:xfrm>
            <a:off x="209550" y="209550"/>
            <a:ext cx="5791200" cy="6419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E663A-774E-4D2A-B0CA-69E884CA29F1}"/>
              </a:ext>
            </a:extLst>
          </p:cNvPr>
          <p:cNvSpPr/>
          <p:nvPr/>
        </p:nvSpPr>
        <p:spPr>
          <a:xfrm>
            <a:off x="6153150" y="209550"/>
            <a:ext cx="5791200" cy="5688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C1FC2-7B47-4C9D-A010-8FF6F679AA8C}"/>
              </a:ext>
            </a:extLst>
          </p:cNvPr>
          <p:cNvSpPr txBox="1"/>
          <p:nvPr/>
        </p:nvSpPr>
        <p:spPr>
          <a:xfrm>
            <a:off x="228600" y="338379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746AD-393F-4867-B431-3D97219C6F17}"/>
              </a:ext>
            </a:extLst>
          </p:cNvPr>
          <p:cNvSpPr txBox="1"/>
          <p:nvPr/>
        </p:nvSpPr>
        <p:spPr>
          <a:xfrm>
            <a:off x="228600" y="707711"/>
            <a:ext cx="5638800" cy="591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 err="1">
                <a:latin typeface="Century Gothic" panose="020B0502020202020204" pitchFamily="34" charset="0"/>
              </a:rPr>
              <a:t>Meine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Familie</a:t>
            </a: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 err="1">
                <a:latin typeface="Century Gothic" panose="020B0502020202020204" pitchFamily="34" charset="0"/>
              </a:rPr>
              <a:t>Meine</a:t>
            </a:r>
            <a:r>
              <a:rPr lang="en-GB" sz="1200" b="1" dirty="0">
                <a:latin typeface="Century Gothic" panose="020B0502020202020204" pitchFamily="34" charset="0"/>
              </a:rPr>
              <a:t> Stadt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In </a:t>
            </a:r>
            <a:r>
              <a:rPr lang="en-GB" sz="1200" b="1" dirty="0" err="1">
                <a:latin typeface="Century Gothic" panose="020B0502020202020204" pitchFamily="34" charset="0"/>
              </a:rPr>
              <a:t>meiner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Freizeit</a:t>
            </a: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 err="1">
                <a:latin typeface="Century Gothic" panose="020B0502020202020204" pitchFamily="34" charset="0"/>
              </a:rPr>
              <a:t>Im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Urlaub</a:t>
            </a: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 err="1">
                <a:latin typeface="Century Gothic" panose="020B0502020202020204" pitchFamily="34" charset="0"/>
              </a:rPr>
              <a:t>Meine</a:t>
            </a:r>
            <a:r>
              <a:rPr lang="en-GB" sz="1200" b="1" dirty="0">
                <a:latin typeface="Century Gothic" panose="020B0502020202020204" pitchFamily="34" charset="0"/>
              </a:rPr>
              <a:t> Schule</a:t>
            </a:r>
          </a:p>
          <a:p>
            <a:pPr>
              <a:lnSpc>
                <a:spcPct val="150000"/>
              </a:lnSpc>
            </a:pPr>
            <a:r>
              <a:rPr lang="en-GB" sz="1200" b="1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latin typeface="Century Gothic" panose="020B0502020202020204" pitchFamily="34" charset="0"/>
              </a:rPr>
              <a:t>Total ________ / 15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6A6B8-40FB-447D-B072-782BAD36BA65}"/>
              </a:ext>
            </a:extLst>
          </p:cNvPr>
          <p:cNvSpPr txBox="1"/>
          <p:nvPr/>
        </p:nvSpPr>
        <p:spPr>
          <a:xfrm>
            <a:off x="6153150" y="338379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oadway" panose="04040905080002020502" pitchFamily="82" charset="0"/>
              </a:rPr>
              <a:t>Round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554AD-ABD0-4589-9B3A-B8A1D77861B3}"/>
              </a:ext>
            </a:extLst>
          </p:cNvPr>
          <p:cNvSpPr txBox="1"/>
          <p:nvPr/>
        </p:nvSpPr>
        <p:spPr>
          <a:xfrm>
            <a:off x="6153150" y="815347"/>
            <a:ext cx="5638800" cy="425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1200" dirty="0">
                <a:latin typeface="Century Gothic" panose="020B0502020202020204" pitchFamily="34" charset="0"/>
              </a:rPr>
              <a:t>Warum ist der Computer zum Arzt gegangen?</a:t>
            </a:r>
            <a:endParaRPr lang="en-GB" sz="1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2. </a:t>
            </a:r>
            <a:r>
              <a:rPr lang="de-DE" sz="1200" dirty="0">
                <a:latin typeface="Century Gothic" panose="020B0502020202020204" pitchFamily="34" charset="0"/>
              </a:rPr>
              <a:t>„Entschuldigen Sie! Mein Kaffee ist ja kalt!“</a:t>
            </a:r>
            <a:endParaRPr lang="en-GB" sz="11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3. </a:t>
            </a:r>
            <a:r>
              <a:rPr lang="de-DE" sz="1200" dirty="0">
                <a:latin typeface="Century Gothic" panose="020B0502020202020204" pitchFamily="34" charset="0"/>
              </a:rPr>
              <a:t>„Was kostet dieser Hund?“</a:t>
            </a:r>
          </a:p>
          <a:p>
            <a:r>
              <a:rPr lang="de-DE" sz="1200" dirty="0">
                <a:latin typeface="Century Gothic" panose="020B0502020202020204" pitchFamily="34" charset="0"/>
              </a:rPr>
              <a:t>„Hundert Euro.“ </a:t>
            </a:r>
          </a:p>
          <a:p>
            <a:r>
              <a:rPr lang="de-DE" sz="1200" dirty="0">
                <a:latin typeface="Century Gothic" panose="020B0502020202020204" pitchFamily="34" charset="0"/>
              </a:rPr>
              <a:t>„Wie wäre es mit der Hälfte?“ </a:t>
            </a: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4. </a:t>
            </a:r>
            <a:r>
              <a:rPr lang="de-DE" sz="1200" dirty="0">
                <a:latin typeface="Century Gothic" panose="020B0502020202020204" pitchFamily="34" charset="0"/>
              </a:rPr>
              <a:t>„Wann müssen Sie morgens aufstehen?„</a:t>
            </a:r>
          </a:p>
          <a:p>
            <a:r>
              <a:rPr lang="de-DE" sz="1200" dirty="0">
                <a:latin typeface="Century Gothic" panose="020B0502020202020204" pitchFamily="34" charset="0"/>
              </a:rPr>
              <a:t>„Wenn der erste Sonnenstrahl ins Zimmer fällt.“ </a:t>
            </a:r>
          </a:p>
          <a:p>
            <a:r>
              <a:rPr lang="de-DE" sz="1200" dirty="0">
                <a:latin typeface="Century Gothic" panose="020B0502020202020204" pitchFamily="34" charset="0"/>
              </a:rPr>
              <a:t>„So früh schon?"</a:t>
            </a:r>
            <a:endParaRPr lang="en-GB" sz="11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r>
              <a:rPr lang="de-DE" sz="1200" dirty="0">
                <a:latin typeface="Century Gothic" panose="020B0502020202020204" pitchFamily="34" charset="0"/>
              </a:rPr>
              <a:t>5. Was ist der Lieblingstanz der Tomate?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r>
              <a:rPr lang="de-DE" sz="1200" dirty="0">
                <a:latin typeface="Century Gothic" panose="020B0502020202020204" pitchFamily="34" charset="0"/>
              </a:rPr>
              <a:t>6. Eine Oma zeigt dem Busfahrer die Fahrkarte. „Das ist ja eine Kinderfahrkarte meine Dame!“ stellt der Busfahrer fest. </a:t>
            </a:r>
            <a:endParaRPr lang="en-GB" sz="11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Century Gothic" panose="020B0502020202020204" pitchFamily="34" charset="0"/>
              </a:rPr>
              <a:t>___________________________________________________________________</a:t>
            </a:r>
            <a:endParaRPr lang="en-GB" sz="1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2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latin typeface="Century Gothic" panose="020B0502020202020204" pitchFamily="34" charset="0"/>
              </a:rPr>
              <a:t>Total ________ / 6 Points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A89BB-B8E1-4392-997D-75698A4F5D88}"/>
              </a:ext>
            </a:extLst>
          </p:cNvPr>
          <p:cNvSpPr txBox="1"/>
          <p:nvPr/>
        </p:nvSpPr>
        <p:spPr>
          <a:xfrm>
            <a:off x="6162675" y="6105661"/>
            <a:ext cx="5781675" cy="413660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dirty="0">
                <a:latin typeface="Century Gothic" panose="020B0502020202020204" pitchFamily="34" charset="0"/>
              </a:rPr>
              <a:t>Quiz Total ____ / 56 Points</a:t>
            </a:r>
          </a:p>
        </p:txBody>
      </p:sp>
    </p:spTree>
    <p:extLst>
      <p:ext uri="{BB962C8B-B14F-4D97-AF65-F5344CB8AC3E}">
        <p14:creationId xmlns:p14="http://schemas.microsoft.com/office/powerpoint/2010/main" val="373174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ooing from the stands">
            <a:extLst>
              <a:ext uri="{FF2B5EF4-FFF2-40B4-BE49-F238E27FC236}">
                <a16:creationId xmlns:a16="http://schemas.microsoft.com/office/drawing/2014/main" id="{84C2D350-DF89-4A75-A786-B81419EF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97" y="196110"/>
            <a:ext cx="1933206" cy="193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3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Wo bin ich?</a:t>
            </a:r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E95B61FD-4921-4A7E-9889-60ECB4ED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25" y="-21658"/>
            <a:ext cx="2439232" cy="24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63DE5-0D49-49AC-A58F-4D4E974C922D}"/>
              </a:ext>
            </a:extLst>
          </p:cNvPr>
          <p:cNvSpPr txBox="1"/>
          <p:nvPr/>
        </p:nvSpPr>
        <p:spPr>
          <a:xfrm>
            <a:off x="1769589" y="123825"/>
            <a:ext cx="2909796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1. </a:t>
            </a:r>
            <a:r>
              <a:rPr lang="de-DE" sz="1600" dirty="0">
                <a:latin typeface="Century Gothic" panose="020B0502020202020204" pitchFamily="34" charset="0"/>
              </a:rPr>
              <a:t>Ich mache heute einen Stadtbummel. Am Vormittag werde ich das Brandenburger Tor besichtigen und am Nachmittag den Fernsehturm.</a:t>
            </a:r>
          </a:p>
          <a:p>
            <a:r>
              <a:rPr lang="de-DE" sz="1600" dirty="0">
                <a:latin typeface="Century Gothic" panose="020B0502020202020204" pitchFamily="34" charset="0"/>
              </a:rPr>
              <a:t>		</a:t>
            </a:r>
            <a:r>
              <a:rPr lang="de-DE" sz="1400" dirty="0">
                <a:latin typeface="Century Gothic" panose="020B0502020202020204" pitchFamily="34" charset="0"/>
              </a:rPr>
              <a:t>Stadt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10453-F1A7-4D1C-B8B2-3DDCA7211058}"/>
              </a:ext>
            </a:extLst>
          </p:cNvPr>
          <p:cNvSpPr txBox="1"/>
          <p:nvPr/>
        </p:nvSpPr>
        <p:spPr>
          <a:xfrm>
            <a:off x="7085130" y="426722"/>
            <a:ext cx="2627790" cy="19750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2. </a:t>
            </a:r>
            <a:r>
              <a:rPr lang="es-ES" sz="1600" dirty="0">
                <a:latin typeface="Century Gothic" panose="020B0502020202020204" pitchFamily="34" charset="0"/>
              </a:rPr>
              <a:t>Dieses</a:t>
            </a:r>
            <a:r>
              <a:rPr lang="es-ES" sz="1600" b="1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Land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ist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für</a:t>
            </a:r>
            <a:r>
              <a:rPr lang="es-ES" sz="1600" dirty="0">
                <a:latin typeface="Century Gothic" panose="020B0502020202020204" pitchFamily="34" charset="0"/>
              </a:rPr>
              <a:t> den </a:t>
            </a:r>
            <a:r>
              <a:rPr lang="es-ES" sz="1600" dirty="0" err="1">
                <a:latin typeface="Century Gothic" panose="020B0502020202020204" pitchFamily="34" charset="0"/>
              </a:rPr>
              <a:t>berühmten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Komponisten</a:t>
            </a:r>
            <a:r>
              <a:rPr lang="es-ES" sz="1600" dirty="0">
                <a:latin typeface="Century Gothic" panose="020B0502020202020204" pitchFamily="34" charset="0"/>
              </a:rPr>
              <a:t> Mozart </a:t>
            </a:r>
            <a:r>
              <a:rPr lang="es-ES" sz="1600" dirty="0" err="1">
                <a:latin typeface="Century Gothic" panose="020B0502020202020204" pitchFamily="34" charset="0"/>
              </a:rPr>
              <a:t>bekannt</a:t>
            </a:r>
            <a:r>
              <a:rPr lang="es-ES" sz="1600" dirty="0">
                <a:latin typeface="Century Gothic" panose="020B0502020202020204" pitchFamily="34" charset="0"/>
              </a:rPr>
              <a:t>. </a:t>
            </a:r>
            <a:r>
              <a:rPr lang="es-ES" sz="1600" dirty="0" err="1">
                <a:latin typeface="Century Gothic" panose="020B0502020202020204" pitchFamily="34" charset="0"/>
              </a:rPr>
              <a:t>Ich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werde</a:t>
            </a:r>
            <a:r>
              <a:rPr lang="es-ES" sz="1600" dirty="0">
                <a:latin typeface="Century Gothic" panose="020B0502020202020204" pitchFamily="34" charset="0"/>
              </a:rPr>
              <a:t> das </a:t>
            </a:r>
            <a:r>
              <a:rPr lang="es-ES" sz="1600" dirty="0" err="1">
                <a:latin typeface="Century Gothic" panose="020B0502020202020204" pitchFamily="34" charset="0"/>
              </a:rPr>
              <a:t>Stadion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von</a:t>
            </a:r>
            <a:r>
              <a:rPr lang="es-ES" sz="1600" dirty="0">
                <a:latin typeface="Century Gothic" panose="020B0502020202020204" pitchFamily="34" charset="0"/>
              </a:rPr>
              <a:t> RB </a:t>
            </a:r>
            <a:r>
              <a:rPr lang="es-ES" sz="1600" dirty="0" err="1">
                <a:latin typeface="Century Gothic" panose="020B0502020202020204" pitchFamily="34" charset="0"/>
              </a:rPr>
              <a:t>Salzburg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besuchen</a:t>
            </a:r>
            <a:r>
              <a:rPr lang="es-ES" sz="1600" dirty="0">
                <a:latin typeface="Century Gothic" panose="020B0502020202020204" pitchFamily="34" charset="0"/>
              </a:rPr>
              <a:t>.</a:t>
            </a:r>
          </a:p>
          <a:p>
            <a:pPr algn="r"/>
            <a:r>
              <a:rPr lang="es-ES" sz="1400" dirty="0" err="1">
                <a:latin typeface="Century Gothic" panose="020B0502020202020204" pitchFamily="34" charset="0"/>
              </a:rPr>
              <a:t>Land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5126" name="Picture 6" descr="Bitmoji Image">
            <a:extLst>
              <a:ext uri="{FF2B5EF4-FFF2-40B4-BE49-F238E27FC236}">
                <a16:creationId xmlns:a16="http://schemas.microsoft.com/office/drawing/2014/main" id="{7926D50E-E6D5-4FB6-8B28-7366F9D7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" y="2661897"/>
            <a:ext cx="1716322" cy="17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41D5A1-BDB4-47F3-AAC6-F85F4F445717}"/>
              </a:ext>
            </a:extLst>
          </p:cNvPr>
          <p:cNvSpPr txBox="1"/>
          <p:nvPr/>
        </p:nvSpPr>
        <p:spPr>
          <a:xfrm>
            <a:off x="2099431" y="2622301"/>
            <a:ext cx="2861199" cy="19750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3. </a:t>
            </a:r>
            <a:r>
              <a:rPr lang="es-ES" sz="1600" dirty="0">
                <a:latin typeface="Century Gothic" panose="020B0502020202020204" pitchFamily="34" charset="0"/>
              </a:rPr>
              <a:t>Dieses </a:t>
            </a:r>
            <a:r>
              <a:rPr lang="es-ES" sz="1600" dirty="0" err="1">
                <a:latin typeface="Century Gothic" panose="020B0502020202020204" pitchFamily="34" charset="0"/>
              </a:rPr>
              <a:t>Land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ist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sehr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klein</a:t>
            </a:r>
            <a:r>
              <a:rPr lang="es-ES" sz="1600" dirty="0">
                <a:latin typeface="Century Gothic" panose="020B0502020202020204" pitchFamily="34" charset="0"/>
              </a:rPr>
              <a:t>. Die </a:t>
            </a:r>
            <a:r>
              <a:rPr lang="es-ES" sz="1600" dirty="0" err="1">
                <a:latin typeface="Century Gothic" panose="020B0502020202020204" pitchFamily="34" charset="0"/>
              </a:rPr>
              <a:t>Einwohner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zahlen</a:t>
            </a:r>
            <a:r>
              <a:rPr lang="es-ES" sz="1600" dirty="0">
                <a:latin typeface="Century Gothic" panose="020B0502020202020204" pitchFamily="34" charset="0"/>
              </a:rPr>
              <a:t> in </a:t>
            </a:r>
            <a:r>
              <a:rPr lang="es-ES" sz="1600" dirty="0" err="1">
                <a:latin typeface="Century Gothic" panose="020B0502020202020204" pitchFamily="34" charset="0"/>
              </a:rPr>
              <a:t>Schweizer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Franken</a:t>
            </a:r>
            <a:r>
              <a:rPr lang="es-ES" sz="1600" dirty="0">
                <a:latin typeface="Century Gothic" panose="020B0502020202020204" pitchFamily="34" charset="0"/>
              </a:rPr>
              <a:t>. Das </a:t>
            </a:r>
            <a:r>
              <a:rPr lang="es-ES" sz="1600" dirty="0" err="1">
                <a:latin typeface="Century Gothic" panose="020B0502020202020204" pitchFamily="34" charset="0"/>
              </a:rPr>
              <a:t>Land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liegt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neben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der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Schweiz</a:t>
            </a:r>
            <a:r>
              <a:rPr lang="es-ES" sz="1600" dirty="0">
                <a:latin typeface="Century Gothic" panose="020B0502020202020204" pitchFamily="34" charset="0"/>
              </a:rPr>
              <a:t>. </a:t>
            </a:r>
            <a:r>
              <a:rPr lang="es-ES" sz="1600" dirty="0" err="1">
                <a:latin typeface="Century Gothic" panose="020B0502020202020204" pitchFamily="34" charset="0"/>
              </a:rPr>
              <a:t>Hier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spricht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man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Deutsch</a:t>
            </a:r>
            <a:r>
              <a:rPr lang="es-ES" sz="1600" dirty="0">
                <a:latin typeface="Century Gothic" panose="020B0502020202020204" pitchFamily="34" charset="0"/>
              </a:rPr>
              <a:t>.</a:t>
            </a:r>
          </a:p>
          <a:p>
            <a:pPr algn="r"/>
            <a:r>
              <a:rPr lang="es-ES" sz="1400" dirty="0" err="1">
                <a:latin typeface="Century Gothic" panose="020B0502020202020204" pitchFamily="34" charset="0"/>
              </a:rPr>
              <a:t>Land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5128" name="Picture 8" descr="Bitmoji Image">
            <a:extLst>
              <a:ext uri="{FF2B5EF4-FFF2-40B4-BE49-F238E27FC236}">
                <a16:creationId xmlns:a16="http://schemas.microsoft.com/office/drawing/2014/main" id="{3485B9D3-579A-4E00-8054-00F641FF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47" y="2037326"/>
            <a:ext cx="2600129" cy="26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798EB1-6CD4-4378-BAC0-CEF570CC8FF7}"/>
              </a:ext>
            </a:extLst>
          </p:cNvPr>
          <p:cNvSpPr txBox="1"/>
          <p:nvPr/>
        </p:nvSpPr>
        <p:spPr>
          <a:xfrm>
            <a:off x="7062603" y="2464340"/>
            <a:ext cx="2627790" cy="224742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4. </a:t>
            </a:r>
            <a:r>
              <a:rPr lang="es-ES" sz="1600" dirty="0">
                <a:latin typeface="Century Gothic" panose="020B0502020202020204" pitchFamily="34" charset="0"/>
              </a:rPr>
              <a:t>In </a:t>
            </a:r>
            <a:r>
              <a:rPr lang="es-ES" sz="1600" dirty="0" err="1">
                <a:latin typeface="Century Gothic" panose="020B0502020202020204" pitchFamily="34" charset="0"/>
              </a:rPr>
              <a:t>dieser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Stadt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feiert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man</a:t>
            </a:r>
            <a:r>
              <a:rPr lang="es-ES" sz="1600" dirty="0">
                <a:latin typeface="Century Gothic" panose="020B0502020202020204" pitchFamily="34" charset="0"/>
              </a:rPr>
              <a:t> das Oktoberfest. Es </a:t>
            </a:r>
            <a:r>
              <a:rPr lang="es-ES" sz="1600" dirty="0" err="1">
                <a:latin typeface="Century Gothic" panose="020B0502020202020204" pitchFamily="34" charset="0"/>
              </a:rPr>
              <a:t>gibt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Musik</a:t>
            </a:r>
            <a:r>
              <a:rPr lang="es-ES" sz="1600" dirty="0">
                <a:latin typeface="Century Gothic" panose="020B0502020202020204" pitchFamily="34" charset="0"/>
              </a:rPr>
              <a:t>, </a:t>
            </a:r>
            <a:r>
              <a:rPr lang="es-ES" sz="1600" dirty="0" err="1">
                <a:latin typeface="Century Gothic" panose="020B0502020202020204" pitchFamily="34" charset="0"/>
              </a:rPr>
              <a:t>Fahrgeschäfte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und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natürlich</a:t>
            </a:r>
            <a:r>
              <a:rPr lang="es-ES" sz="1600" dirty="0">
                <a:latin typeface="Century Gothic" panose="020B0502020202020204" pitchFamily="34" charset="0"/>
              </a:rPr>
              <a:t> jede Menge </a:t>
            </a:r>
            <a:r>
              <a:rPr lang="es-ES" sz="1600" dirty="0" err="1">
                <a:latin typeface="Century Gothic" panose="020B0502020202020204" pitchFamily="34" charset="0"/>
              </a:rPr>
              <a:t>Bier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und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leckeres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deutsches</a:t>
            </a:r>
            <a:r>
              <a:rPr lang="es-ES" sz="1600" dirty="0">
                <a:latin typeface="Century Gothic" panose="020B0502020202020204" pitchFamily="34" charset="0"/>
              </a:rPr>
              <a:t> Essen!</a:t>
            </a:r>
          </a:p>
          <a:p>
            <a:pPr algn="r"/>
            <a:r>
              <a:rPr lang="es-ES" sz="1400" dirty="0" err="1">
                <a:latin typeface="Century Gothic" panose="020B0502020202020204" pitchFamily="34" charset="0"/>
              </a:rPr>
              <a:t>Stadt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D5655-7C08-4F14-998A-82F76E8EAF7D}"/>
              </a:ext>
            </a:extLst>
          </p:cNvPr>
          <p:cNvSpPr txBox="1"/>
          <p:nvPr/>
        </p:nvSpPr>
        <p:spPr>
          <a:xfrm>
            <a:off x="462231" y="4711764"/>
            <a:ext cx="3169151" cy="1702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5. </a:t>
            </a:r>
            <a:r>
              <a:rPr lang="es-ES" sz="1600" dirty="0">
                <a:latin typeface="Century Gothic" panose="020B0502020202020204" pitchFamily="34" charset="0"/>
              </a:rPr>
              <a:t>Dieses </a:t>
            </a:r>
            <a:r>
              <a:rPr lang="es-ES" sz="1600" dirty="0" err="1">
                <a:latin typeface="Century Gothic" panose="020B0502020202020204" pitchFamily="34" charset="0"/>
              </a:rPr>
              <a:t>Land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ist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kein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Mitglied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der</a:t>
            </a:r>
            <a:r>
              <a:rPr lang="es-ES" sz="1600" dirty="0">
                <a:latin typeface="Century Gothic" panose="020B0502020202020204" pitchFamily="34" charset="0"/>
              </a:rPr>
              <a:t> EU. </a:t>
            </a:r>
            <a:r>
              <a:rPr lang="es-ES" sz="1600" dirty="0" err="1">
                <a:latin typeface="Century Gothic" panose="020B0502020202020204" pitchFamily="34" charset="0"/>
              </a:rPr>
              <a:t>Sie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zahlen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nicht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mit</a:t>
            </a:r>
            <a:r>
              <a:rPr lang="es-ES" sz="1600" dirty="0">
                <a:latin typeface="Century Gothic" panose="020B0502020202020204" pitchFamily="34" charset="0"/>
              </a:rPr>
              <a:t> Euro. </a:t>
            </a:r>
            <a:r>
              <a:rPr lang="es-ES" sz="1600" dirty="0" err="1">
                <a:latin typeface="Century Gothic" panose="020B0502020202020204" pitchFamily="34" charset="0"/>
              </a:rPr>
              <a:t>Ihre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Schokolade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ist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weltweit</a:t>
            </a:r>
            <a:r>
              <a:rPr lang="es-ES" sz="1600" dirty="0"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latin typeface="Century Gothic" panose="020B0502020202020204" pitchFamily="34" charset="0"/>
              </a:rPr>
              <a:t>berühmt</a:t>
            </a:r>
            <a:r>
              <a:rPr lang="es-ES" sz="1600" dirty="0">
                <a:latin typeface="Century Gothic" panose="020B0502020202020204" pitchFamily="34" charset="0"/>
              </a:rPr>
              <a:t>.</a:t>
            </a:r>
          </a:p>
          <a:p>
            <a:pPr algn="r"/>
            <a:r>
              <a:rPr lang="es-ES" sz="1400" dirty="0" err="1">
                <a:latin typeface="Century Gothic" panose="020B0502020202020204" pitchFamily="34" charset="0"/>
              </a:rPr>
              <a:t>Land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5130" name="Picture 10" descr="Bitmoji Image">
            <a:extLst>
              <a:ext uri="{FF2B5EF4-FFF2-40B4-BE49-F238E27FC236}">
                <a16:creationId xmlns:a16="http://schemas.microsoft.com/office/drawing/2014/main" id="{389D8404-8F19-4E68-A6BB-EF77EEB6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19" y="4516164"/>
            <a:ext cx="1974564" cy="19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0E3C26-96AE-4DC9-AEEA-32ABA56BDE96}"/>
              </a:ext>
            </a:extLst>
          </p:cNvPr>
          <p:cNvSpPr txBox="1"/>
          <p:nvPr/>
        </p:nvSpPr>
        <p:spPr>
          <a:xfrm>
            <a:off x="5504707" y="5446009"/>
            <a:ext cx="463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Read the texts and work out which </a:t>
            </a:r>
            <a:r>
              <a:rPr lang="en-GB" b="1" i="1" dirty="0">
                <a:latin typeface="Century Gothic" panose="020B0502020202020204" pitchFamily="34" charset="0"/>
              </a:rPr>
              <a:t>Stadt</a:t>
            </a:r>
            <a:r>
              <a:rPr lang="en-GB" b="1" dirty="0">
                <a:latin typeface="Century Gothic" panose="020B0502020202020204" pitchFamily="34" charset="0"/>
              </a:rPr>
              <a:t> or </a:t>
            </a:r>
            <a:r>
              <a:rPr lang="en-GB" b="1" i="1" dirty="0">
                <a:latin typeface="Century Gothic" panose="020B0502020202020204" pitchFamily="34" charset="0"/>
              </a:rPr>
              <a:t>Land </a:t>
            </a:r>
            <a:r>
              <a:rPr lang="en-GB" b="1" dirty="0">
                <a:latin typeface="Century Gothic" panose="020B0502020202020204" pitchFamily="34" charset="0"/>
              </a:rPr>
              <a:t>I am visiting.</a:t>
            </a:r>
          </a:p>
        </p:txBody>
      </p:sp>
    </p:spTree>
    <p:extLst>
      <p:ext uri="{BB962C8B-B14F-4D97-AF65-F5344CB8AC3E}">
        <p14:creationId xmlns:p14="http://schemas.microsoft.com/office/powerpoint/2010/main" val="348670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434286" y="2644568"/>
            <a:ext cx="404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4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Find the intruders</a:t>
            </a: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195EA657-7F00-4A54-A550-5F7028B6E645}"/>
              </a:ext>
            </a:extLst>
          </p:cNvPr>
          <p:cNvSpPr txBox="1"/>
          <p:nvPr/>
        </p:nvSpPr>
        <p:spPr>
          <a:xfrm>
            <a:off x="7246363" y="1449462"/>
            <a:ext cx="3660668" cy="347329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This map contains typical German specialities but also 5 intruders. Can you find all 5?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Earn 1 point for each intruder you spot and an extra bonus point if you can correctly name what country the speciality belongs to.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03C20A3-6725-4E70-B158-ADB1E2635BFA}"/>
                  </a:ext>
                </a:extLst>
              </p14:cNvPr>
              <p14:cNvContentPartPr/>
              <p14:nvPr/>
            </p14:nvContentPartPr>
            <p14:xfrm>
              <a:off x="3526611" y="402343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03C20A3-6725-4E70-B158-ADB1E2635B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7971" y="39370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0" name="Grafik 59">
            <a:extLst>
              <a:ext uri="{FF2B5EF4-FFF2-40B4-BE49-F238E27FC236}">
                <a16:creationId xmlns:a16="http://schemas.microsoft.com/office/drawing/2014/main" id="{DB8D2723-63CC-4FA6-BEC7-9DF213C93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63" y="214986"/>
            <a:ext cx="5045128" cy="5942245"/>
          </a:xfrm>
          <a:prstGeom prst="rect">
            <a:avLst/>
          </a:prstGeom>
        </p:spPr>
      </p:pic>
      <p:cxnSp>
        <p:nvCxnSpPr>
          <p:cNvPr id="4096" name="Gerade Verbindung mit Pfeil 4095">
            <a:extLst>
              <a:ext uri="{FF2B5EF4-FFF2-40B4-BE49-F238E27FC236}">
                <a16:creationId xmlns:a16="http://schemas.microsoft.com/office/drawing/2014/main" id="{1E8247C7-A206-46BC-967C-641C159F34A9}"/>
              </a:ext>
            </a:extLst>
          </p:cNvPr>
          <p:cNvCxnSpPr>
            <a:cxnSpLocks/>
          </p:cNvCxnSpPr>
          <p:nvPr/>
        </p:nvCxnSpPr>
        <p:spPr>
          <a:xfrm flipH="1">
            <a:off x="4506685" y="854529"/>
            <a:ext cx="2966358" cy="125321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485BEBE4-B6CB-4586-9E77-F61E6116A5E1}"/>
              </a:ext>
            </a:extLst>
          </p:cNvPr>
          <p:cNvCxnSpPr>
            <a:cxnSpLocks/>
          </p:cNvCxnSpPr>
          <p:nvPr/>
        </p:nvCxnSpPr>
        <p:spPr>
          <a:xfrm flipH="1" flipV="1">
            <a:off x="3831771" y="5001986"/>
            <a:ext cx="2411866" cy="100148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8BC9597D-39D3-4459-9281-67C47714D392}"/>
              </a:ext>
            </a:extLst>
          </p:cNvPr>
          <p:cNvCxnSpPr>
            <a:cxnSpLocks/>
          </p:cNvCxnSpPr>
          <p:nvPr/>
        </p:nvCxnSpPr>
        <p:spPr>
          <a:xfrm flipH="1" flipV="1">
            <a:off x="2322515" y="5579609"/>
            <a:ext cx="2411866" cy="100148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CDB802B9-EC35-4591-AD11-A0787F8629CA}"/>
              </a:ext>
            </a:extLst>
          </p:cNvPr>
          <p:cNvCxnSpPr>
            <a:cxnSpLocks/>
          </p:cNvCxnSpPr>
          <p:nvPr/>
        </p:nvCxnSpPr>
        <p:spPr>
          <a:xfrm flipH="1" flipV="1">
            <a:off x="3679371" y="3549764"/>
            <a:ext cx="2411866" cy="100148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0AC33E28-2ADF-4C9C-A94A-03BCCE6F00F9}"/>
              </a:ext>
            </a:extLst>
          </p:cNvPr>
          <p:cNvCxnSpPr>
            <a:cxnSpLocks/>
          </p:cNvCxnSpPr>
          <p:nvPr/>
        </p:nvCxnSpPr>
        <p:spPr>
          <a:xfrm>
            <a:off x="1045029" y="1703614"/>
            <a:ext cx="1583351" cy="19390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80E97E54-6204-40F9-BB68-DF452EB73CC8}"/>
              </a:ext>
            </a:extLst>
          </p:cNvPr>
          <p:cNvCxnSpPr>
            <a:cxnSpLocks/>
          </p:cNvCxnSpPr>
          <p:nvPr/>
        </p:nvCxnSpPr>
        <p:spPr>
          <a:xfrm flipV="1">
            <a:off x="1224643" y="3711690"/>
            <a:ext cx="927474" cy="131683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D6D44BEC-9178-4253-A8DB-685D78899790}"/>
              </a:ext>
            </a:extLst>
          </p:cNvPr>
          <p:cNvCxnSpPr>
            <a:cxnSpLocks/>
          </p:cNvCxnSpPr>
          <p:nvPr/>
        </p:nvCxnSpPr>
        <p:spPr>
          <a:xfrm flipH="1">
            <a:off x="3867767" y="511629"/>
            <a:ext cx="1169937" cy="60806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F05C2D72-D116-4DA2-9576-58E49F3485CC}"/>
              </a:ext>
            </a:extLst>
          </p:cNvPr>
          <p:cNvCxnSpPr>
            <a:cxnSpLocks/>
          </p:cNvCxnSpPr>
          <p:nvPr/>
        </p:nvCxnSpPr>
        <p:spPr>
          <a:xfrm>
            <a:off x="1608114" y="695496"/>
            <a:ext cx="1053720" cy="26636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C78F3B7F-5EB1-4172-918C-3073210C0EC9}"/>
              </a:ext>
            </a:extLst>
          </p:cNvPr>
          <p:cNvCxnSpPr>
            <a:cxnSpLocks/>
          </p:cNvCxnSpPr>
          <p:nvPr/>
        </p:nvCxnSpPr>
        <p:spPr>
          <a:xfrm>
            <a:off x="1098293" y="2497418"/>
            <a:ext cx="996526" cy="34137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E695A056-86F0-4681-8478-ADE6B08314F0}"/>
              </a:ext>
            </a:extLst>
          </p:cNvPr>
          <p:cNvCxnSpPr>
            <a:cxnSpLocks/>
          </p:cNvCxnSpPr>
          <p:nvPr/>
        </p:nvCxnSpPr>
        <p:spPr>
          <a:xfrm flipH="1" flipV="1">
            <a:off x="3452248" y="2558483"/>
            <a:ext cx="2104909" cy="18880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C113F1AA-DA27-44D5-819D-F1E29A5C0A9E}"/>
              </a:ext>
            </a:extLst>
          </p:cNvPr>
          <p:cNvCxnSpPr>
            <a:cxnSpLocks/>
          </p:cNvCxnSpPr>
          <p:nvPr/>
        </p:nvCxnSpPr>
        <p:spPr>
          <a:xfrm flipH="1" flipV="1">
            <a:off x="4452735" y="3250421"/>
            <a:ext cx="1273151" cy="52522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Textfeld 4109">
            <a:extLst>
              <a:ext uri="{FF2B5EF4-FFF2-40B4-BE49-F238E27FC236}">
                <a16:creationId xmlns:a16="http://schemas.microsoft.com/office/drawing/2014/main" id="{68FB03BB-57E8-4BE9-8C48-534575F1EBA4}"/>
              </a:ext>
            </a:extLst>
          </p:cNvPr>
          <p:cNvSpPr txBox="1"/>
          <p:nvPr/>
        </p:nvSpPr>
        <p:spPr>
          <a:xfrm>
            <a:off x="7569980" y="592524"/>
            <a:ext cx="23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Curry-Wurst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3C2FA25C-21FF-41FA-9A89-7CF33C3740A0}"/>
              </a:ext>
            </a:extLst>
          </p:cNvPr>
          <p:cNvSpPr txBox="1"/>
          <p:nvPr/>
        </p:nvSpPr>
        <p:spPr>
          <a:xfrm>
            <a:off x="5083791" y="263146"/>
            <a:ext cx="23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Wiener Schnitzel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65527F9-99F8-4195-8EAD-E343CE1A302A}"/>
              </a:ext>
            </a:extLst>
          </p:cNvPr>
          <p:cNvSpPr txBox="1"/>
          <p:nvPr/>
        </p:nvSpPr>
        <p:spPr>
          <a:xfrm>
            <a:off x="5480096" y="2587555"/>
            <a:ext cx="23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Kaiserschmarren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6DD611D6-5FC9-47B0-91D6-267A59C825BF}"/>
              </a:ext>
            </a:extLst>
          </p:cNvPr>
          <p:cNvSpPr txBox="1"/>
          <p:nvPr/>
        </p:nvSpPr>
        <p:spPr>
          <a:xfrm>
            <a:off x="4830018" y="6322625"/>
            <a:ext cx="33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Schwarzwälder Kirschtorte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386E9998-5819-4ED9-BB0F-612EB11B2529}"/>
              </a:ext>
            </a:extLst>
          </p:cNvPr>
          <p:cNvSpPr txBox="1"/>
          <p:nvPr/>
        </p:nvSpPr>
        <p:spPr>
          <a:xfrm>
            <a:off x="6100765" y="4407286"/>
            <a:ext cx="92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Knödel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2DDA184A-F2A6-473A-A796-F64DD8CD3BC2}"/>
              </a:ext>
            </a:extLst>
          </p:cNvPr>
          <p:cNvSpPr txBox="1"/>
          <p:nvPr/>
        </p:nvSpPr>
        <p:spPr>
          <a:xfrm>
            <a:off x="359882" y="5028524"/>
            <a:ext cx="147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Schweizer Käse</a:t>
            </a:r>
          </a:p>
        </p:txBody>
      </p:sp>
      <p:sp>
        <p:nvSpPr>
          <p:cNvPr id="4111" name="Textfeld 4110">
            <a:extLst>
              <a:ext uri="{FF2B5EF4-FFF2-40B4-BE49-F238E27FC236}">
                <a16:creationId xmlns:a16="http://schemas.microsoft.com/office/drawing/2014/main" id="{67AE1ED3-004F-4D25-B916-367C13F37022}"/>
              </a:ext>
            </a:extLst>
          </p:cNvPr>
          <p:cNvSpPr txBox="1"/>
          <p:nvPr/>
        </p:nvSpPr>
        <p:spPr>
          <a:xfrm>
            <a:off x="907515" y="427196"/>
            <a:ext cx="116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Müsli</a:t>
            </a:r>
          </a:p>
        </p:txBody>
      </p:sp>
      <p:sp>
        <p:nvSpPr>
          <p:cNvPr id="4112" name="Textfeld 4111">
            <a:extLst>
              <a:ext uri="{FF2B5EF4-FFF2-40B4-BE49-F238E27FC236}">
                <a16:creationId xmlns:a16="http://schemas.microsoft.com/office/drawing/2014/main" id="{337A4DAF-E4AE-413E-88FD-3867211C0286}"/>
              </a:ext>
            </a:extLst>
          </p:cNvPr>
          <p:cNvSpPr txBox="1"/>
          <p:nvPr/>
        </p:nvSpPr>
        <p:spPr>
          <a:xfrm>
            <a:off x="6215285" y="5839914"/>
            <a:ext cx="172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Brezel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EDBBB953-D08E-4109-89FC-A4CDB0CFB9D3}"/>
              </a:ext>
            </a:extLst>
          </p:cNvPr>
          <p:cNvSpPr txBox="1"/>
          <p:nvPr/>
        </p:nvSpPr>
        <p:spPr>
          <a:xfrm>
            <a:off x="5764074" y="3587217"/>
            <a:ext cx="23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Spätzli</a:t>
            </a:r>
            <a:endParaRPr lang="de-DE" dirty="0"/>
          </a:p>
        </p:txBody>
      </p:sp>
      <p:sp>
        <p:nvSpPr>
          <p:cNvPr id="4113" name="Textfeld 4112">
            <a:extLst>
              <a:ext uri="{FF2B5EF4-FFF2-40B4-BE49-F238E27FC236}">
                <a16:creationId xmlns:a16="http://schemas.microsoft.com/office/drawing/2014/main" id="{ED998C29-01B8-4914-ABC0-122FB11513E1}"/>
              </a:ext>
            </a:extLst>
          </p:cNvPr>
          <p:cNvSpPr txBox="1"/>
          <p:nvPr/>
        </p:nvSpPr>
        <p:spPr>
          <a:xfrm>
            <a:off x="103173" y="2230265"/>
            <a:ext cx="147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Lebkuchen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08E4F433-F9F8-4944-9E6D-15B7F04992AA}"/>
              </a:ext>
            </a:extLst>
          </p:cNvPr>
          <p:cNvSpPr txBox="1"/>
          <p:nvPr/>
        </p:nvSpPr>
        <p:spPr>
          <a:xfrm>
            <a:off x="319214" y="1283989"/>
            <a:ext cx="231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Sauerkraut</a:t>
            </a:r>
          </a:p>
        </p:txBody>
      </p:sp>
    </p:spTree>
    <p:extLst>
      <p:ext uri="{BB962C8B-B14F-4D97-AF65-F5344CB8AC3E}">
        <p14:creationId xmlns:p14="http://schemas.microsoft.com/office/powerpoint/2010/main" val="325665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Spelling Bee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60A83EE2-CCC6-467C-8D9F-0C39C2B2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57" y="3424237"/>
            <a:ext cx="3227797" cy="32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2095893" y="1100732"/>
            <a:ext cx="520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I’m going to give you 5 different words in German. Listen carefully to my pronunciation and spell them out on your answer sheet.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C8C24-0C00-412C-99DD-5C14AFEDF67A}"/>
              </a:ext>
            </a:extLst>
          </p:cNvPr>
          <p:cNvSpPr txBox="1"/>
          <p:nvPr/>
        </p:nvSpPr>
        <p:spPr>
          <a:xfrm>
            <a:off x="638174" y="2505075"/>
            <a:ext cx="5343525" cy="277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____________________________________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____________________________________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____________________________________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____________________________________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2655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Missing Vowels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362343" y="1590518"/>
            <a:ext cx="510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 KMM GT MT MNR FML 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3B2CC-BAFC-4B27-933D-9C497AB9B22E}"/>
              </a:ext>
            </a:extLst>
          </p:cNvPr>
          <p:cNvSpPr txBox="1"/>
          <p:nvPr/>
        </p:nvSpPr>
        <p:spPr>
          <a:xfrm>
            <a:off x="362343" y="1221186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Familie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35483-C20A-4907-8858-3520CA47F97C}"/>
              </a:ext>
            </a:extLst>
          </p:cNvPr>
          <p:cNvSpPr txBox="1"/>
          <p:nvPr/>
        </p:nvSpPr>
        <p:spPr>
          <a:xfrm>
            <a:off x="362343" y="223829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Stadt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0B84D-D1B0-4C1C-BB54-6C5131F2CB0D}"/>
              </a:ext>
            </a:extLst>
          </p:cNvPr>
          <p:cNvSpPr txBox="1"/>
          <p:nvPr/>
        </p:nvSpPr>
        <p:spPr>
          <a:xfrm>
            <a:off x="362342" y="2701414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CH WHN GRN HR, DNN S GBT VL Z TN.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36A50-2F2C-4366-858E-B713C9DD3DAC}"/>
              </a:ext>
            </a:extLst>
          </p:cNvPr>
          <p:cNvSpPr txBox="1"/>
          <p:nvPr/>
        </p:nvSpPr>
        <p:spPr>
          <a:xfrm>
            <a:off x="362343" y="3282453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In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meiner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Freizeit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4F470-0AF8-417B-B597-E0FA64204D0C}"/>
              </a:ext>
            </a:extLst>
          </p:cNvPr>
          <p:cNvSpPr txBox="1"/>
          <p:nvPr/>
        </p:nvSpPr>
        <p:spPr>
          <a:xfrm>
            <a:off x="362342" y="3678826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 LBSTN SPL CH CMPTRSPL.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70B0A-B3DC-4D36-A369-DF0E17BD49EF}"/>
              </a:ext>
            </a:extLst>
          </p:cNvPr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Im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Urlaub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E4F5A-D6B5-48AE-927A-9120238C3AF0}"/>
              </a:ext>
            </a:extLst>
          </p:cNvPr>
          <p:cNvSpPr txBox="1"/>
          <p:nvPr/>
        </p:nvSpPr>
        <p:spPr>
          <a:xfrm>
            <a:off x="362342" y="4692600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LTZTN SMMR BN CH NCH DTSCHLND GFLGN.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C1ACF-F78E-4E37-BD47-12A35B24A4DB}"/>
              </a:ext>
            </a:extLst>
          </p:cNvPr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Schule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FCF9A-2D0C-4651-A60D-111EFA4419FD}"/>
              </a:ext>
            </a:extLst>
          </p:cNvPr>
          <p:cNvSpPr txBox="1"/>
          <p:nvPr/>
        </p:nvSpPr>
        <p:spPr>
          <a:xfrm>
            <a:off x="362342" y="5792454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MN SCHL HT VL MDRN NRCHTNGEN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64CF8-468D-461F-9AFB-66F0F1C05193}"/>
              </a:ext>
            </a:extLst>
          </p:cNvPr>
          <p:cNvSpPr txBox="1"/>
          <p:nvPr/>
        </p:nvSpPr>
        <p:spPr>
          <a:xfrm>
            <a:off x="362342" y="508940"/>
            <a:ext cx="980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Can you crack the code? Rewrite the sentences on your answer sheet with missing vowels.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0222E-06C2-4725-A07E-2540A7B7D023}"/>
              </a:ext>
            </a:extLst>
          </p:cNvPr>
          <p:cNvSpPr txBox="1"/>
          <p:nvPr/>
        </p:nvSpPr>
        <p:spPr>
          <a:xfrm>
            <a:off x="10385983" y="260915"/>
            <a:ext cx="1459788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KS3 VERSION</a:t>
            </a:r>
          </a:p>
        </p:txBody>
      </p:sp>
    </p:spTree>
    <p:extLst>
      <p:ext uri="{BB962C8B-B14F-4D97-AF65-F5344CB8AC3E}">
        <p14:creationId xmlns:p14="http://schemas.microsoft.com/office/powerpoint/2010/main" val="62685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526946" y="2737227"/>
            <a:ext cx="386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5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Missing Vowels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A0AA4-5FDF-4EB8-A8A3-56347CF90080}"/>
              </a:ext>
            </a:extLst>
          </p:cNvPr>
          <p:cNvSpPr txBox="1"/>
          <p:nvPr/>
        </p:nvSpPr>
        <p:spPr>
          <a:xfrm>
            <a:off x="362343" y="1590518"/>
            <a:ext cx="656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mchml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strt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mnn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gschwtrn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br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strt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drt</a:t>
            </a:r>
            <a:r>
              <a:rPr lang="en-GB" dirty="0">
                <a:latin typeface="Century Gothic" panose="020B0502020202020204" pitchFamily="34" charset="0"/>
              </a:rPr>
              <a:t> n </a:t>
            </a:r>
            <a:r>
              <a:rPr lang="en-GB" dirty="0" err="1">
                <a:latin typeface="Century Gothic" panose="020B0502020202020204" pitchFamily="34" charset="0"/>
              </a:rPr>
              <a:t>lng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3B2CC-BAFC-4B27-933D-9C497AB9B22E}"/>
              </a:ext>
            </a:extLst>
          </p:cNvPr>
          <p:cNvSpPr txBox="1"/>
          <p:nvPr/>
        </p:nvSpPr>
        <p:spPr>
          <a:xfrm>
            <a:off x="362343" y="1221186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Familie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35483-C20A-4907-8858-3520CA47F97C}"/>
              </a:ext>
            </a:extLst>
          </p:cNvPr>
          <p:cNvSpPr txBox="1"/>
          <p:nvPr/>
        </p:nvSpPr>
        <p:spPr>
          <a:xfrm>
            <a:off x="362343" y="223829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Stadt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0B84D-D1B0-4C1C-BB54-6C5131F2CB0D}"/>
              </a:ext>
            </a:extLst>
          </p:cNvPr>
          <p:cNvSpPr txBox="1"/>
          <p:nvPr/>
        </p:nvSpPr>
        <p:spPr>
          <a:xfrm>
            <a:off x="362342" y="2701414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 s n </a:t>
            </a:r>
            <a:r>
              <a:rPr lang="en-GB" dirty="0" err="1">
                <a:latin typeface="Century Gothic" panose="020B0502020202020204" pitchFamily="34" charset="0"/>
              </a:rPr>
              <a:t>mnr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stdt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vl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vrkhr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gbt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st</a:t>
            </a:r>
            <a:r>
              <a:rPr lang="en-GB" dirty="0">
                <a:latin typeface="Century Gothic" panose="020B0502020202020204" pitchFamily="34" charset="0"/>
              </a:rPr>
              <a:t> s ft </a:t>
            </a:r>
            <a:r>
              <a:rPr lang="en-GB" dirty="0" err="1">
                <a:latin typeface="Century Gothic" panose="020B0502020202020204" pitchFamily="34" charset="0"/>
              </a:rPr>
              <a:t>shr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nd</a:t>
            </a:r>
            <a:r>
              <a:rPr lang="en-GB" dirty="0">
                <a:latin typeface="Century Gothic" panose="020B0502020202020204" pitchFamily="34" charset="0"/>
              </a:rPr>
              <a:t> s </a:t>
            </a:r>
            <a:r>
              <a:rPr lang="en-GB" dirty="0" err="1">
                <a:latin typeface="Century Gothic" panose="020B0502020202020204" pitchFamily="34" charset="0"/>
              </a:rPr>
              <a:t>gbt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vl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mwltvrschmtzng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36A50-2F2C-4366-858E-B713C9DD3DAC}"/>
              </a:ext>
            </a:extLst>
          </p:cNvPr>
          <p:cNvSpPr txBox="1"/>
          <p:nvPr/>
        </p:nvSpPr>
        <p:spPr>
          <a:xfrm>
            <a:off x="362343" y="3282453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In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meiner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Freizeit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4F470-0AF8-417B-B597-E0FA64204D0C}"/>
              </a:ext>
            </a:extLst>
          </p:cNvPr>
          <p:cNvSpPr txBox="1"/>
          <p:nvPr/>
        </p:nvSpPr>
        <p:spPr>
          <a:xfrm>
            <a:off x="362342" y="3678826"/>
            <a:ext cx="78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wnn</a:t>
            </a:r>
            <a:r>
              <a:rPr lang="en-GB" dirty="0">
                <a:latin typeface="Century Gothic" panose="020B0502020202020204" pitchFamily="34" charset="0"/>
              </a:rPr>
              <a:t> ds </a:t>
            </a:r>
            <a:r>
              <a:rPr lang="en-GB" dirty="0" err="1">
                <a:latin typeface="Century Gothic" panose="020B0502020202020204" pitchFamily="34" charset="0"/>
              </a:rPr>
              <a:t>wttr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gt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fhr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grn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rd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err="1">
                <a:latin typeface="Century Gothic" panose="020B0502020202020204" pitchFamily="34" charset="0"/>
              </a:rPr>
              <a:t>br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wnn</a:t>
            </a:r>
            <a:r>
              <a:rPr lang="en-GB" dirty="0">
                <a:latin typeface="Century Gothic" panose="020B0502020202020204" pitchFamily="34" charset="0"/>
              </a:rPr>
              <a:t> s </a:t>
            </a:r>
            <a:r>
              <a:rPr lang="en-GB" dirty="0" err="1">
                <a:latin typeface="Century Gothic" panose="020B0502020202020204" pitchFamily="34" charset="0"/>
              </a:rPr>
              <a:t>rgnt</a:t>
            </a:r>
            <a:r>
              <a:rPr lang="en-GB" dirty="0">
                <a:latin typeface="Century Gothic" panose="020B0502020202020204" pitchFamily="34" charset="0"/>
              </a:rPr>
              <a:t>, hr </a:t>
            </a:r>
            <a:r>
              <a:rPr lang="en-GB" dirty="0" err="1">
                <a:latin typeface="Century Gothic" panose="020B0502020202020204" pitchFamily="34" charset="0"/>
              </a:rPr>
              <a:t>ch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lbr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msk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70B0A-B3DC-4D36-A369-DF0E17BD49EF}"/>
              </a:ext>
            </a:extLst>
          </p:cNvPr>
          <p:cNvSpPr txBox="1"/>
          <p:nvPr/>
        </p:nvSpPr>
        <p:spPr>
          <a:xfrm>
            <a:off x="362343" y="4259865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Im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Urlaub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E4F5A-D6B5-48AE-927A-9120238C3AF0}"/>
              </a:ext>
            </a:extLst>
          </p:cNvPr>
          <p:cNvSpPr txBox="1"/>
          <p:nvPr/>
        </p:nvSpPr>
        <p:spPr>
          <a:xfrm>
            <a:off x="362342" y="4692600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wr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hbn</a:t>
            </a:r>
            <a:r>
              <a:rPr lang="en-GB" dirty="0">
                <a:latin typeface="Century Gothic" panose="020B0502020202020204" pitchFamily="34" charset="0"/>
              </a:rPr>
              <a:t> n nm </a:t>
            </a:r>
            <a:r>
              <a:rPr lang="en-GB" dirty="0" err="1">
                <a:latin typeface="Century Gothic" panose="020B0502020202020204" pitchFamily="34" charset="0"/>
              </a:rPr>
              <a:t>htl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brnchtt</a:t>
            </a:r>
            <a:r>
              <a:rPr lang="en-GB" dirty="0">
                <a:latin typeface="Century Gothic" panose="020B0502020202020204" pitchFamily="34" charset="0"/>
              </a:rPr>
              <a:t>, ds </a:t>
            </a:r>
            <a:r>
              <a:rPr lang="en-GB" dirty="0" err="1">
                <a:latin typeface="Century Gothic" panose="020B0502020202020204" pitchFamily="34" charset="0"/>
              </a:rPr>
              <a:t>drkt</a:t>
            </a:r>
            <a:r>
              <a:rPr lang="en-GB" dirty="0">
                <a:latin typeface="Century Gothic" panose="020B0502020202020204" pitchFamily="34" charset="0"/>
              </a:rPr>
              <a:t> m </a:t>
            </a:r>
            <a:r>
              <a:rPr lang="en-GB" dirty="0" err="1">
                <a:latin typeface="Century Gothic" panose="020B0502020202020204" pitchFamily="34" charset="0"/>
              </a:rPr>
              <a:t>mr</a:t>
            </a:r>
            <a:r>
              <a:rPr lang="en-GB" dirty="0">
                <a:latin typeface="Century Gothic" panose="020B0502020202020204" pitchFamily="34" charset="0"/>
              </a:rPr>
              <a:t> lg. </a:t>
            </a:r>
            <a:r>
              <a:rPr lang="en-GB" dirty="0" err="1">
                <a:latin typeface="Century Gothic" panose="020B0502020202020204" pitchFamily="34" charset="0"/>
              </a:rPr>
              <a:t>wr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snd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jdn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tg</a:t>
            </a:r>
            <a:r>
              <a:rPr lang="en-GB" dirty="0">
                <a:latin typeface="Century Gothic" panose="020B0502020202020204" pitchFamily="34" charset="0"/>
              </a:rPr>
              <a:t> m </a:t>
            </a:r>
            <a:r>
              <a:rPr lang="en-GB" dirty="0" err="1">
                <a:latin typeface="Century Gothic" panose="020B0502020202020204" pitchFamily="34" charset="0"/>
              </a:rPr>
              <a:t>mr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gschmmn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C1ACF-F78E-4E37-BD47-12A35B24A4DB}"/>
              </a:ext>
            </a:extLst>
          </p:cNvPr>
          <p:cNvSpPr txBox="1"/>
          <p:nvPr/>
        </p:nvSpPr>
        <p:spPr>
          <a:xfrm>
            <a:off x="362343" y="5316679"/>
            <a:ext cx="475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435494"/>
                </a:solidFill>
                <a:latin typeface="Century Gothic" panose="020B0502020202020204" pitchFamily="34" charset="0"/>
              </a:rPr>
              <a:t>Meine</a:t>
            </a:r>
            <a:r>
              <a:rPr lang="en-GB" b="1" dirty="0">
                <a:solidFill>
                  <a:srgbClr val="435494"/>
                </a:solidFill>
                <a:latin typeface="Century Gothic" panose="020B0502020202020204" pitchFamily="34" charset="0"/>
              </a:rPr>
              <a:t> Schule</a:t>
            </a:r>
            <a:endParaRPr lang="en-GB" b="1" dirty="0">
              <a:solidFill>
                <a:srgbClr val="43549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FCF9A-2D0C-4651-A60D-111EFA4419FD}"/>
              </a:ext>
            </a:extLst>
          </p:cNvPr>
          <p:cNvSpPr txBox="1"/>
          <p:nvPr/>
        </p:nvSpPr>
        <p:spPr>
          <a:xfrm>
            <a:off x="362342" y="5792454"/>
            <a:ext cx="96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ch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lrn</a:t>
            </a:r>
            <a:r>
              <a:rPr lang="en-GB" dirty="0">
                <a:latin typeface="Century Gothic" panose="020B0502020202020204" pitchFamily="34" charset="0"/>
              </a:rPr>
              <a:t> m </a:t>
            </a:r>
            <a:r>
              <a:rPr lang="en-GB" dirty="0" err="1">
                <a:latin typeface="Century Gothic" panose="020B0502020202020204" pitchFamily="34" charset="0"/>
              </a:rPr>
              <a:t>lbstn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dtsch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wl</a:t>
            </a:r>
            <a:r>
              <a:rPr lang="en-GB" dirty="0">
                <a:latin typeface="Century Gothic" panose="020B0502020202020204" pitchFamily="34" charset="0"/>
              </a:rPr>
              <a:t> s </a:t>
            </a:r>
            <a:r>
              <a:rPr lang="en-GB" dirty="0" err="1">
                <a:latin typeface="Century Gothic" panose="020B0502020202020204" pitchFamily="34" charset="0"/>
              </a:rPr>
              <a:t>prktsch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st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nd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ch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gt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ntn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bkmm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64CF8-468D-461F-9AFB-66F0F1C05193}"/>
              </a:ext>
            </a:extLst>
          </p:cNvPr>
          <p:cNvSpPr txBox="1"/>
          <p:nvPr/>
        </p:nvSpPr>
        <p:spPr>
          <a:xfrm>
            <a:off x="362342" y="508940"/>
            <a:ext cx="980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Can you crack the code? Rewrite the sentences on your answer sheet with missing vowels.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0222E-06C2-4725-A07E-2540A7B7D023}"/>
              </a:ext>
            </a:extLst>
          </p:cNvPr>
          <p:cNvSpPr txBox="1"/>
          <p:nvPr/>
        </p:nvSpPr>
        <p:spPr>
          <a:xfrm>
            <a:off x="10385983" y="260915"/>
            <a:ext cx="1459788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roadway" panose="04040905080002020502" pitchFamily="82" charset="0"/>
              </a:rPr>
              <a:t>KS4 VERSION</a:t>
            </a:r>
          </a:p>
        </p:txBody>
      </p:sp>
    </p:spTree>
    <p:extLst>
      <p:ext uri="{BB962C8B-B14F-4D97-AF65-F5344CB8AC3E}">
        <p14:creationId xmlns:p14="http://schemas.microsoft.com/office/powerpoint/2010/main" val="79198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 rot="5400000">
            <a:off x="9032645" y="2824072"/>
            <a:ext cx="4851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roadway" panose="04040905080002020502" pitchFamily="82" charset="0"/>
              </a:rPr>
              <a:t>Round 6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Guess the punchline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F4E88-3790-4C66-8B2E-0E49089213BB}"/>
              </a:ext>
            </a:extLst>
          </p:cNvPr>
          <p:cNvSpPr txBox="1"/>
          <p:nvPr/>
        </p:nvSpPr>
        <p:spPr>
          <a:xfrm>
            <a:off x="662640" y="301441"/>
            <a:ext cx="3009531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Warum ist der Computer zum Arzt gegangen?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302F3-4379-4168-8291-9E7FB3849A3B}"/>
              </a:ext>
            </a:extLst>
          </p:cNvPr>
          <p:cNvSpPr txBox="1"/>
          <p:nvPr/>
        </p:nvSpPr>
        <p:spPr>
          <a:xfrm>
            <a:off x="8248834" y="4375622"/>
            <a:ext cx="1642369" cy="64698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Weil </a:t>
            </a:r>
            <a:r>
              <a:rPr lang="es-ES" sz="1600" b="1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er</a:t>
            </a:r>
            <a:r>
              <a:rPr lang="es-ES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600" b="1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einen</a:t>
            </a:r>
            <a:r>
              <a:rPr lang="es-ES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Virus </a:t>
            </a:r>
            <a:r>
              <a:rPr lang="es-ES" sz="1600" b="1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hatte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099E3-FE24-4B0A-848C-3BDFE10BF2C3}"/>
              </a:ext>
            </a:extLst>
          </p:cNvPr>
          <p:cNvSpPr txBox="1"/>
          <p:nvPr/>
        </p:nvSpPr>
        <p:spPr>
          <a:xfrm>
            <a:off x="638449" y="1215694"/>
            <a:ext cx="5090460" cy="40862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„Entschuldigen Sie! Mein Kaffee ist ja kalt!“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4F0F3-00F9-4DFF-8E85-3615FA01933A}"/>
              </a:ext>
            </a:extLst>
          </p:cNvPr>
          <p:cNvSpPr txBox="1"/>
          <p:nvPr/>
        </p:nvSpPr>
        <p:spPr>
          <a:xfrm>
            <a:off x="7259808" y="5152013"/>
            <a:ext cx="3631259" cy="102155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„Gut, dass Sie mir das sagen, mein Herr! Eiskaffee kostet nämlich einen Euro mehr...“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F9D94-E9C8-449C-9CAB-A54E6BC8469C}"/>
              </a:ext>
            </a:extLst>
          </p:cNvPr>
          <p:cNvSpPr txBox="1"/>
          <p:nvPr/>
        </p:nvSpPr>
        <p:spPr>
          <a:xfrm>
            <a:off x="676254" y="2060530"/>
            <a:ext cx="4323018" cy="102155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„Was kostet dieser Hund?“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„Hundert Euro.“ 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„Wie wäre es mit der Hälfte?“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191436-AB4A-48DB-BD5E-E1FA17764291}"/>
              </a:ext>
            </a:extLst>
          </p:cNvPr>
          <p:cNvSpPr txBox="1"/>
          <p:nvPr/>
        </p:nvSpPr>
        <p:spPr>
          <a:xfrm>
            <a:off x="7340768" y="3297101"/>
            <a:ext cx="3316280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„Tut mir leid, ich verkaufe nur den ganzen!“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F0EB96-7D01-41D1-913C-C537DC427729}"/>
              </a:ext>
            </a:extLst>
          </p:cNvPr>
          <p:cNvSpPr txBox="1"/>
          <p:nvPr/>
        </p:nvSpPr>
        <p:spPr>
          <a:xfrm>
            <a:off x="638449" y="3299440"/>
            <a:ext cx="5963615" cy="102155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„Wann müssen Sie morgens aufstehen?„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„Wenn der erste Sonnenstrahl ins Zimmer fällt.“ 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„So früh schon?"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C46D26-8142-4162-8384-E69162E9F165}"/>
              </a:ext>
            </a:extLst>
          </p:cNvPr>
          <p:cNvSpPr txBox="1"/>
          <p:nvPr/>
        </p:nvSpPr>
        <p:spPr>
          <a:xfrm>
            <a:off x="6568684" y="1024652"/>
            <a:ext cx="4323018" cy="715089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„Das ist gar nicht so schlimm. Mein Schlafzimmer schaut nach Westen!“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3D63CE-CDCB-4996-B43E-14B17A627442}"/>
              </a:ext>
            </a:extLst>
          </p:cNvPr>
          <p:cNvSpPr txBox="1"/>
          <p:nvPr/>
        </p:nvSpPr>
        <p:spPr>
          <a:xfrm>
            <a:off x="768326" y="4412066"/>
            <a:ext cx="3365076" cy="64698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Was ist der Lieblingstanz der Tomate?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2BE748-0B45-43EA-912E-FFDCAB5118E2}"/>
              </a:ext>
            </a:extLst>
          </p:cNvPr>
          <p:cNvSpPr txBox="1"/>
          <p:nvPr/>
        </p:nvSpPr>
        <p:spPr>
          <a:xfrm>
            <a:off x="7834010" y="332102"/>
            <a:ext cx="1642369" cy="374571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Salsa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F9CAA1-B238-425E-86CB-F69296EE61D4}"/>
              </a:ext>
            </a:extLst>
          </p:cNvPr>
          <p:cNvSpPr txBox="1"/>
          <p:nvPr/>
        </p:nvSpPr>
        <p:spPr>
          <a:xfrm>
            <a:off x="662638" y="5276406"/>
            <a:ext cx="5807448" cy="102155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Eine Oma zeigt dem Busfahrer die Fahrkarte. „Das ist ja eine Kinderfahrkarte meine Dame!“ stellt der Busfahrer fest.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879193-E260-480C-B0DC-A696ACD18EC8}"/>
              </a:ext>
            </a:extLst>
          </p:cNvPr>
          <p:cNvSpPr txBox="1"/>
          <p:nvPr/>
        </p:nvSpPr>
        <p:spPr>
          <a:xfrm>
            <a:off x="7192730" y="2080037"/>
            <a:ext cx="3631259" cy="1021556"/>
          </a:xfrm>
          <a:prstGeom prst="round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“Da können Sie mal sehen wie lange ich auf diesen Bus gewartet habe!”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laugh cry">
            <a:extLst>
              <a:ext uri="{FF2B5EF4-FFF2-40B4-BE49-F238E27FC236}">
                <a16:creationId xmlns:a16="http://schemas.microsoft.com/office/drawing/2014/main" id="{ED3B7199-7812-47D4-8A46-E0A87EB9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8321" y="5084727"/>
            <a:ext cx="1607726" cy="16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87D5C53-5D93-4062-B54B-AAC7297172C6}"/>
              </a:ext>
            </a:extLst>
          </p:cNvPr>
          <p:cNvSpPr txBox="1"/>
          <p:nvPr/>
        </p:nvSpPr>
        <p:spPr>
          <a:xfrm>
            <a:off x="187920" y="474770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03D446-9137-4EB9-9B34-2B9656B47100}"/>
              </a:ext>
            </a:extLst>
          </p:cNvPr>
          <p:cNvSpPr txBox="1"/>
          <p:nvPr/>
        </p:nvSpPr>
        <p:spPr>
          <a:xfrm>
            <a:off x="187920" y="1158252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530A31-B4B8-4139-B255-C3274F0CF41E}"/>
              </a:ext>
            </a:extLst>
          </p:cNvPr>
          <p:cNvSpPr txBox="1"/>
          <p:nvPr/>
        </p:nvSpPr>
        <p:spPr>
          <a:xfrm>
            <a:off x="186796" y="2003180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E08916B-5E67-465B-B75E-1A9DC36D1785}"/>
              </a:ext>
            </a:extLst>
          </p:cNvPr>
          <p:cNvSpPr txBox="1"/>
          <p:nvPr/>
        </p:nvSpPr>
        <p:spPr>
          <a:xfrm>
            <a:off x="166560" y="3440446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AB9CCA-AF54-4D83-AC3A-6BB83FF78A71}"/>
              </a:ext>
            </a:extLst>
          </p:cNvPr>
          <p:cNvSpPr txBox="1"/>
          <p:nvPr/>
        </p:nvSpPr>
        <p:spPr>
          <a:xfrm>
            <a:off x="186796" y="4511830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FF33CE-F23D-416B-94F6-0933910FA7CB}"/>
              </a:ext>
            </a:extLst>
          </p:cNvPr>
          <p:cNvSpPr txBox="1"/>
          <p:nvPr/>
        </p:nvSpPr>
        <p:spPr>
          <a:xfrm>
            <a:off x="166560" y="5475506"/>
            <a:ext cx="410626" cy="37457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34912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7114C-279F-4125-B9FC-5F14ADD229A1}"/>
              </a:ext>
            </a:extLst>
          </p:cNvPr>
          <p:cNvSpPr/>
          <p:nvPr/>
        </p:nvSpPr>
        <p:spPr>
          <a:xfrm>
            <a:off x="123825" y="3024811"/>
            <a:ext cx="11934825" cy="41910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856707-689E-4F08-A027-2CAF01E5F0FF}"/>
              </a:ext>
            </a:extLst>
          </p:cNvPr>
          <p:cNvSpPr/>
          <p:nvPr/>
        </p:nvSpPr>
        <p:spPr>
          <a:xfrm>
            <a:off x="123825" y="114300"/>
            <a:ext cx="11934825" cy="6619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1CECFF-8E3F-44E6-9E8A-600D1C0EA067}"/>
              </a:ext>
            </a:extLst>
          </p:cNvPr>
          <p:cNvSpPr txBox="1"/>
          <p:nvPr/>
        </p:nvSpPr>
        <p:spPr>
          <a:xfrm>
            <a:off x="3665396" y="2876816"/>
            <a:ext cx="4851681" cy="715089"/>
          </a:xfrm>
          <a:prstGeom prst="roundRect">
            <a:avLst/>
          </a:prstGeom>
          <a:solidFill>
            <a:srgbClr val="43549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Broadway" panose="04040905080002020502" pitchFamily="82" charset="0"/>
              </a:rPr>
              <a:t>Answers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2" name="Picture 2" descr="okay">
            <a:extLst>
              <a:ext uri="{FF2B5EF4-FFF2-40B4-BE49-F238E27FC236}">
                <a16:creationId xmlns:a16="http://schemas.microsoft.com/office/drawing/2014/main" id="{2E7FDD62-F7AC-4BFD-A927-FB7296B6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4343580"/>
            <a:ext cx="2514420" cy="25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tmoji Image">
            <a:extLst>
              <a:ext uri="{FF2B5EF4-FFF2-40B4-BE49-F238E27FC236}">
                <a16:creationId xmlns:a16="http://schemas.microsoft.com/office/drawing/2014/main" id="{CF847004-9214-453D-AD7C-A71CDF6D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49589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5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f5c4a5a3-c4cc-44b9-9717-588e70d47f8a" xsi:nil="true"/>
    <LMS_Mappings xmlns="f5c4a5a3-c4cc-44b9-9717-588e70d47f8a" xsi:nil="true"/>
    <Teams_Channel_Section_Location xmlns="f5c4a5a3-c4cc-44b9-9717-588e70d47f8a" xsi:nil="true"/>
    <Has_Teacher_Only_SectionGroup xmlns="f5c4a5a3-c4cc-44b9-9717-588e70d47f8a" xsi:nil="true"/>
    <Self_Registration_Enabled xmlns="f5c4a5a3-c4cc-44b9-9717-588e70d47f8a" xsi:nil="true"/>
    <Teachers xmlns="f5c4a5a3-c4cc-44b9-9717-588e70d47f8a">
      <UserInfo>
        <DisplayName/>
        <AccountId xsi:nil="true"/>
        <AccountType/>
      </UserInfo>
    </Teachers>
    <Invited_Teachers xmlns="f5c4a5a3-c4cc-44b9-9717-588e70d47f8a" xsi:nil="true"/>
    <Invited_Students xmlns="f5c4a5a3-c4cc-44b9-9717-588e70d47f8a" xsi:nil="true"/>
    <TeamsChannelId xmlns="f5c4a5a3-c4cc-44b9-9717-588e70d47f8a" xsi:nil="true"/>
    <IsNotebookLocked xmlns="f5c4a5a3-c4cc-44b9-9717-588e70d47f8a" xsi:nil="true"/>
    <Is_Collaboration_Space_Locked xmlns="f5c4a5a3-c4cc-44b9-9717-588e70d47f8a" xsi:nil="true"/>
    <Templates xmlns="f5c4a5a3-c4cc-44b9-9717-588e70d47f8a" xsi:nil="true"/>
    <CultureName xmlns="f5c4a5a3-c4cc-44b9-9717-588e70d47f8a" xsi:nil="true"/>
    <DefaultSectionNames xmlns="f5c4a5a3-c4cc-44b9-9717-588e70d47f8a" xsi:nil="true"/>
    <FolderType xmlns="f5c4a5a3-c4cc-44b9-9717-588e70d47f8a" xsi:nil="true"/>
    <Owner xmlns="f5c4a5a3-c4cc-44b9-9717-588e70d47f8a">
      <UserInfo>
        <DisplayName/>
        <AccountId xsi:nil="true"/>
        <AccountType/>
      </UserInfo>
    </Owner>
    <Students xmlns="f5c4a5a3-c4cc-44b9-9717-588e70d47f8a">
      <UserInfo>
        <DisplayName/>
        <AccountId xsi:nil="true"/>
        <AccountType/>
      </UserInfo>
    </Students>
    <Self_Registration_Enabled0 xmlns="f5c4a5a3-c4cc-44b9-9717-588e70d47f8a" xsi:nil="true"/>
    <Math_Settings xmlns="f5c4a5a3-c4cc-44b9-9717-588e70d47f8a" xsi:nil="true"/>
    <NotebookType xmlns="f5c4a5a3-c4cc-44b9-9717-588e70d47f8a" xsi:nil="true"/>
    <Student_Groups xmlns="f5c4a5a3-c4cc-44b9-9717-588e70d47f8a">
      <UserInfo>
        <DisplayName/>
        <AccountId xsi:nil="true"/>
        <AccountType/>
      </UserInfo>
    </Student_Groups>
    <Distribution_Groups xmlns="f5c4a5a3-c4cc-44b9-9717-588e70d47f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BE002CC380745B9748A55578EDD82" ma:contentTypeVersion="34" ma:contentTypeDescription="Create a new document." ma:contentTypeScope="" ma:versionID="036f8fe49f969782776d2a650c251ab8">
  <xsd:schema xmlns:xsd="http://www.w3.org/2001/XMLSchema" xmlns:xs="http://www.w3.org/2001/XMLSchema" xmlns:p="http://schemas.microsoft.com/office/2006/metadata/properties" xmlns:ns3="c02d471a-002c-4a1d-888f-851ec5c9ba2b" xmlns:ns4="f5c4a5a3-c4cc-44b9-9717-588e70d47f8a" targetNamespace="http://schemas.microsoft.com/office/2006/metadata/properties" ma:root="true" ma:fieldsID="7d96dd496653f793061e26c45362ec9a" ns3:_="" ns4:_="">
    <xsd:import namespace="c02d471a-002c-4a1d-888f-851ec5c9ba2b"/>
    <xsd:import namespace="f5c4a5a3-c4cc-44b9-9717-588e70d47f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Templates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ath_Settin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471a-002c-4a1d-888f-851ec5c9ba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4a5a3-c4cc-44b9-9717-588e70d47f8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7EDB7-0797-4AF9-A89F-69704A97A870}">
  <ds:schemaRefs>
    <ds:schemaRef ds:uri="http://schemas.microsoft.com/office/2006/metadata/properties"/>
    <ds:schemaRef ds:uri="c02d471a-002c-4a1d-888f-851ec5c9ba2b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f5c4a5a3-c4cc-44b9-9717-588e70d47f8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DA9D04-093A-465A-99A1-E09259022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C7F072-60E7-4204-B3FE-C9E424408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d471a-002c-4a1d-888f-851ec5c9ba2b"/>
    <ds:schemaRef ds:uri="f5c4a5a3-c4cc-44b9-9717-588e70d47f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Microsoft Office PowerPoint</Application>
  <PresentationFormat>Widescreen</PresentationFormat>
  <Paragraphs>388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Broadway</vt:lpstr>
      <vt:lpstr>Calibri</vt:lpstr>
      <vt:lpstr>Calibri Light</vt:lpstr>
      <vt:lpstr>Century Gothic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Peacock</dc:creator>
  <cp:lastModifiedBy>Kirsty Peacock</cp:lastModifiedBy>
  <cp:revision>39</cp:revision>
  <dcterms:created xsi:type="dcterms:W3CDTF">2020-11-24T17:06:18Z</dcterms:created>
  <dcterms:modified xsi:type="dcterms:W3CDTF">2020-12-06T13:58:35Z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0x0101006FCBE002CC380745B9748A55578EDD82</vt:lpwstr>
  </property>
</Properties>
</file>