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192D"/>
    <a:srgbClr val="43548C"/>
    <a:srgbClr val="F6510A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A3439-310C-DA1E-0DED-82F897397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A28C20-02EA-AE38-E21D-5F09902C3B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04B3DF-3993-5C8C-C573-B73E43464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8DC3-E238-4643-9E95-91D1EDE5F4A6}" type="datetimeFigureOut">
              <a:rPr lang="en-GB" smtClean="0"/>
              <a:t>09/10/2022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A17BF-1A99-C1FF-D50E-4FC492A3E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004C45-2C9C-2EDE-BE79-5E027AF6B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01530-C8F6-41C5-91A8-6BA7CD062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528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40030-A547-3401-1FAC-B210AE3AB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9DA72D-AEAF-9C45-5275-0FC284CF00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B1BA2B-04B3-CBEE-0B9D-4C062ABEE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8DC3-E238-4643-9E95-91D1EDE5F4A6}" type="datetimeFigureOut">
              <a:rPr lang="en-GB" smtClean="0"/>
              <a:t>09/10/2022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2F357B-114E-9F8F-BDE8-C26A4097E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52E0EE-A270-9146-FE61-73494A869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01530-C8F6-41C5-91A8-6BA7CD062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128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2D9AFC-42E0-9D8A-58FA-861D7F0896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CF4BF7-9273-5617-3D72-949D394410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F099C6-159F-66B4-946E-DAF526C75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8DC3-E238-4643-9E95-91D1EDE5F4A6}" type="datetimeFigureOut">
              <a:rPr lang="en-GB" smtClean="0"/>
              <a:t>09/10/2022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5C82AD-B9FA-B0EC-97A1-D2902141B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54D415-9358-1372-7B1D-B83797698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01530-C8F6-41C5-91A8-6BA7CD062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7456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4C5A0-FAFF-3FDD-5DF5-C7DA75019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74B629-2354-003D-6DA4-97E45957D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504B0-2BBF-FC3A-25EB-23B18920C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8DC3-E238-4643-9E95-91D1EDE5F4A6}" type="datetimeFigureOut">
              <a:rPr lang="en-GB" smtClean="0"/>
              <a:t>09/10/2022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E249BA-87D5-6A88-5FD3-E748D41DB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83C65-011F-3B5C-3426-30CD7A02D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01530-C8F6-41C5-91A8-6BA7CD062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027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E3C27-EC90-7BD9-5504-13B6E794D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CD6F37-0BF7-CBFA-A0E5-66C77258CF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74696F-23FB-7369-4399-4B7B09825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8DC3-E238-4643-9E95-91D1EDE5F4A6}" type="datetimeFigureOut">
              <a:rPr lang="en-GB" smtClean="0"/>
              <a:t>09/10/2022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F20A6F-1668-8E4B-1B14-1423A2EE3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CF2A06-6B01-A4FC-DFAB-0341866B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01530-C8F6-41C5-91A8-6BA7CD062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520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CDA4F-2326-9DFE-2F47-A54B2BA0E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94E11-6EA3-81F2-F08D-B429952A1C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6D9262-AE14-A61A-1872-1C926CE97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09D232-C4A9-D965-5641-D7C992170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8DC3-E238-4643-9E95-91D1EDE5F4A6}" type="datetimeFigureOut">
              <a:rPr lang="en-GB" smtClean="0"/>
              <a:t>09/10/2022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53D82D-2009-0E5D-F6E9-C4A74F296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1AB58C-CD54-B939-8BCE-150C539ED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01530-C8F6-41C5-91A8-6BA7CD062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60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87C6D-82D3-B610-3B6C-42E9CC3B6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37EADB-4FF8-A3E3-BD63-9000B79C8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84F361-3C10-0752-9567-5E77236C75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3F116F-C000-C64F-6C28-6ECEFB3598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38ADE0-ACBE-362A-3283-3AB9932C52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748FC3-79AD-DDA2-E842-FEC162C63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8DC3-E238-4643-9E95-91D1EDE5F4A6}" type="datetimeFigureOut">
              <a:rPr lang="en-GB" smtClean="0"/>
              <a:t>09/10/2022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E78167-78D7-543F-24CE-0911EC667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366D47-DF28-B914-8244-6CFFDDB34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01530-C8F6-41C5-91A8-6BA7CD062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4083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395E3-C7F0-3087-2F81-B923B226C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4950EF-F0CF-BE76-5C6E-B749C1C6D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8DC3-E238-4643-9E95-91D1EDE5F4A6}" type="datetimeFigureOut">
              <a:rPr lang="en-GB" smtClean="0"/>
              <a:t>09/10/2022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9B56A3-5783-C58A-6933-38A95BBA0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04E239-0EF1-5FAB-B5C9-824279C2F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01530-C8F6-41C5-91A8-6BA7CD062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969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45FE14-2756-D480-84FC-33EE82AA3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8DC3-E238-4643-9E95-91D1EDE5F4A6}" type="datetimeFigureOut">
              <a:rPr lang="en-GB" smtClean="0"/>
              <a:t>09/10/2022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12B77D-FB39-EEBA-EE7D-799915BD2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FDFFFC-4E8A-AC5A-984B-20BA47AEC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01530-C8F6-41C5-91A8-6BA7CD062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162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14FEF-1FAB-73E4-5202-5F9ACECAA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71CFCF-13BB-B9A1-B94F-EFE933154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4BD4BA-03D0-59E3-6F11-7AB6FBEBF7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7EBBAB-4131-ED5D-2CF8-FB4A6879B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8DC3-E238-4643-9E95-91D1EDE5F4A6}" type="datetimeFigureOut">
              <a:rPr lang="en-GB" smtClean="0"/>
              <a:t>09/10/2022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68F152-0FA9-28DF-D27D-725A159C9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2E09F0-1787-26D3-BF18-32D0DA6A3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01530-C8F6-41C5-91A8-6BA7CD062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972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80622-7F5B-2D27-7E80-D63847E63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6AB0F1-BE69-1A39-B459-A9BB601D76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4A9725-285C-88BF-0C85-423AA4256E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AC2444-3481-3E5F-63CD-C7AADE401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8DC3-E238-4643-9E95-91D1EDE5F4A6}" type="datetimeFigureOut">
              <a:rPr lang="en-GB" smtClean="0"/>
              <a:t>09/10/2022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E88414-05EF-CEC5-D1B1-7115EA749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27515A-14AF-9EA2-581B-733CF374C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01530-C8F6-41C5-91A8-6BA7CD062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529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F9292B-7DBC-C168-C2F4-775340E34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120E8A-D351-7668-0779-2DF10DA62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DC0ABB-5E41-E635-F457-8FDCBE6913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F8DC3-E238-4643-9E95-91D1EDE5F4A6}" type="datetimeFigureOut">
              <a:rPr lang="en-GB" smtClean="0"/>
              <a:t>09/10/2022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6D5F80-FE56-42F2-5FD3-5830110BD1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EBF58-AB06-736E-1CDA-52A2668247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01530-C8F6-41C5-91A8-6BA7CD062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946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AE37FAF-A4A4-754E-85AF-EB0DB393E14C}"/>
              </a:ext>
            </a:extLst>
          </p:cNvPr>
          <p:cNvSpPr/>
          <p:nvPr/>
        </p:nvSpPr>
        <p:spPr>
          <a:xfrm>
            <a:off x="44836" y="136211"/>
            <a:ext cx="11915481" cy="662704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BEC2E6-A447-5BE2-4C19-73D0F5C5C95B}"/>
              </a:ext>
            </a:extLst>
          </p:cNvPr>
          <p:cNvSpPr txBox="1"/>
          <p:nvPr/>
        </p:nvSpPr>
        <p:spPr>
          <a:xfrm>
            <a:off x="10457032" y="6401948"/>
            <a:ext cx="1503285" cy="306467"/>
          </a:xfrm>
          <a:prstGeom prst="round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GB" sz="1200" b="1" dirty="0">
                <a:latin typeface="Century Gothic" panose="020B0502020202020204" pitchFamily="34" charset="0"/>
              </a:rPr>
              <a:t>© WE TEACH MFL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50BD5BF-2414-C63D-1F3D-FFF622C989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86197"/>
              </p:ext>
            </p:extLst>
          </p:nvPr>
        </p:nvGraphicFramePr>
        <p:xfrm>
          <a:off x="123823" y="934607"/>
          <a:ext cx="4175416" cy="58696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1096">
                  <a:extLst>
                    <a:ext uri="{9D8B030D-6E8A-4147-A177-3AD203B41FA5}">
                      <a16:colId xmlns:a16="http://schemas.microsoft.com/office/drawing/2014/main" val="2995092677"/>
                    </a:ext>
                  </a:extLst>
                </a:gridCol>
                <a:gridCol w="1029030">
                  <a:extLst>
                    <a:ext uri="{9D8B030D-6E8A-4147-A177-3AD203B41FA5}">
                      <a16:colId xmlns:a16="http://schemas.microsoft.com/office/drawing/2014/main" val="279282516"/>
                    </a:ext>
                  </a:extLst>
                </a:gridCol>
                <a:gridCol w="1074070">
                  <a:extLst>
                    <a:ext uri="{9D8B030D-6E8A-4147-A177-3AD203B41FA5}">
                      <a16:colId xmlns:a16="http://schemas.microsoft.com/office/drawing/2014/main" val="4236058140"/>
                    </a:ext>
                  </a:extLst>
                </a:gridCol>
                <a:gridCol w="1051220">
                  <a:extLst>
                    <a:ext uri="{9D8B030D-6E8A-4147-A177-3AD203B41FA5}">
                      <a16:colId xmlns:a16="http://schemas.microsoft.com/office/drawing/2014/main" val="1144596485"/>
                    </a:ext>
                  </a:extLst>
                </a:gridCol>
              </a:tblGrid>
              <a:tr h="535191"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latin typeface="Century Gothic" panose="020B0502020202020204" pitchFamily="34" charset="0"/>
                        </a:rPr>
                        <a:t>J’ai dansé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noProof="0">
                          <a:latin typeface="Century Gothic" panose="020B0502020202020204" pitchFamily="34" charset="0"/>
                        </a:rPr>
                        <a:t>I danced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latin typeface="Century Gothic" panose="020B0502020202020204" pitchFamily="34" charset="0"/>
                        </a:rPr>
                        <a:t>J’ai joué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="0" noProof="0" dirty="0">
                          <a:latin typeface="Century Gothic" panose="020B0502020202020204" pitchFamily="34" charset="0"/>
                        </a:rPr>
                        <a:t>I </a:t>
                      </a:r>
                      <a:r>
                        <a:rPr lang="fr-FR" sz="1200" b="0" noProof="0" dirty="0" err="1">
                          <a:latin typeface="Century Gothic" panose="020B0502020202020204" pitchFamily="34" charset="0"/>
                        </a:rPr>
                        <a:t>played</a:t>
                      </a:r>
                      <a:endParaRPr lang="fr-FR" sz="1200" b="0" noProof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124697"/>
                  </a:ext>
                </a:extLst>
              </a:tr>
              <a:tr h="472361"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latin typeface="Century Gothic" panose="020B0502020202020204" pitchFamily="34" charset="0"/>
                        </a:rPr>
                        <a:t>J’ai acheté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noProof="0">
                          <a:latin typeface="Century Gothic" panose="020B0502020202020204" pitchFamily="34" charset="0"/>
                        </a:rPr>
                        <a:t>I bought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latin typeface="Century Gothic" panose="020B0502020202020204" pitchFamily="34" charset="0"/>
                        </a:rPr>
                        <a:t>J’ai visité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="0" noProof="0">
                          <a:latin typeface="Century Gothic" panose="020B0502020202020204" pitchFamily="34" charset="0"/>
                        </a:rPr>
                        <a:t>I visited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5655124"/>
                  </a:ext>
                </a:extLst>
              </a:tr>
              <a:tr h="472361"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latin typeface="Century Gothic" panose="020B0502020202020204" pitchFamily="34" charset="0"/>
                        </a:rPr>
                        <a:t>Je me suis reposé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noProof="0">
                          <a:latin typeface="Century Gothic" panose="020B0502020202020204" pitchFamily="34" charset="0"/>
                        </a:rPr>
                        <a:t>I relaxed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latin typeface="Century Gothic" panose="020B0502020202020204" pitchFamily="34" charset="0"/>
                        </a:rPr>
                        <a:t>J’ai bu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="0" noProof="0">
                          <a:latin typeface="Century Gothic" panose="020B0502020202020204" pitchFamily="34" charset="0"/>
                        </a:rPr>
                        <a:t>I drank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253895"/>
                  </a:ext>
                </a:extLst>
              </a:tr>
              <a:tr h="472361"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latin typeface="Century Gothic" panose="020B0502020202020204" pitchFamily="34" charset="0"/>
                        </a:rPr>
                        <a:t>J’ai envoyé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noProof="0">
                          <a:latin typeface="Century Gothic" panose="020B0502020202020204" pitchFamily="34" charset="0"/>
                        </a:rPr>
                        <a:t>I sent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latin typeface="Century Gothic" panose="020B0502020202020204" pitchFamily="34" charset="0"/>
                        </a:rPr>
                        <a:t>J’ai mangé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="0" noProof="0">
                          <a:latin typeface="Century Gothic" panose="020B0502020202020204" pitchFamily="34" charset="0"/>
                        </a:rPr>
                        <a:t>I 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7990426"/>
                  </a:ext>
                </a:extLst>
              </a:tr>
              <a:tr h="472361"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latin typeface="Century Gothic" panose="020B0502020202020204" pitchFamily="34" charset="0"/>
                        </a:rPr>
                        <a:t>J’ai fait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noProof="0" dirty="0">
                          <a:latin typeface="Century Gothic" panose="020B0502020202020204" pitchFamily="34" charset="0"/>
                        </a:rPr>
                        <a:t>I </a:t>
                      </a:r>
                      <a:r>
                        <a:rPr lang="fr-FR" sz="1200" noProof="0" dirty="0" err="1">
                          <a:latin typeface="Century Gothic" panose="020B0502020202020204" pitchFamily="34" charset="0"/>
                        </a:rPr>
                        <a:t>did</a:t>
                      </a:r>
                      <a:endParaRPr lang="fr-FR" sz="1200" noProof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latin typeface="Century Gothic" panose="020B0502020202020204" pitchFamily="34" charset="0"/>
                        </a:rPr>
                        <a:t>J’ai rencontré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="0" noProof="0">
                          <a:latin typeface="Century Gothic" panose="020B0502020202020204" pitchFamily="34" charset="0"/>
                        </a:rPr>
                        <a:t> I met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4717089"/>
                  </a:ext>
                </a:extLst>
              </a:tr>
              <a:tr h="374711"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latin typeface="Century Gothic" panose="020B0502020202020204" pitchFamily="34" charset="0"/>
                        </a:rPr>
                        <a:t>J’ai nagé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noProof="0" dirty="0">
                          <a:latin typeface="Century Gothic" panose="020B0502020202020204" pitchFamily="34" charset="0"/>
                        </a:rPr>
                        <a:t>I </a:t>
                      </a:r>
                      <a:r>
                        <a:rPr lang="fr-FR" sz="1200" noProof="0" dirty="0" err="1">
                          <a:latin typeface="Century Gothic" panose="020B0502020202020204" pitchFamily="34" charset="0"/>
                        </a:rPr>
                        <a:t>swam</a:t>
                      </a:r>
                      <a:endParaRPr lang="fr-FR" sz="1200" noProof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latin typeface="Century Gothic" panose="020B0502020202020204" pitchFamily="34" charset="0"/>
                        </a:rPr>
                        <a:t>J’ai écrit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="0" noProof="0">
                          <a:latin typeface="Century Gothic" panose="020B0502020202020204" pitchFamily="34" charset="0"/>
                        </a:rPr>
                        <a:t> I wrote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8992681"/>
                  </a:ext>
                </a:extLst>
              </a:tr>
              <a:tr h="472361"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latin typeface="Century Gothic" panose="020B0502020202020204" pitchFamily="34" charset="0"/>
                        </a:rPr>
                        <a:t>J’ai regardé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noProof="0" dirty="0">
                          <a:latin typeface="Century Gothic" panose="020B0502020202020204" pitchFamily="34" charset="0"/>
                        </a:rPr>
                        <a:t>I </a:t>
                      </a:r>
                      <a:r>
                        <a:rPr lang="fr-FR" sz="1200" noProof="0" dirty="0" err="1">
                          <a:latin typeface="Century Gothic" panose="020B0502020202020204" pitchFamily="34" charset="0"/>
                        </a:rPr>
                        <a:t>watched</a:t>
                      </a:r>
                      <a:endParaRPr lang="fr-FR" sz="1200" noProof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latin typeface="Century Gothic" panose="020B0502020202020204" pitchFamily="34" charset="0"/>
                        </a:rPr>
                        <a:t>Je suis sorti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="0" noProof="0">
                          <a:latin typeface="Century Gothic" panose="020B0502020202020204" pitchFamily="34" charset="0"/>
                        </a:rPr>
                        <a:t>I went out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3528647"/>
                  </a:ext>
                </a:extLst>
              </a:tr>
              <a:tr h="374711"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latin typeface="Century Gothic" panose="020B0502020202020204" pitchFamily="34" charset="0"/>
                        </a:rPr>
                        <a:t>Tout d’abord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noProof="0" dirty="0" err="1">
                          <a:latin typeface="Century Gothic" panose="020B0502020202020204" pitchFamily="34" charset="0"/>
                        </a:rPr>
                        <a:t>Firstly</a:t>
                      </a:r>
                      <a:endParaRPr lang="fr-FR" sz="1200" noProof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latin typeface="Century Gothic" panose="020B0502020202020204" pitchFamily="34" charset="0"/>
                        </a:rPr>
                        <a:t>J’ai vu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="0" noProof="0">
                          <a:latin typeface="Century Gothic" panose="020B0502020202020204" pitchFamily="34" charset="0"/>
                        </a:rPr>
                        <a:t>I saw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6868524"/>
                  </a:ext>
                </a:extLst>
              </a:tr>
              <a:tr h="535191"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latin typeface="Century Gothic" panose="020B0502020202020204" pitchFamily="34" charset="0"/>
                        </a:rPr>
                        <a:t>Après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noProof="0" dirty="0" err="1">
                          <a:latin typeface="Century Gothic" panose="020B0502020202020204" pitchFamily="34" charset="0"/>
                        </a:rPr>
                        <a:t>After</a:t>
                      </a:r>
                      <a:r>
                        <a:rPr lang="fr-FR" sz="1200" noProof="0" dirty="0">
                          <a:latin typeface="Century Gothic" panose="020B050202020202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latin typeface="Century Gothic" panose="020B0502020202020204" pitchFamily="34" charset="0"/>
                        </a:rPr>
                        <a:t>Le premier jour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="0" noProof="0">
                          <a:latin typeface="Century Gothic" panose="020B0502020202020204" pitchFamily="34" charset="0"/>
                        </a:rPr>
                        <a:t>the first 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2993673"/>
                  </a:ext>
                </a:extLst>
              </a:tr>
              <a:tr h="535191"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latin typeface="Century Gothic" panose="020B0502020202020204" pitchFamily="34" charset="0"/>
                        </a:rPr>
                        <a:t>Puis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noProof="0" dirty="0" err="1">
                          <a:latin typeface="Century Gothic" panose="020B0502020202020204" pitchFamily="34" charset="0"/>
                        </a:rPr>
                        <a:t>then</a:t>
                      </a:r>
                      <a:r>
                        <a:rPr lang="fr-FR" sz="1200" noProof="0" dirty="0">
                          <a:latin typeface="Century Gothic" panose="020B050202020202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latin typeface="Century Gothic" panose="020B0502020202020204" pitchFamily="34" charset="0"/>
                        </a:rPr>
                        <a:t>Le dernier jour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="0" noProof="0">
                          <a:latin typeface="Century Gothic" panose="020B0502020202020204" pitchFamily="34" charset="0"/>
                        </a:rPr>
                        <a:t>the last 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360031"/>
                  </a:ext>
                </a:extLst>
              </a:tr>
              <a:tr h="535191"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latin typeface="Century Gothic" panose="020B0502020202020204" pitchFamily="34" charset="0"/>
                        </a:rPr>
                        <a:t>Plus tard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noProof="0" dirty="0" err="1">
                          <a:latin typeface="Century Gothic" panose="020B0502020202020204" pitchFamily="34" charset="0"/>
                        </a:rPr>
                        <a:t>Later</a:t>
                      </a:r>
                      <a:endParaRPr lang="fr-FR" sz="1200" noProof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latin typeface="Century Gothic" panose="020B0502020202020204" pitchFamily="34" charset="0"/>
                        </a:rPr>
                        <a:t>Le matin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="0" noProof="0" dirty="0">
                          <a:latin typeface="Century Gothic" panose="020B0502020202020204" pitchFamily="34" charset="0"/>
                        </a:rPr>
                        <a:t>In the </a:t>
                      </a:r>
                      <a:r>
                        <a:rPr lang="fr-FR" sz="1200" b="0" noProof="0" dirty="0" err="1">
                          <a:latin typeface="Century Gothic" panose="020B0502020202020204" pitchFamily="34" charset="0"/>
                        </a:rPr>
                        <a:t>morning</a:t>
                      </a:r>
                      <a:endParaRPr lang="fr-FR" sz="1200" b="0" noProof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219479"/>
                  </a:ext>
                </a:extLst>
              </a:tr>
              <a:tr h="535191"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latin typeface="Century Gothic" panose="020B0502020202020204" pitchFamily="34" charset="0"/>
                        </a:rPr>
                        <a:t>Finalement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noProof="0" dirty="0" err="1">
                          <a:latin typeface="Century Gothic" panose="020B0502020202020204" pitchFamily="34" charset="0"/>
                        </a:rPr>
                        <a:t>Finally</a:t>
                      </a:r>
                      <a:endParaRPr lang="fr-FR" sz="1200" noProof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latin typeface="Century Gothic" panose="020B0502020202020204" pitchFamily="34" charset="0"/>
                        </a:rPr>
                        <a:t>L’après midi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="0" noProof="0" dirty="0">
                          <a:latin typeface="Century Gothic" panose="020B0502020202020204" pitchFamily="34" charset="0"/>
                        </a:rPr>
                        <a:t>In the </a:t>
                      </a:r>
                      <a:r>
                        <a:rPr lang="fr-FR" sz="1200" b="0" noProof="0" dirty="0" err="1">
                          <a:latin typeface="Century Gothic" panose="020B0502020202020204" pitchFamily="34" charset="0"/>
                        </a:rPr>
                        <a:t>afternoon</a:t>
                      </a:r>
                      <a:endParaRPr lang="fr-FR" sz="1200" b="0" noProof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436261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0978696-9501-B073-A7D4-D2545185A9D3}"/>
              </a:ext>
            </a:extLst>
          </p:cNvPr>
          <p:cNvSpPr txBox="1"/>
          <p:nvPr/>
        </p:nvSpPr>
        <p:spPr>
          <a:xfrm>
            <a:off x="4386152" y="260223"/>
            <a:ext cx="7487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err="1">
                <a:latin typeface="Broadway" panose="04040905080B02020502" pitchFamily="82" charset="0"/>
              </a:rPr>
              <a:t>Qu’est-ce</a:t>
            </a:r>
            <a:r>
              <a:rPr lang="en-GB" dirty="0">
                <a:latin typeface="Broadway" panose="04040905080B02020502" pitchFamily="82" charset="0"/>
              </a:rPr>
              <a:t> que </a:t>
            </a:r>
            <a:r>
              <a:rPr lang="en-GB" dirty="0" err="1">
                <a:latin typeface="Broadway" panose="04040905080B02020502" pitchFamily="82" charset="0"/>
              </a:rPr>
              <a:t>tu</a:t>
            </a:r>
            <a:r>
              <a:rPr lang="en-GB" dirty="0">
                <a:latin typeface="Broadway" panose="04040905080B02020502" pitchFamily="82" charset="0"/>
              </a:rPr>
              <a:t> as fait pendant les vacances?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01E034-19A5-CBD5-8270-3AA30668916C}"/>
              </a:ext>
            </a:extLst>
          </p:cNvPr>
          <p:cNvSpPr txBox="1"/>
          <p:nvPr/>
        </p:nvSpPr>
        <p:spPr>
          <a:xfrm>
            <a:off x="4386152" y="765119"/>
            <a:ext cx="3648714" cy="3104119"/>
          </a:xfrm>
          <a:prstGeom prst="rect">
            <a:avLst/>
          </a:prstGeom>
          <a:noFill/>
          <a:ln w="19050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200" b="1" dirty="0">
                <a:solidFill>
                  <a:srgbClr val="FB192D"/>
                </a:solidFill>
                <a:latin typeface="Century Gothic" panose="020B0502020202020204" pitchFamily="34" charset="0"/>
              </a:rPr>
              <a:t>Activité 1</a:t>
            </a:r>
            <a:r>
              <a:rPr lang="fr-FR" sz="1200" b="1" dirty="0">
                <a:solidFill>
                  <a:srgbClr val="F6510A"/>
                </a:solidFill>
                <a:latin typeface="Century Gothic" panose="020B0502020202020204" pitchFamily="34" charset="0"/>
              </a:rPr>
              <a:t> </a:t>
            </a:r>
            <a:r>
              <a:rPr lang="fr-FR" sz="1200" b="1" dirty="0" err="1">
                <a:latin typeface="Century Gothic" panose="020B0502020202020204" pitchFamily="34" charset="0"/>
              </a:rPr>
              <a:t>Unjumble</a:t>
            </a:r>
            <a:r>
              <a:rPr lang="fr-FR" sz="1200" b="1" dirty="0">
                <a:latin typeface="Century Gothic" panose="020B0502020202020204" pitchFamily="34" charset="0"/>
              </a:rPr>
              <a:t> the </a:t>
            </a:r>
            <a:r>
              <a:rPr lang="fr-FR" sz="1200" b="1" dirty="0" err="1">
                <a:latin typeface="Century Gothic" panose="020B0502020202020204" pitchFamily="34" charset="0"/>
              </a:rPr>
              <a:t>words</a:t>
            </a:r>
            <a:r>
              <a:rPr lang="fr-FR" sz="1200" b="1" dirty="0">
                <a:latin typeface="Century Gothic" panose="020B0502020202020204" pitchFamily="34" charset="0"/>
              </a:rPr>
              <a:t> in </a:t>
            </a:r>
            <a:r>
              <a:rPr lang="fr-FR" sz="1200" b="1" dirty="0" err="1">
                <a:latin typeface="Century Gothic" panose="020B0502020202020204" pitchFamily="34" charset="0"/>
              </a:rPr>
              <a:t>bold</a:t>
            </a:r>
            <a:r>
              <a:rPr lang="fr-FR" sz="1200" b="1" dirty="0">
                <a:latin typeface="Century Gothic" panose="020B0502020202020204" pitchFamily="34" charset="0"/>
              </a:rPr>
              <a:t>.</a:t>
            </a:r>
          </a:p>
          <a:p>
            <a:pPr marL="228600" indent="-228600">
              <a:lnSpc>
                <a:spcPct val="150000"/>
              </a:lnSpc>
              <a:buAutoNum type="arabicPeriod"/>
            </a:pPr>
            <a:r>
              <a:rPr lang="fr-FR" sz="1200" b="1" dirty="0">
                <a:latin typeface="Century Gothic" panose="020B0502020202020204" pitchFamily="34" charset="0"/>
              </a:rPr>
              <a:t>Le </a:t>
            </a:r>
            <a:r>
              <a:rPr lang="fr-FR" sz="1200" b="1" dirty="0" err="1">
                <a:latin typeface="Century Gothic" panose="020B0502020202020204" pitchFamily="34" charset="0"/>
              </a:rPr>
              <a:t>prmiere</a:t>
            </a:r>
            <a:r>
              <a:rPr lang="fr-FR" sz="1200" b="1" dirty="0">
                <a:latin typeface="Century Gothic" panose="020B0502020202020204" pitchFamily="34" charset="0"/>
              </a:rPr>
              <a:t> </a:t>
            </a:r>
            <a:r>
              <a:rPr lang="fr-FR" sz="1200" b="1" dirty="0" err="1">
                <a:latin typeface="Century Gothic" panose="020B0502020202020204" pitchFamily="34" charset="0"/>
              </a:rPr>
              <a:t>jrou</a:t>
            </a:r>
            <a:r>
              <a:rPr lang="fr-FR" sz="1200" b="1" dirty="0">
                <a:latin typeface="Century Gothic" panose="020B0502020202020204" pitchFamily="34" charset="0"/>
              </a:rPr>
              <a:t> </a:t>
            </a:r>
            <a:r>
              <a:rPr lang="fr-FR" sz="1200" dirty="0">
                <a:latin typeface="Century Gothic" panose="020B0502020202020204" pitchFamily="34" charset="0"/>
              </a:rPr>
              <a:t>___ __________ _____________ </a:t>
            </a:r>
            <a:r>
              <a:rPr lang="fr-FR" sz="1200" b="1" dirty="0">
                <a:latin typeface="Century Gothic" panose="020B0502020202020204" pitchFamily="34" charset="0"/>
              </a:rPr>
              <a:t>j’ai </a:t>
            </a:r>
            <a:r>
              <a:rPr lang="fr-FR" sz="1200" b="1" dirty="0" err="1">
                <a:latin typeface="Century Gothic" panose="020B0502020202020204" pitchFamily="34" charset="0"/>
              </a:rPr>
              <a:t>éujo</a:t>
            </a:r>
            <a:r>
              <a:rPr lang="fr-FR" sz="1200" dirty="0">
                <a:latin typeface="Century Gothic" panose="020B0502020202020204" pitchFamily="34" charset="0"/>
              </a:rPr>
              <a:t> ______________ au volley à la plage.</a:t>
            </a:r>
          </a:p>
          <a:p>
            <a:pPr marL="228600" indent="-228600">
              <a:lnSpc>
                <a:spcPct val="150000"/>
              </a:lnSpc>
              <a:buAutoNum type="arabicPeriod"/>
            </a:pPr>
            <a:r>
              <a:rPr lang="fr-FR" sz="1200" b="1" dirty="0" err="1">
                <a:latin typeface="Century Gothic" panose="020B0502020202020204" pitchFamily="34" charset="0"/>
              </a:rPr>
              <a:t>uisp</a:t>
            </a:r>
            <a:r>
              <a:rPr lang="fr-FR" sz="1200" dirty="0">
                <a:latin typeface="Century Gothic" panose="020B0502020202020204" pitchFamily="34" charset="0"/>
              </a:rPr>
              <a:t> ___________  </a:t>
            </a:r>
            <a:r>
              <a:rPr lang="fr-FR" sz="1200" b="1" dirty="0">
                <a:latin typeface="Century Gothic" panose="020B0502020202020204" pitchFamily="34" charset="0"/>
              </a:rPr>
              <a:t>j’ai </a:t>
            </a:r>
            <a:r>
              <a:rPr lang="fr-FR" sz="1200" b="1" dirty="0" err="1">
                <a:latin typeface="Century Gothic" panose="020B0502020202020204" pitchFamily="34" charset="0"/>
              </a:rPr>
              <a:t>néga</a:t>
            </a:r>
            <a:r>
              <a:rPr lang="fr-FR" sz="1200" dirty="0">
                <a:latin typeface="Century Gothic" panose="020B0502020202020204" pitchFamily="34" charset="0"/>
              </a:rPr>
              <a:t> __________ dans la mer avec mes sœurs. </a:t>
            </a:r>
          </a:p>
          <a:p>
            <a:pPr marL="228600" indent="-228600">
              <a:lnSpc>
                <a:spcPct val="150000"/>
              </a:lnSpc>
              <a:buAutoNum type="arabicPeriod"/>
            </a:pPr>
            <a:r>
              <a:rPr lang="fr-FR" sz="1200" b="1" dirty="0" err="1">
                <a:latin typeface="Century Gothic" panose="020B0502020202020204" pitchFamily="34" charset="0"/>
              </a:rPr>
              <a:t>psul</a:t>
            </a:r>
            <a:r>
              <a:rPr lang="fr-FR" sz="1200" b="1" dirty="0">
                <a:latin typeface="Century Gothic" panose="020B0502020202020204" pitchFamily="34" charset="0"/>
              </a:rPr>
              <a:t>  </a:t>
            </a:r>
            <a:r>
              <a:rPr lang="fr-FR" sz="1200" b="1" dirty="0" err="1">
                <a:latin typeface="Century Gothic" panose="020B0502020202020204" pitchFamily="34" charset="0"/>
              </a:rPr>
              <a:t>drta</a:t>
            </a:r>
            <a:r>
              <a:rPr lang="fr-FR" sz="1200" dirty="0">
                <a:latin typeface="Century Gothic" panose="020B0502020202020204" pitchFamily="34" charset="0"/>
              </a:rPr>
              <a:t>________ __________</a:t>
            </a:r>
            <a:r>
              <a:rPr lang="fr-FR" sz="1200" b="1" dirty="0">
                <a:latin typeface="Century Gothic" panose="020B0502020202020204" pitchFamily="34" charset="0"/>
              </a:rPr>
              <a:t>  j’ai </a:t>
            </a:r>
            <a:r>
              <a:rPr lang="fr-FR" sz="1200" b="1" dirty="0" err="1">
                <a:latin typeface="Century Gothic" panose="020B0502020202020204" pitchFamily="34" charset="0"/>
              </a:rPr>
              <a:t>ivtséi</a:t>
            </a:r>
            <a:r>
              <a:rPr lang="fr-FR" sz="1200" b="1" dirty="0">
                <a:latin typeface="Century Gothic" panose="020B0502020202020204" pitchFamily="34" charset="0"/>
              </a:rPr>
              <a:t> </a:t>
            </a:r>
            <a:r>
              <a:rPr lang="fr-FR" sz="1200" dirty="0">
                <a:latin typeface="Century Gothic" panose="020B0502020202020204" pitchFamily="34" charset="0"/>
              </a:rPr>
              <a:t>_________ des monuments.</a:t>
            </a:r>
          </a:p>
          <a:p>
            <a:pPr marL="228600" indent="-228600">
              <a:lnSpc>
                <a:spcPct val="150000"/>
              </a:lnSpc>
              <a:buAutoNum type="arabicPeriod"/>
            </a:pPr>
            <a:r>
              <a:rPr lang="fr-FR" sz="1200" b="1" dirty="0">
                <a:latin typeface="Century Gothic" panose="020B0502020202020204" pitchFamily="34" charset="0"/>
              </a:rPr>
              <a:t>le </a:t>
            </a:r>
            <a:r>
              <a:rPr lang="fr-FR" sz="1200" b="1" dirty="0" err="1">
                <a:latin typeface="Century Gothic" panose="020B0502020202020204" pitchFamily="34" charset="0"/>
              </a:rPr>
              <a:t>drneire</a:t>
            </a:r>
            <a:r>
              <a:rPr lang="fr-FR" sz="1200" b="1" dirty="0">
                <a:latin typeface="Century Gothic" panose="020B0502020202020204" pitchFamily="34" charset="0"/>
              </a:rPr>
              <a:t> </a:t>
            </a:r>
            <a:r>
              <a:rPr lang="fr-FR" sz="1200" b="1" dirty="0" err="1">
                <a:latin typeface="Century Gothic" panose="020B0502020202020204" pitchFamily="34" charset="0"/>
              </a:rPr>
              <a:t>ourj</a:t>
            </a:r>
            <a:r>
              <a:rPr lang="fr-FR" sz="1200" b="1" dirty="0">
                <a:latin typeface="Century Gothic" panose="020B0502020202020204" pitchFamily="34" charset="0"/>
              </a:rPr>
              <a:t> </a:t>
            </a:r>
            <a:r>
              <a:rPr lang="fr-FR" sz="1200" dirty="0">
                <a:latin typeface="Century Gothic" panose="020B0502020202020204" pitchFamily="34" charset="0"/>
              </a:rPr>
              <a:t>____ _________ ___________ </a:t>
            </a:r>
            <a:r>
              <a:rPr lang="fr-FR" sz="1200" b="1" dirty="0">
                <a:latin typeface="Century Gothic" panose="020B0502020202020204" pitchFamily="34" charset="0"/>
              </a:rPr>
              <a:t>j’ai </a:t>
            </a:r>
            <a:r>
              <a:rPr lang="fr-FR" sz="1200" b="1" dirty="0" err="1">
                <a:latin typeface="Century Gothic" panose="020B0502020202020204" pitchFamily="34" charset="0"/>
              </a:rPr>
              <a:t>dséan</a:t>
            </a:r>
            <a:r>
              <a:rPr lang="fr-FR" sz="1200" dirty="0">
                <a:latin typeface="Century Gothic" panose="020B0502020202020204" pitchFamily="34" charset="0"/>
              </a:rPr>
              <a:t> _________avec mon frère et j’ai </a:t>
            </a:r>
            <a:r>
              <a:rPr lang="fr-FR" sz="1200" b="1" dirty="0" err="1">
                <a:latin typeface="Century Gothic" panose="020B0502020202020204" pitchFamily="34" charset="0"/>
              </a:rPr>
              <a:t>mgéan</a:t>
            </a:r>
            <a:r>
              <a:rPr lang="fr-FR" sz="1200" dirty="0">
                <a:latin typeface="Century Gothic" panose="020B0502020202020204" pitchFamily="34" charset="0"/>
              </a:rPr>
              <a:t> _________ un croissant.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36AE90-2189-3277-13EF-9DFB43474F17}"/>
              </a:ext>
            </a:extLst>
          </p:cNvPr>
          <p:cNvSpPr txBox="1"/>
          <p:nvPr/>
        </p:nvSpPr>
        <p:spPr>
          <a:xfrm>
            <a:off x="8121779" y="765119"/>
            <a:ext cx="3751625" cy="5597238"/>
          </a:xfrm>
          <a:prstGeom prst="rect">
            <a:avLst/>
          </a:prstGeom>
          <a:noFill/>
          <a:ln w="19050">
            <a:solidFill>
              <a:srgbClr val="43548C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200" b="1" dirty="0" err="1">
                <a:solidFill>
                  <a:srgbClr val="FB192D"/>
                </a:solidFill>
                <a:latin typeface="Century Gothic" panose="020B0502020202020204" pitchFamily="34" charset="0"/>
              </a:rPr>
              <a:t>Activité</a:t>
            </a:r>
            <a:r>
              <a:rPr lang="en-GB" sz="1200" b="1" dirty="0">
                <a:solidFill>
                  <a:srgbClr val="FB192D"/>
                </a:solidFill>
                <a:latin typeface="Century Gothic" panose="020B0502020202020204" pitchFamily="34" charset="0"/>
              </a:rPr>
              <a:t> 3 </a:t>
            </a:r>
            <a:r>
              <a:rPr lang="en-GB" sz="1200" b="1" dirty="0">
                <a:latin typeface="Century Gothic" panose="020B0502020202020204" pitchFamily="34" charset="0"/>
              </a:rPr>
              <a:t>Put the words in order.</a:t>
            </a:r>
          </a:p>
          <a:p>
            <a:pPr marL="228600" indent="-228600">
              <a:lnSpc>
                <a:spcPct val="150000"/>
              </a:lnSpc>
              <a:buAutoNum type="arabicPeriod"/>
            </a:pPr>
            <a:r>
              <a:rPr lang="fr-FR" sz="1200" dirty="0">
                <a:latin typeface="Century Gothic" panose="020B0502020202020204" pitchFamily="34" charset="0"/>
              </a:rPr>
              <a:t>j’ai // visité // jour // le// premier // un // château</a:t>
            </a:r>
          </a:p>
          <a:p>
            <a:pPr>
              <a:lnSpc>
                <a:spcPct val="150000"/>
              </a:lnSpc>
            </a:pPr>
            <a:r>
              <a:rPr lang="fr-FR" sz="1200" dirty="0">
                <a:latin typeface="Century Gothic" panose="020B0502020202020204" pitchFamily="34" charset="0"/>
              </a:rPr>
              <a:t>____________________________________________________________________________________________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fr-FR" sz="1200" dirty="0">
                <a:latin typeface="Century Gothic" panose="020B0502020202020204" pitchFamily="34" charset="0"/>
              </a:rPr>
              <a:t>2. je // puis // me // reposé // suis //  à // plage // la</a:t>
            </a:r>
          </a:p>
          <a:p>
            <a:pPr>
              <a:lnSpc>
                <a:spcPct val="150000"/>
              </a:lnSpc>
            </a:pPr>
            <a:r>
              <a:rPr lang="fr-FR" sz="1200" dirty="0">
                <a:latin typeface="Century Gothic" panose="020B0502020202020204" pitchFamily="34" charset="0"/>
              </a:rPr>
              <a:t>____________________________________________________________________________________________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fr-FR" sz="1200" dirty="0">
                <a:latin typeface="Century Gothic" panose="020B0502020202020204" pitchFamily="34" charset="0"/>
              </a:rPr>
              <a:t>3. j’ai // le // nagé // matin // la // mer // dans</a:t>
            </a:r>
          </a:p>
          <a:p>
            <a:pPr>
              <a:lnSpc>
                <a:spcPct val="150000"/>
              </a:lnSpc>
            </a:pPr>
            <a:r>
              <a:rPr lang="fr-FR" sz="1200" dirty="0">
                <a:latin typeface="Century Gothic" panose="020B0502020202020204" pitchFamily="34" charset="0"/>
              </a:rPr>
              <a:t>____________________________________________________________________________________________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fr-FR" sz="1200" dirty="0">
                <a:latin typeface="Century Gothic" panose="020B0502020202020204" pitchFamily="34" charset="0"/>
              </a:rPr>
              <a:t>4. soir // joué // le // j’ai // football // avec copains // au //  mes </a:t>
            </a:r>
          </a:p>
          <a:p>
            <a:pPr>
              <a:lnSpc>
                <a:spcPct val="150000"/>
              </a:lnSpc>
            </a:pPr>
            <a:r>
              <a:rPr lang="fr-FR" sz="1200" dirty="0">
                <a:latin typeface="Century Gothic" panose="020B0502020202020204" pitchFamily="34" charset="0"/>
              </a:rPr>
              <a:t>____________________________________________________________________________________________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fr-FR" sz="1200" dirty="0">
                <a:latin typeface="Century Gothic" panose="020B0502020202020204" pitchFamily="34" charset="0"/>
              </a:rPr>
              <a:t>5. j’ai  // finalement // amis //  dansé // avec // mes </a:t>
            </a:r>
          </a:p>
          <a:p>
            <a:pPr>
              <a:lnSpc>
                <a:spcPct val="150000"/>
              </a:lnSpc>
            </a:pPr>
            <a:r>
              <a:rPr lang="fr-FR" sz="1200" dirty="0">
                <a:latin typeface="Century Gothic" panose="020B0502020202020204" pitchFamily="34" charset="0"/>
              </a:rPr>
              <a:t>____________________________________________________________________________________________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4012F9-E9A8-0391-B1A4-2F20EB85DF3C}"/>
              </a:ext>
            </a:extLst>
          </p:cNvPr>
          <p:cNvSpPr txBox="1"/>
          <p:nvPr/>
        </p:nvSpPr>
        <p:spPr>
          <a:xfrm>
            <a:off x="4386152" y="4004802"/>
            <a:ext cx="3648714" cy="2550250"/>
          </a:xfrm>
          <a:prstGeom prst="rect">
            <a:avLst/>
          </a:prstGeom>
          <a:noFill/>
          <a:ln w="19050">
            <a:solidFill>
              <a:srgbClr val="F6510A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200" b="1" dirty="0" err="1">
                <a:solidFill>
                  <a:srgbClr val="FB192D"/>
                </a:solidFill>
                <a:latin typeface="Century Gothic" panose="020B0502020202020204" pitchFamily="34" charset="0"/>
              </a:rPr>
              <a:t>Activité</a:t>
            </a:r>
            <a:r>
              <a:rPr lang="en-GB" sz="1200" b="1" dirty="0">
                <a:solidFill>
                  <a:srgbClr val="FB192D"/>
                </a:solidFill>
                <a:latin typeface="Century Gothic" panose="020B0502020202020204" pitchFamily="34" charset="0"/>
              </a:rPr>
              <a:t> 2</a:t>
            </a:r>
            <a:r>
              <a:rPr lang="en-GB" sz="1200" b="1" dirty="0">
                <a:solidFill>
                  <a:srgbClr val="F6510A"/>
                </a:solidFill>
                <a:latin typeface="Century Gothic" panose="020B0502020202020204" pitchFamily="34" charset="0"/>
              </a:rPr>
              <a:t> </a:t>
            </a:r>
            <a:r>
              <a:rPr lang="en-GB" sz="1200" b="1" dirty="0">
                <a:latin typeface="Century Gothic" panose="020B0502020202020204" pitchFamily="34" charset="0"/>
              </a:rPr>
              <a:t>Fill in the </a:t>
            </a:r>
            <a:r>
              <a:rPr lang="en-GB" sz="1200" b="1">
                <a:latin typeface="Century Gothic" panose="020B0502020202020204" pitchFamily="34" charset="0"/>
              </a:rPr>
              <a:t>missing vowels.</a:t>
            </a:r>
            <a:endParaRPr lang="en-GB" sz="1200" b="1" dirty="0">
              <a:latin typeface="Century Gothic" panose="020B0502020202020204" pitchFamily="34" charset="0"/>
            </a:endParaRPr>
          </a:p>
          <a:p>
            <a:pPr marL="228600" indent="-228600">
              <a:lnSpc>
                <a:spcPct val="150000"/>
              </a:lnSpc>
              <a:buAutoNum type="arabicPeriod"/>
            </a:pPr>
            <a:r>
              <a:rPr lang="en-GB" sz="1200" b="1" dirty="0">
                <a:latin typeface="Century Gothic" panose="020B0502020202020204" pitchFamily="34" charset="0"/>
              </a:rPr>
              <a:t>L_  </a:t>
            </a:r>
            <a:r>
              <a:rPr lang="en-GB" sz="1200" b="1" dirty="0" err="1">
                <a:latin typeface="Century Gothic" panose="020B0502020202020204" pitchFamily="34" charset="0"/>
              </a:rPr>
              <a:t>m_t_n</a:t>
            </a:r>
            <a:r>
              <a:rPr lang="en-GB" sz="1200" b="1" dirty="0">
                <a:latin typeface="Century Gothic" panose="020B0502020202020204" pitchFamily="34" charset="0"/>
              </a:rPr>
              <a:t>  j’_ _  </a:t>
            </a:r>
            <a:r>
              <a:rPr lang="en-GB" sz="1200" b="1" dirty="0" err="1">
                <a:latin typeface="Century Gothic" panose="020B0502020202020204" pitchFamily="34" charset="0"/>
              </a:rPr>
              <a:t>v_s_t</a:t>
            </a:r>
            <a:r>
              <a:rPr lang="en-GB" sz="1200" b="1" dirty="0">
                <a:latin typeface="Century Gothic" panose="020B0502020202020204" pitchFamily="34" charset="0"/>
              </a:rPr>
              <a:t>_  </a:t>
            </a:r>
            <a:r>
              <a:rPr lang="en-GB" sz="1200" b="1" dirty="0" err="1">
                <a:latin typeface="Century Gothic" panose="020B0502020202020204" pitchFamily="34" charset="0"/>
              </a:rPr>
              <a:t>d_s</a:t>
            </a:r>
            <a:r>
              <a:rPr lang="en-GB" sz="1200" b="1" dirty="0">
                <a:latin typeface="Century Gothic" panose="020B0502020202020204" pitchFamily="34" charset="0"/>
              </a:rPr>
              <a:t> </a:t>
            </a:r>
            <a:r>
              <a:rPr lang="en-GB" sz="1200" b="1" dirty="0" err="1">
                <a:latin typeface="Century Gothic" panose="020B0502020202020204" pitchFamily="34" charset="0"/>
              </a:rPr>
              <a:t>m_n_m_nts</a:t>
            </a:r>
            <a:r>
              <a:rPr lang="en-GB" sz="1200" b="1" dirty="0">
                <a:latin typeface="Century Gothic" panose="020B0502020202020204" pitchFamily="34" charset="0"/>
              </a:rPr>
              <a:t>  _t  </a:t>
            </a:r>
          </a:p>
          <a:p>
            <a:pPr>
              <a:lnSpc>
                <a:spcPct val="150000"/>
              </a:lnSpc>
            </a:pPr>
            <a:r>
              <a:rPr lang="en-GB" sz="1200" b="1" dirty="0">
                <a:latin typeface="Century Gothic" panose="020B0502020202020204" pitchFamily="34" charset="0"/>
              </a:rPr>
              <a:t>j’_ _  _</a:t>
            </a:r>
            <a:r>
              <a:rPr lang="en-GB" sz="1200" b="1" dirty="0" err="1">
                <a:latin typeface="Century Gothic" panose="020B0502020202020204" pitchFamily="34" charset="0"/>
              </a:rPr>
              <a:t>cr_t</a:t>
            </a:r>
            <a:r>
              <a:rPr lang="en-GB" sz="1200" b="1" dirty="0">
                <a:latin typeface="Century Gothic" panose="020B0502020202020204" pitchFamily="34" charset="0"/>
              </a:rPr>
              <a:t>   </a:t>
            </a:r>
            <a:r>
              <a:rPr lang="en-GB" sz="1200" dirty="0">
                <a:latin typeface="Century Gothic" panose="020B0502020202020204" pitchFamily="34" charset="0"/>
              </a:rPr>
              <a:t>des  </a:t>
            </a:r>
            <a:r>
              <a:rPr lang="en-GB" sz="1200" dirty="0" err="1">
                <a:latin typeface="Century Gothic" panose="020B0502020202020204" pitchFamily="34" charset="0"/>
              </a:rPr>
              <a:t>cartes</a:t>
            </a:r>
            <a:r>
              <a:rPr lang="en-GB" sz="1200" dirty="0">
                <a:latin typeface="Century Gothic" panose="020B0502020202020204" pitchFamily="34" charset="0"/>
              </a:rPr>
              <a:t>  </a:t>
            </a:r>
            <a:r>
              <a:rPr lang="en-GB" sz="1200" dirty="0" err="1">
                <a:latin typeface="Century Gothic" panose="020B0502020202020204" pitchFamily="34" charset="0"/>
              </a:rPr>
              <a:t>postales</a:t>
            </a:r>
            <a:r>
              <a:rPr lang="en-GB" sz="1200" dirty="0">
                <a:latin typeface="Century Gothic" panose="020B0502020202020204" pitchFamily="34" charset="0"/>
              </a:rPr>
              <a:t>.</a:t>
            </a:r>
          </a:p>
          <a:p>
            <a:pPr marL="228600" indent="-228600">
              <a:lnSpc>
                <a:spcPct val="150000"/>
              </a:lnSpc>
              <a:buAutoNum type="arabicPeriod"/>
            </a:pPr>
            <a:r>
              <a:rPr lang="en-GB" sz="1200" b="1" dirty="0">
                <a:latin typeface="Century Gothic" panose="020B0502020202020204" pitchFamily="34" charset="0"/>
              </a:rPr>
              <a:t>P_ _s j’_ _  f_ _t  </a:t>
            </a:r>
            <a:r>
              <a:rPr lang="en-GB" sz="1200" dirty="0">
                <a:latin typeface="Century Gothic" panose="020B0502020202020204" pitchFamily="34" charset="0"/>
              </a:rPr>
              <a:t>du </a:t>
            </a:r>
            <a:r>
              <a:rPr lang="en-GB" sz="1200" dirty="0" err="1">
                <a:latin typeface="Century Gothic" panose="020B0502020202020204" pitchFamily="34" charset="0"/>
              </a:rPr>
              <a:t>vélo</a:t>
            </a:r>
            <a:r>
              <a:rPr lang="en-GB" sz="1200" dirty="0">
                <a:latin typeface="Century Gothic" panose="020B0502020202020204" pitchFamily="34" charset="0"/>
              </a:rPr>
              <a:t>  avec</a:t>
            </a:r>
            <a:r>
              <a:rPr lang="en-GB" sz="1200" b="1" dirty="0">
                <a:latin typeface="Century Gothic" panose="020B0502020202020204" pitchFamily="34" charset="0"/>
              </a:rPr>
              <a:t>  </a:t>
            </a:r>
            <a:r>
              <a:rPr lang="en-GB" sz="1200" b="1" dirty="0" err="1">
                <a:latin typeface="Century Gothic" panose="020B0502020202020204" pitchFamily="34" charset="0"/>
              </a:rPr>
              <a:t>m_s</a:t>
            </a:r>
            <a:r>
              <a:rPr lang="en-GB" sz="1200" b="1" dirty="0">
                <a:latin typeface="Century Gothic" panose="020B0502020202020204" pitchFamily="34" charset="0"/>
              </a:rPr>
              <a:t>  </a:t>
            </a:r>
            <a:r>
              <a:rPr lang="en-GB" sz="1200" b="1" dirty="0" err="1">
                <a:latin typeface="Century Gothic" panose="020B0502020202020204" pitchFamily="34" charset="0"/>
              </a:rPr>
              <a:t>p_r_nts</a:t>
            </a:r>
            <a:r>
              <a:rPr lang="en-GB" sz="1200" b="1" dirty="0">
                <a:latin typeface="Century Gothic" panose="020B0502020202020204" pitchFamily="34" charset="0"/>
              </a:rPr>
              <a:t>.</a:t>
            </a:r>
            <a:endParaRPr lang="en-GB" sz="1200" dirty="0">
              <a:latin typeface="Century Gothic" panose="020B0502020202020204" pitchFamily="34" charset="0"/>
            </a:endParaRPr>
          </a:p>
          <a:p>
            <a:pPr marL="228600" indent="-228600">
              <a:lnSpc>
                <a:spcPct val="150000"/>
              </a:lnSpc>
              <a:buAutoNum type="arabicPeriod"/>
            </a:pPr>
            <a:r>
              <a:rPr lang="en-GB" sz="1200" b="1" dirty="0">
                <a:latin typeface="Century Gothic" panose="020B0502020202020204" pitchFamily="34" charset="0"/>
              </a:rPr>
              <a:t>L’_</a:t>
            </a:r>
            <a:r>
              <a:rPr lang="en-GB" sz="1200" b="1" dirty="0" err="1">
                <a:latin typeface="Century Gothic" panose="020B0502020202020204" pitchFamily="34" charset="0"/>
              </a:rPr>
              <a:t>pr_s</a:t>
            </a:r>
            <a:r>
              <a:rPr lang="en-GB" sz="1200" b="1" dirty="0">
                <a:latin typeface="Century Gothic" panose="020B0502020202020204" pitchFamily="34" charset="0"/>
              </a:rPr>
              <a:t>  </a:t>
            </a:r>
            <a:r>
              <a:rPr lang="en-GB" sz="1200" b="1" dirty="0" err="1">
                <a:latin typeface="Century Gothic" panose="020B0502020202020204" pitchFamily="34" charset="0"/>
              </a:rPr>
              <a:t>m_d</a:t>
            </a:r>
            <a:r>
              <a:rPr lang="en-GB" sz="1200" b="1" dirty="0">
                <a:latin typeface="Century Gothic" panose="020B0502020202020204" pitchFamily="34" charset="0"/>
              </a:rPr>
              <a:t>_  j’_ _  _</a:t>
            </a:r>
            <a:r>
              <a:rPr lang="en-GB" sz="1200" b="1" dirty="0" err="1">
                <a:latin typeface="Century Gothic" panose="020B0502020202020204" pitchFamily="34" charset="0"/>
              </a:rPr>
              <a:t>ch_t</a:t>
            </a:r>
            <a:r>
              <a:rPr lang="en-GB" sz="1200" b="1" dirty="0">
                <a:latin typeface="Century Gothic" panose="020B0502020202020204" pitchFamily="34" charset="0"/>
              </a:rPr>
              <a:t>_  </a:t>
            </a:r>
            <a:r>
              <a:rPr lang="en-GB" sz="1200" dirty="0">
                <a:latin typeface="Century Gothic" panose="020B0502020202020204" pitchFamily="34" charset="0"/>
              </a:rPr>
              <a:t>des souvenirs. </a:t>
            </a:r>
          </a:p>
          <a:p>
            <a:pPr>
              <a:lnSpc>
                <a:spcPct val="150000"/>
              </a:lnSpc>
            </a:pPr>
            <a:r>
              <a:rPr lang="en-GB" sz="1200" b="1" dirty="0">
                <a:latin typeface="Century Gothic" panose="020B0502020202020204" pitchFamily="34" charset="0"/>
              </a:rPr>
              <a:t>c </a:t>
            </a:r>
            <a:r>
              <a:rPr lang="en-GB" sz="1200" b="1" dirty="0" err="1">
                <a:latin typeface="Century Gothic" panose="020B0502020202020204" pitchFamily="34" charset="0"/>
              </a:rPr>
              <a:t>F_n_l_m_nt</a:t>
            </a:r>
            <a:r>
              <a:rPr lang="en-GB" sz="1200" b="1" dirty="0">
                <a:latin typeface="Century Gothic" panose="020B0502020202020204" pitchFamily="34" charset="0"/>
              </a:rPr>
              <a:t>  j’_ _  </a:t>
            </a:r>
            <a:r>
              <a:rPr lang="en-GB" sz="1200" b="1" dirty="0" err="1">
                <a:latin typeface="Century Gothic" panose="020B0502020202020204" pitchFamily="34" charset="0"/>
              </a:rPr>
              <a:t>r_g_rd</a:t>
            </a:r>
            <a:r>
              <a:rPr lang="en-GB" sz="1200" b="1" dirty="0">
                <a:latin typeface="Century Gothic" panose="020B0502020202020204" pitchFamily="34" charset="0"/>
              </a:rPr>
              <a:t>_  l</a:t>
            </a:r>
            <a:r>
              <a:rPr lang="en-GB" sz="1200" dirty="0">
                <a:latin typeface="Century Gothic" panose="020B0502020202020204" pitchFamily="34" charset="0"/>
              </a:rPr>
              <a:t>es  </a:t>
            </a:r>
            <a:r>
              <a:rPr lang="en-GB" sz="1200" dirty="0" err="1">
                <a:latin typeface="Century Gothic" panose="020B0502020202020204" pitchFamily="34" charset="0"/>
              </a:rPr>
              <a:t>feux</a:t>
            </a:r>
            <a:r>
              <a:rPr lang="en-GB" sz="1200" dirty="0">
                <a:latin typeface="Century Gothic" panose="020B0502020202020204" pitchFamily="34" charset="0"/>
              </a:rPr>
              <a:t>  </a:t>
            </a:r>
            <a:r>
              <a:rPr lang="en-GB" sz="1200" dirty="0" err="1">
                <a:latin typeface="Century Gothic" panose="020B0502020202020204" pitchFamily="34" charset="0"/>
              </a:rPr>
              <a:t>d’artifice</a:t>
            </a:r>
            <a:r>
              <a:rPr lang="en-GB" sz="1200" dirty="0">
                <a:latin typeface="Century Gothic" panose="020B0502020202020204" pitchFamily="34" charset="0"/>
              </a:rPr>
              <a:t>  avec</a:t>
            </a:r>
            <a:r>
              <a:rPr lang="en-GB" sz="1200" b="1" dirty="0">
                <a:latin typeface="Century Gothic" panose="020B0502020202020204" pitchFamily="34" charset="0"/>
              </a:rPr>
              <a:t> </a:t>
            </a:r>
            <a:r>
              <a:rPr lang="en-GB" sz="1200" b="1" dirty="0" err="1">
                <a:latin typeface="Century Gothic" panose="020B0502020202020204" pitchFamily="34" charset="0"/>
              </a:rPr>
              <a:t>m_n</a:t>
            </a:r>
            <a:r>
              <a:rPr lang="en-GB" sz="1200" b="1" dirty="0">
                <a:latin typeface="Century Gothic" panose="020B0502020202020204" pitchFamily="34" charset="0"/>
              </a:rPr>
              <a:t>  </a:t>
            </a:r>
            <a:r>
              <a:rPr lang="en-GB" sz="1200" b="1" dirty="0" err="1">
                <a:latin typeface="Century Gothic" panose="020B0502020202020204" pitchFamily="34" charset="0"/>
              </a:rPr>
              <a:t>fr_r</a:t>
            </a:r>
            <a:r>
              <a:rPr lang="en-GB" sz="1200" b="1" dirty="0">
                <a:latin typeface="Century Gothic" panose="020B0502020202020204" pitchFamily="34" charset="0"/>
              </a:rPr>
              <a:t>_.</a:t>
            </a:r>
            <a:endParaRPr lang="en-GB" sz="1200" dirty="0">
              <a:latin typeface="Century Gothic" panose="020B0502020202020204" pitchFamily="34" charset="0"/>
            </a:endParaRPr>
          </a:p>
          <a:p>
            <a:pPr marL="228600" indent="-228600">
              <a:lnSpc>
                <a:spcPct val="150000"/>
              </a:lnSpc>
              <a:buAutoNum type="arabicPeriod" startAt="4"/>
            </a:pPr>
            <a:r>
              <a:rPr lang="en-GB" sz="1200" b="1" dirty="0">
                <a:latin typeface="Century Gothic" panose="020B0502020202020204" pitchFamily="34" charset="0"/>
              </a:rPr>
              <a:t>L_ </a:t>
            </a:r>
            <a:r>
              <a:rPr lang="en-GB" sz="1200" b="1" dirty="0" err="1">
                <a:latin typeface="Century Gothic" panose="020B0502020202020204" pitchFamily="34" charset="0"/>
              </a:rPr>
              <a:t>d_rn</a:t>
            </a:r>
            <a:r>
              <a:rPr lang="en-GB" sz="1200" b="1" dirty="0">
                <a:latin typeface="Century Gothic" panose="020B0502020202020204" pitchFamily="34" charset="0"/>
              </a:rPr>
              <a:t>_ _r  j_ _r  j_  s_ _s  </a:t>
            </a:r>
            <a:r>
              <a:rPr lang="en-GB" sz="1200" b="1" dirty="0" err="1">
                <a:latin typeface="Century Gothic" panose="020B0502020202020204" pitchFamily="34" charset="0"/>
              </a:rPr>
              <a:t>s_rt</a:t>
            </a:r>
            <a:r>
              <a:rPr lang="en-GB" sz="1200" b="1" dirty="0">
                <a:latin typeface="Century Gothic" panose="020B0502020202020204" pitchFamily="34" charset="0"/>
              </a:rPr>
              <a:t>_  </a:t>
            </a:r>
            <a:r>
              <a:rPr lang="en-GB" sz="1200" dirty="0">
                <a:latin typeface="Century Gothic" panose="020B0502020202020204" pitchFamily="34" charset="0"/>
              </a:rPr>
              <a:t>avec</a:t>
            </a:r>
            <a:r>
              <a:rPr lang="en-GB" sz="1200" b="1" dirty="0">
                <a:latin typeface="Century Gothic" panose="020B0502020202020204" pitchFamily="34" charset="0"/>
              </a:rPr>
              <a:t>  m_ </a:t>
            </a:r>
          </a:p>
          <a:p>
            <a:pPr>
              <a:lnSpc>
                <a:spcPct val="150000"/>
              </a:lnSpc>
            </a:pPr>
            <a:r>
              <a:rPr lang="en-GB" sz="1200" b="1" dirty="0">
                <a:latin typeface="Century Gothic" panose="020B0502020202020204" pitchFamily="34" charset="0"/>
              </a:rPr>
              <a:t>s_ _ _r.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97CBE92-AB0C-9FE0-5752-7254625A61C7}"/>
              </a:ext>
            </a:extLst>
          </p:cNvPr>
          <p:cNvSpPr txBox="1"/>
          <p:nvPr/>
        </p:nvSpPr>
        <p:spPr>
          <a:xfrm>
            <a:off x="145958" y="176483"/>
            <a:ext cx="38231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Century Gothic" panose="020B0502020202020204" pitchFamily="34" charset="0"/>
              </a:rPr>
              <a:t>Revise the vocabulary below and complete the activities. Challenge yourself by covering up the vocabulary. You will be tested on this vocab in the next lesson.</a:t>
            </a:r>
          </a:p>
        </p:txBody>
      </p:sp>
    </p:spTree>
    <p:extLst>
      <p:ext uri="{BB962C8B-B14F-4D97-AF65-F5344CB8AC3E}">
        <p14:creationId xmlns:p14="http://schemas.microsoft.com/office/powerpoint/2010/main" val="1159409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14600</TotalTime>
  <Words>446</Words>
  <Application>Microsoft Office PowerPoint</Application>
  <PresentationFormat>Widescreen</PresentationFormat>
  <Paragraphs>75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Broadway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Kirsty Peacock</dc:creator>
  <cp:lastModifiedBy>Kirsty Peacock</cp:lastModifiedBy>
  <cp:revision>7</cp:revision>
  <cp:lastPrinted>2022-08-17T18:44:16Z</cp:lastPrinted>
  <dcterms:created xsi:type="dcterms:W3CDTF">2022-06-08T18:02:52Z</dcterms:created>
  <dcterms:modified xsi:type="dcterms:W3CDTF">2022-10-09T14:53:45Z</dcterms:modified>
</cp:coreProperties>
</file>