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1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CAA7FD-913D-41BD-ADC8-BA7F4EDAE804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B2A5EA-0993-43CC-A5E0-A6176DD2F4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7834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Print one out per pair. Don’t show the video during this activity as it will distract pupils.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2A5EA-0993-43CC-A5E0-A6176DD2F48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82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Listen to the song and watch the video. Get the pupils to follow the lyrics. </a:t>
            </a:r>
          </a:p>
          <a:p>
            <a:r>
              <a:rPr lang="en-GB" dirty="0"/>
              <a:t>You could stop the song at a random point and ask students where they are in the song. </a:t>
            </a:r>
          </a:p>
          <a:p>
            <a:r>
              <a:rPr lang="en-GB" dirty="0"/>
              <a:t>Get students to sing along with the chorus.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2A5EA-0993-43CC-A5E0-A6176DD2F48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32451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Get students to complete the activity. Then use it as an opportunity to discuss the lyrics. Do they think it’s a powerful song? Does the video convey the message of the song well?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2A5EA-0993-43CC-A5E0-A6176DD2F48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366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BB2A5EA-0993-43CC-A5E0-A6176DD2F48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94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7BCC1-2EA9-4A89-AE15-9B553F21DF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763B9D-68BF-438B-9B21-49B481D60F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43A45F-C9D1-4BE1-9F1F-8F75FE43C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3649-DEC5-4631-8BB8-B6BF0E784898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4DE8A1-4836-40DE-AE77-227B1B17F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0B88E-524D-4990-A466-79AFFCDD7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FC82-0993-4EC9-A8E5-B16BC9E8C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151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6B1E2-5883-4F18-9D26-40472F42B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67CC52-A39D-40BA-908F-A2964F87F3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FEB00-FD58-4E9D-88EE-9CD98A769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3649-DEC5-4631-8BB8-B6BF0E784898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3C6924-AF5B-4226-9292-EEA1B6C2D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581ED-A693-46AB-BD3F-6B7E3BDB9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FC82-0993-4EC9-A8E5-B16BC9E8C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87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B71A38-5EB7-4855-9D97-3F9D0F9E11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155C09-E583-43DE-A35F-8E9CFFF5E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C5CDF-F11C-42A5-B440-7391C0B6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3649-DEC5-4631-8BB8-B6BF0E784898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B6429-F844-4A3D-A719-F93B09BAA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3019C-EE26-4328-9B9B-E546CEF4D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FC82-0993-4EC9-A8E5-B16BC9E8C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92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06F1A-16FB-4D80-9981-E2BA803B9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2D325-318C-4CAC-873A-641852016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78B029-E718-4B23-A9FA-A703746D4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3649-DEC5-4631-8BB8-B6BF0E784898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6B22A-CE58-4298-9195-F1B3CBE9A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28F16C-50C4-4C0C-B3CA-6E6E96CDB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FC82-0993-4EC9-A8E5-B16BC9E8C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80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2C161-92AB-4B8E-92E5-7C0655B553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AE155-3C52-4D02-B99D-4A25C1FBE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D18809-DB5B-4991-93CA-F6F418E52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3649-DEC5-4631-8BB8-B6BF0E784898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25731-86CE-424C-BF00-C03BC0CCB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329EFD-F55D-4E5C-BB44-9A5E5BC3D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FC82-0993-4EC9-A8E5-B16BC9E8C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655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B35AF-1498-4BE9-AB66-EFBCF8EAA0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70975-8232-484C-A786-292418061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4EF625-BCBB-4C9F-A20C-9EF00FEC1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17129-4E6E-485F-8FCE-3B6FDFF29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3649-DEC5-4631-8BB8-B6BF0E784898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5E755-FACF-4966-8442-C6EE96120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30B3F-696E-40F7-82C8-DB02A7752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FC82-0993-4EC9-A8E5-B16BC9E8C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8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33BAD-3D81-4C59-B61A-715F07C96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260A38-8A65-4614-B626-E687D488C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49367B-B9D0-4827-B2F2-485AEF62F4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090C52-25F6-47BA-AFC2-F32361BDA8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30D6A1-032A-451C-8B11-81A8213D68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FAEBC1-0C50-457A-846C-63B7055DA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3649-DEC5-4631-8BB8-B6BF0E784898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FDA6AE-AF2B-4B7A-9C5E-3C2187C20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F94CEA5-A0C5-4311-A400-23F9B6E39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FC82-0993-4EC9-A8E5-B16BC9E8C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310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BCF881-2441-43F0-BBB7-8396E84A6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616DFD-6C21-4EAC-A743-128E80C46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3649-DEC5-4631-8BB8-B6BF0E784898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1487A5-A310-4E3A-A117-D9315FA61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CE16C9-4174-4235-B8BB-43626AE33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FC82-0993-4EC9-A8E5-B16BC9E8C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77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6A9CFB-DF0F-409C-AE6A-0E4D6D2F6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3649-DEC5-4631-8BB8-B6BF0E784898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464C945-50EE-4698-B775-6CB4AD595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283C4C-6346-43FD-BB5D-641087B66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FC82-0993-4EC9-A8E5-B16BC9E8C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898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CB73D-7C7A-4CAF-B76F-CEBE6ADAA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81BD34-91D4-4FD5-B414-C9E7007A20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CA1CDF-3E64-4A10-80F2-38C5E9821F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27DB2-AA76-42CE-910B-473CD5A66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3649-DEC5-4631-8BB8-B6BF0E784898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62CEC3-D772-404D-B9C2-514C4D5B2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ED5E33-CD07-40FE-9540-28245D4EA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FC82-0993-4EC9-A8E5-B16BC9E8C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44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F91183-36AA-4D44-80EC-810898E85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9A9D37-5984-4789-AD29-BCF525B30A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272A6B-64FA-4EEB-9949-7988B95BD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C72ED2-3B5C-4A49-92BC-16E99D50B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3649-DEC5-4631-8BB8-B6BF0E784898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8A828F-27A7-4676-BB24-ED9A5F6E1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1605FE-26C2-42C1-BBD4-4E74940B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C3FC82-0993-4EC9-A8E5-B16BC9E8C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669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86C7BE-2704-4D49-AEAC-9A1CFBC6E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919CA-41B4-4593-B209-0E7263B39F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116095-DEE9-4D7D-AF1E-DA7F92DF24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93649-DEC5-4631-8BB8-B6BF0E784898}" type="datetimeFigureOut">
              <a:rPr lang="en-GB" smtClean="0"/>
              <a:t>28/10/2020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A87214-C7C7-47A7-BFE7-EEC1330510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B7ED0-A451-440F-B9CA-AD8B2E72CF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3FC82-0993-4EC9-A8E5-B16BC9E8C2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41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bxWxXncl53U?feature=oembe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1F65F87-A0F8-4F91-A9B0-239EB696AEB2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420B45-5407-486A-A038-1F2ECC96271D}"/>
              </a:ext>
            </a:extLst>
          </p:cNvPr>
          <p:cNvSpPr txBox="1"/>
          <p:nvPr/>
        </p:nvSpPr>
        <p:spPr>
          <a:xfrm>
            <a:off x="10602196" y="644783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9174BCE-E584-4EF4-966D-B2F42C2E76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48" y="1120623"/>
            <a:ext cx="11915481" cy="461675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6763899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1F65F87-A0F8-4F91-A9B0-239EB696AEB2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420B45-5407-486A-A038-1F2ECC96271D}"/>
              </a:ext>
            </a:extLst>
          </p:cNvPr>
          <p:cNvSpPr txBox="1"/>
          <p:nvPr/>
        </p:nvSpPr>
        <p:spPr>
          <a:xfrm>
            <a:off x="10602196" y="644783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BB7C365-227D-427D-8C8E-3AC92565CD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4617" y="2105877"/>
            <a:ext cx="7702766" cy="264624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DECCC55-4FE7-43B3-B71D-2145033F45F9}"/>
              </a:ext>
            </a:extLst>
          </p:cNvPr>
          <p:cNvSpPr txBox="1"/>
          <p:nvPr/>
        </p:nvSpPr>
        <p:spPr>
          <a:xfrm>
            <a:off x="2808867" y="919436"/>
            <a:ext cx="6542842" cy="870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dirty="0">
                <a:latin typeface="Century Gothic" panose="020B0502020202020204" pitchFamily="34" charset="0"/>
              </a:rPr>
              <a:t>Look at the lyric from the song ‘ Soy </a:t>
            </a:r>
            <a:r>
              <a:rPr lang="en-GB" dirty="0" err="1">
                <a:latin typeface="Century Gothic" panose="020B0502020202020204" pitchFamily="34" charset="0"/>
              </a:rPr>
              <a:t>Yo</a:t>
            </a:r>
            <a:r>
              <a:rPr lang="en-GB" dirty="0">
                <a:latin typeface="Century Gothic" panose="020B0502020202020204" pitchFamily="34" charset="0"/>
              </a:rPr>
              <a:t>’ below. What message do you think the artist is trying to get across?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77A167-3B1B-49FF-8224-CA723920F6F9}"/>
              </a:ext>
            </a:extLst>
          </p:cNvPr>
          <p:cNvSpPr/>
          <p:nvPr/>
        </p:nvSpPr>
        <p:spPr>
          <a:xfrm>
            <a:off x="122548" y="127262"/>
            <a:ext cx="11915481" cy="6603476"/>
          </a:xfrm>
          <a:prstGeom prst="rect">
            <a:avLst/>
          </a:prstGeom>
          <a:noFill/>
          <a:ln w="76200">
            <a:solidFill>
              <a:srgbClr val="EFD1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997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1F65F87-A0F8-4F91-A9B0-239EB696AEB2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420B45-5407-486A-A038-1F2ECC96271D}"/>
              </a:ext>
            </a:extLst>
          </p:cNvPr>
          <p:cNvSpPr txBox="1"/>
          <p:nvPr/>
        </p:nvSpPr>
        <p:spPr>
          <a:xfrm>
            <a:off x="10602196" y="644783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DECCC55-4FE7-43B3-B71D-2145033F45F9}"/>
              </a:ext>
            </a:extLst>
          </p:cNvPr>
          <p:cNvSpPr txBox="1"/>
          <p:nvPr/>
        </p:nvSpPr>
        <p:spPr>
          <a:xfrm>
            <a:off x="392098" y="1654379"/>
            <a:ext cx="5023281" cy="4108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600" dirty="0">
                <a:latin typeface="Century Gothic" panose="020B0502020202020204" pitchFamily="34" charset="0"/>
              </a:rPr>
              <a:t>You are now going to listen to the song.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In pairs, take a highlighter each (different colours).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When you hear one of the words from the word cloud you need to highlight it on your shared sheet.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The first one to mark the word wins the point.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If you highlight an incorrect word you lose a point.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1600" dirty="0">
                <a:latin typeface="Century Gothic" panose="020B0502020202020204" pitchFamily="34" charset="0"/>
              </a:rPr>
              <a:t>The person at the end of the song with the most points wins.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77A167-3B1B-49FF-8224-CA723920F6F9}"/>
              </a:ext>
            </a:extLst>
          </p:cNvPr>
          <p:cNvSpPr/>
          <p:nvPr/>
        </p:nvSpPr>
        <p:spPr>
          <a:xfrm>
            <a:off x="122548" y="127262"/>
            <a:ext cx="11915481" cy="6603476"/>
          </a:xfrm>
          <a:prstGeom prst="rect">
            <a:avLst/>
          </a:prstGeom>
          <a:noFill/>
          <a:ln w="76200">
            <a:solidFill>
              <a:srgbClr val="EFD1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1EDE4B7-562E-479C-92DE-9C157900B5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9726" y="227584"/>
            <a:ext cx="4432547" cy="131271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8A73E1E-B2C8-435D-A843-4E78B05536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5379" y="1259502"/>
            <a:ext cx="6490822" cy="489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937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1F65F87-A0F8-4F91-A9B0-239EB696AEB2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420B45-5407-486A-A038-1F2ECC96271D}"/>
              </a:ext>
            </a:extLst>
          </p:cNvPr>
          <p:cNvSpPr txBox="1"/>
          <p:nvPr/>
        </p:nvSpPr>
        <p:spPr>
          <a:xfrm>
            <a:off x="10602196" y="644783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77A167-3B1B-49FF-8224-CA723920F6F9}"/>
              </a:ext>
            </a:extLst>
          </p:cNvPr>
          <p:cNvSpPr/>
          <p:nvPr/>
        </p:nvSpPr>
        <p:spPr>
          <a:xfrm>
            <a:off x="122548" y="127262"/>
            <a:ext cx="11915481" cy="6603476"/>
          </a:xfrm>
          <a:prstGeom prst="rect">
            <a:avLst/>
          </a:prstGeom>
          <a:noFill/>
          <a:ln w="76200">
            <a:solidFill>
              <a:srgbClr val="EFD1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B2300F7-4E18-4192-A88B-FD18B71687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151" b="21470"/>
          <a:stretch/>
        </p:blipFill>
        <p:spPr>
          <a:xfrm>
            <a:off x="3932400" y="221942"/>
            <a:ext cx="4295775" cy="1198485"/>
          </a:xfrm>
          <a:prstGeom prst="rect">
            <a:avLst/>
          </a:prstGeom>
        </p:spPr>
      </p:pic>
      <p:sp>
        <p:nvSpPr>
          <p:cNvPr id="11" name="Rectangle 1">
            <a:extLst>
              <a:ext uri="{FF2B5EF4-FFF2-40B4-BE49-F238E27FC236}">
                <a16:creationId xmlns:a16="http://schemas.microsoft.com/office/drawing/2014/main" id="{4C9D03D0-384E-41DE-8284-AE7D31EAE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231" y="1628759"/>
            <a:ext cx="414408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Me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caí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me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paré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caminé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me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subí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Me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fuí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contra la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corriente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también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me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perdí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Fracasé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me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encontré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lo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viví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aprendí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Cuando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pegas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fuerte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más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profundo es el beat,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sí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Sigo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bailando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escribiendo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mis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letra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'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Sigo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cantando con la'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puerta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'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abierta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'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Atravesando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por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todas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estas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tierras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 no hay que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viajar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tanto pa'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encontrar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la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respuesta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[Coro]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 no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preocupes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si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no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aprueban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Cuando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critiquen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tú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solo di: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¡Soy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!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¡Soy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!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¡Soy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! (Soy, soy, soy)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¡Soy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! 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)</a:t>
            </a: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dirty="0">
              <a:solidFill>
                <a:srgbClr val="222222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US" altLang="en-US" sz="1200" dirty="0" err="1">
                <a:solidFill>
                  <a:srgbClr val="222222"/>
                </a:solidFill>
                <a:latin typeface="Century Gothic" panose="020B0502020202020204" pitchFamily="34" charset="0"/>
              </a:rPr>
              <a:t>Sigo</a:t>
            </a:r>
            <a:r>
              <a:rPr lang="en-US" altLang="en-US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1200" dirty="0" err="1">
                <a:solidFill>
                  <a:srgbClr val="222222"/>
                </a:solidFill>
                <a:latin typeface="Century Gothic" panose="020B0502020202020204" pitchFamily="34" charset="0"/>
              </a:rPr>
              <a:t>caminando</a:t>
            </a:r>
            <a:r>
              <a:rPr lang="en-US" altLang="en-US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, </a:t>
            </a:r>
            <a:r>
              <a:rPr lang="en-US" altLang="en-US" sz="1200" dirty="0" err="1">
                <a:solidFill>
                  <a:srgbClr val="222222"/>
                </a:solidFill>
                <a:latin typeface="Century Gothic" panose="020B0502020202020204" pitchFamily="34" charset="0"/>
              </a:rPr>
              <a:t>sigo</a:t>
            </a:r>
            <a:r>
              <a:rPr lang="en-US" altLang="en-US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1200" dirty="0" err="1">
                <a:solidFill>
                  <a:srgbClr val="222222"/>
                </a:solidFill>
                <a:latin typeface="Century Gothic" panose="020B0502020202020204" pitchFamily="34" charset="0"/>
              </a:rPr>
              <a:t>riendo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n-US" altLang="en-US" sz="1200" dirty="0" err="1">
                <a:solidFill>
                  <a:srgbClr val="222222"/>
                </a:solidFill>
                <a:latin typeface="Century Gothic" panose="020B0502020202020204" pitchFamily="34" charset="0"/>
              </a:rPr>
              <a:t>Hago</a:t>
            </a:r>
            <a:r>
              <a:rPr lang="en-US" altLang="en-US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 lo que </a:t>
            </a:r>
            <a:r>
              <a:rPr lang="en-US" altLang="en-US" sz="1200" dirty="0" err="1">
                <a:solidFill>
                  <a:srgbClr val="222222"/>
                </a:solidFill>
                <a:latin typeface="Century Gothic" panose="020B0502020202020204" pitchFamily="34" charset="0"/>
              </a:rPr>
              <a:t>quiero</a:t>
            </a:r>
            <a:r>
              <a:rPr lang="en-US" altLang="en-US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, </a:t>
            </a:r>
            <a:r>
              <a:rPr lang="en-US" altLang="en-US" sz="1200" dirty="0" err="1">
                <a:solidFill>
                  <a:srgbClr val="222222"/>
                </a:solidFill>
                <a:latin typeface="Century Gothic" panose="020B0502020202020204" pitchFamily="34" charset="0"/>
              </a:rPr>
              <a:t>muero</a:t>
            </a:r>
            <a:r>
              <a:rPr lang="en-US" altLang="en-US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1200" dirty="0" err="1">
                <a:solidFill>
                  <a:srgbClr val="222222"/>
                </a:solidFill>
                <a:latin typeface="Century Gothic" panose="020B0502020202020204" pitchFamily="34" charset="0"/>
              </a:rPr>
              <a:t>en</a:t>
            </a:r>
            <a:r>
              <a:rPr lang="en-US" altLang="en-US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 el </a:t>
            </a:r>
            <a:r>
              <a:rPr lang="en-US" altLang="en-US" sz="1200" dirty="0" err="1">
                <a:solidFill>
                  <a:srgbClr val="222222"/>
                </a:solidFill>
                <a:latin typeface="Century Gothic" panose="020B0502020202020204" pitchFamily="34" charset="0"/>
              </a:rPr>
              <a:t>intento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n-US" altLang="en-US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A </a:t>
            </a:r>
            <a:r>
              <a:rPr lang="en-US" altLang="en-US" sz="1200" dirty="0" err="1">
                <a:solidFill>
                  <a:srgbClr val="222222"/>
                </a:solidFill>
                <a:latin typeface="Century Gothic" panose="020B0502020202020204" pitchFamily="34" charset="0"/>
              </a:rPr>
              <a:t>nadie</a:t>
            </a:r>
            <a:r>
              <a:rPr lang="en-US" altLang="en-US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 le </a:t>
            </a:r>
            <a:r>
              <a:rPr lang="en-US" altLang="en-US" sz="1200" dirty="0" err="1">
                <a:solidFill>
                  <a:srgbClr val="222222"/>
                </a:solidFill>
                <a:latin typeface="Century Gothic" panose="020B0502020202020204" pitchFamily="34" charset="0"/>
              </a:rPr>
              <a:t>importa</a:t>
            </a:r>
            <a:r>
              <a:rPr lang="en-US" altLang="en-US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 lo que </a:t>
            </a:r>
            <a:r>
              <a:rPr lang="en-US" altLang="en-US" sz="1200" dirty="0" err="1">
                <a:solidFill>
                  <a:srgbClr val="222222"/>
                </a:solidFill>
                <a:latin typeface="Century Gothic" panose="020B0502020202020204" pitchFamily="34" charset="0"/>
              </a:rPr>
              <a:t>estoy</a:t>
            </a:r>
            <a:r>
              <a:rPr lang="en-US" altLang="en-US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1200" dirty="0" err="1">
                <a:solidFill>
                  <a:srgbClr val="222222"/>
                </a:solidFill>
                <a:latin typeface="Century Gothic" panose="020B0502020202020204" pitchFamily="34" charset="0"/>
              </a:rPr>
              <a:t>haciendo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lang="en-US" altLang="en-US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Lo </a:t>
            </a:r>
            <a:r>
              <a:rPr lang="en-US" altLang="en-US" sz="1200" dirty="0" err="1">
                <a:solidFill>
                  <a:srgbClr val="222222"/>
                </a:solidFill>
                <a:latin typeface="Century Gothic" panose="020B0502020202020204" pitchFamily="34" charset="0"/>
              </a:rPr>
              <a:t>único</a:t>
            </a:r>
            <a:r>
              <a:rPr lang="en-US" altLang="en-US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 que </a:t>
            </a:r>
            <a:r>
              <a:rPr lang="en-US" altLang="en-US" sz="1200" dirty="0" err="1">
                <a:solidFill>
                  <a:srgbClr val="222222"/>
                </a:solidFill>
                <a:latin typeface="Century Gothic" panose="020B0502020202020204" pitchFamily="34" charset="0"/>
              </a:rPr>
              <a:t>importa</a:t>
            </a:r>
            <a:r>
              <a:rPr lang="en-US" altLang="en-US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 es lo que </a:t>
            </a:r>
            <a:r>
              <a:rPr lang="en-US" altLang="en-US" sz="1200" dirty="0" err="1">
                <a:solidFill>
                  <a:srgbClr val="222222"/>
                </a:solidFill>
                <a:latin typeface="Century Gothic" panose="020B0502020202020204" pitchFamily="34" charset="0"/>
              </a:rPr>
              <a:t>está</a:t>
            </a:r>
            <a:r>
              <a:rPr lang="en-US" altLang="en-US" sz="1200" dirty="0">
                <a:solidFill>
                  <a:srgbClr val="222222"/>
                </a:solidFill>
                <a:latin typeface="Century Gothic" panose="020B0502020202020204" pitchFamily="34" charset="0"/>
              </a:rPr>
              <a:t> por dentro (Hey)</a:t>
            </a:r>
          </a:p>
          <a:p>
            <a:pPr lvl="0"/>
            <a:endParaRPr lang="en-US" altLang="en-US" sz="1200" dirty="0">
              <a:solidFill>
                <a:srgbClr val="222222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1">
            <a:extLst>
              <a:ext uri="{FF2B5EF4-FFF2-40B4-BE49-F238E27FC236}">
                <a16:creationId xmlns:a16="http://schemas.microsoft.com/office/drawing/2014/main" id="{19D4A418-7955-41E6-A65D-64AD59EDA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1314" y="1628759"/>
            <a:ext cx="4000869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A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mí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me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gusta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estar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en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la arena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Bañarme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en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el mar, sin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razón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sin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problema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Estar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sentada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sin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hacer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nada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Mirando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de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lejos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estar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relajada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[Coro]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 no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preocupes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si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no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aprueban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Cuando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critiquen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tú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solo di: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¡Soy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!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¡Soy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!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¡Soy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! (Soy, soy, soy)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¡Soy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! 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)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[Puente]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Soy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así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soy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así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soy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así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Relajá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')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tú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ni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me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conoces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a mi (Bien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relajá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')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Soy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así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soy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así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soy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así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¡ja! 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Relajá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')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tú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ni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me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conoces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a mi (Bien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relajá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')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You know what I mean, you know what I mean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Relaja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', bien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relaja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')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Relaja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', bien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relaja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') ¡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Sí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papá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!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82CA4FE2-E678-4228-9DE1-06BBBFB2C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07722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Rectangle 1">
            <a:extLst>
              <a:ext uri="{FF2B5EF4-FFF2-40B4-BE49-F238E27FC236}">
                <a16:creationId xmlns:a16="http://schemas.microsoft.com/office/drawing/2014/main" id="{2B9D9505-8B46-4105-BE02-4F54CA504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1843" y="1564803"/>
            <a:ext cx="4000869" cy="3247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[Coro]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 no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preocupes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si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no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aprueban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Cuando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te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critiquen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tú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solo di: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¡Soy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!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¡Soy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!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¡Soy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! (Soy, soy, soy)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¡Soy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! 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)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[Outro]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¡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! (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En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la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cama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relajada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con mi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cuerpo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con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piyama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, soy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)</a:t>
            </a:r>
            <a:b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¡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Así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 soy 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yo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300" dirty="0">
              <a:solidFill>
                <a:srgbClr val="222222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390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1F65F87-A0F8-4F91-A9B0-239EB696AEB2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420B45-5407-486A-A038-1F2ECC96271D}"/>
              </a:ext>
            </a:extLst>
          </p:cNvPr>
          <p:cNvSpPr txBox="1"/>
          <p:nvPr/>
        </p:nvSpPr>
        <p:spPr>
          <a:xfrm>
            <a:off x="10602196" y="644783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77A167-3B1B-49FF-8224-CA723920F6F9}"/>
              </a:ext>
            </a:extLst>
          </p:cNvPr>
          <p:cNvSpPr/>
          <p:nvPr/>
        </p:nvSpPr>
        <p:spPr>
          <a:xfrm>
            <a:off x="122548" y="127262"/>
            <a:ext cx="11915481" cy="6603476"/>
          </a:xfrm>
          <a:prstGeom prst="rect">
            <a:avLst/>
          </a:prstGeom>
          <a:noFill/>
          <a:ln w="76200">
            <a:solidFill>
              <a:srgbClr val="EFD1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4C9D03D0-384E-41DE-8284-AE7D31EAE5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231" y="1413316"/>
            <a:ext cx="11195884" cy="5324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228600" marR="0" lvl="0" indent="-228600" algn="l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I keep walking and I keep laughing.			________________________________________________________</a:t>
            </a:r>
          </a:p>
          <a:p>
            <a:pPr marL="228600" indent="-228600">
              <a:lnSpc>
                <a:spcPct val="250000"/>
              </a:lnSpc>
              <a:buFontTx/>
              <a:buAutoNum type="arabicPeriod"/>
            </a:pPr>
            <a:r>
              <a:rPr lang="en-US" altLang="en-US" sz="1400" dirty="0">
                <a:solidFill>
                  <a:srgbClr val="222222"/>
                </a:solidFill>
                <a:latin typeface="Century Gothic" panose="020B0502020202020204" pitchFamily="34" charset="0"/>
              </a:rPr>
              <a:t>I fell, I stopped, I walked, I got up.			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________________________________________________________</a:t>
            </a:r>
            <a:endParaRPr lang="en-US" altLang="en-US" sz="1400" dirty="0">
              <a:solidFill>
                <a:srgbClr val="222222"/>
              </a:solidFill>
              <a:latin typeface="Century Gothic" panose="020B0502020202020204" pitchFamily="34" charset="0"/>
            </a:endParaRPr>
          </a:p>
          <a:p>
            <a:pPr marL="228600" indent="-228600">
              <a:lnSpc>
                <a:spcPct val="250000"/>
              </a:lnSpc>
              <a:buFontTx/>
              <a:buAutoNum type="arabicPeriod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I do what I want.					________________________________________________________</a:t>
            </a:r>
          </a:p>
          <a:p>
            <a:pPr marL="228600" indent="-228600">
              <a:lnSpc>
                <a:spcPct val="250000"/>
              </a:lnSpc>
              <a:buFontTx/>
              <a:buAutoNum type="arabicPeriod"/>
            </a:pPr>
            <a:r>
              <a:rPr lang="en-US" altLang="en-US" sz="1400" dirty="0">
                <a:solidFill>
                  <a:srgbClr val="222222"/>
                </a:solidFill>
                <a:latin typeface="Century Gothic" panose="020B0502020202020204" pitchFamily="34" charset="0"/>
              </a:rPr>
              <a:t>I failed, I found myself, I lived it and I learned from it.	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________________________________________________________</a:t>
            </a:r>
            <a:endParaRPr lang="en-US" altLang="en-US" sz="1400" dirty="0">
              <a:solidFill>
                <a:srgbClr val="222222"/>
              </a:solidFill>
              <a:latin typeface="Century Gothic" panose="020B0502020202020204" pitchFamily="34" charset="0"/>
            </a:endParaRPr>
          </a:p>
          <a:p>
            <a:pPr marL="228600" indent="-228600">
              <a:lnSpc>
                <a:spcPct val="250000"/>
              </a:lnSpc>
              <a:buFontTx/>
              <a:buAutoNum type="arabicPeriod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And don’t worry if you’re not approved.		________________________________________________________	</a:t>
            </a:r>
          </a:p>
          <a:p>
            <a:pPr marL="228600" indent="-228600">
              <a:lnSpc>
                <a:spcPct val="250000"/>
              </a:lnSpc>
              <a:buFontTx/>
              <a:buAutoNum type="arabicPeriod"/>
            </a:pPr>
            <a:r>
              <a:rPr lang="en-US" altLang="en-US" sz="1400" dirty="0">
                <a:solidFill>
                  <a:srgbClr val="222222"/>
                </a:solidFill>
                <a:latin typeface="Century Gothic" panose="020B0502020202020204" pitchFamily="34" charset="0"/>
              </a:rPr>
              <a:t>The only thing that matters is what’s inside.		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________________________________________________________</a:t>
            </a:r>
            <a:endParaRPr lang="en-US" altLang="en-US" sz="1400" dirty="0">
              <a:solidFill>
                <a:srgbClr val="222222"/>
              </a:solidFill>
              <a:latin typeface="Century Gothic" panose="020B0502020202020204" pitchFamily="34" charset="0"/>
            </a:endParaRPr>
          </a:p>
          <a:p>
            <a:pPr marL="228600" indent="-228600">
              <a:lnSpc>
                <a:spcPct val="250000"/>
              </a:lnSpc>
              <a:buFontTx/>
              <a:buAutoNum type="arabicPeriod"/>
            </a:pP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latin typeface="Century Gothic" panose="020B0502020202020204" pitchFamily="34" charset="0"/>
              </a:rPr>
              <a:t>When they criticize you, just say.			________________________________________________________</a:t>
            </a:r>
          </a:p>
          <a:p>
            <a:pPr marL="228600" marR="0" lvl="0" indent="-228600" algn="l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222222"/>
              </a:solidFill>
              <a:effectLst/>
              <a:latin typeface="Century Gothic" panose="020B0502020202020204" pitchFamily="34" charset="0"/>
            </a:endParaRPr>
          </a:p>
          <a:p>
            <a:pPr marL="228600" marR="0" lvl="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endParaRPr lang="en-US" altLang="en-US" sz="1200" dirty="0">
              <a:solidFill>
                <a:srgbClr val="222222"/>
              </a:solidFill>
              <a:latin typeface="Century Gothic" panose="020B0502020202020204" pitchFamily="34" charset="0"/>
            </a:endParaRPr>
          </a:p>
          <a:p>
            <a:pPr lvl="0"/>
            <a:endParaRPr lang="en-US" altLang="en-US" sz="1200" dirty="0">
              <a:solidFill>
                <a:srgbClr val="222222"/>
              </a:solidFill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82CA4FE2-E678-4228-9DE1-06BBBFB2C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07722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46E222D-118F-4F60-A1F4-C6652FB93622}"/>
              </a:ext>
            </a:extLst>
          </p:cNvPr>
          <p:cNvSpPr txBox="1"/>
          <p:nvPr/>
        </p:nvSpPr>
        <p:spPr>
          <a:xfrm>
            <a:off x="407231" y="1128348"/>
            <a:ext cx="9614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Find the Spanish translations for the lyrics below.</a:t>
            </a:r>
          </a:p>
        </p:txBody>
      </p:sp>
    </p:spTree>
    <p:extLst>
      <p:ext uri="{BB962C8B-B14F-4D97-AF65-F5344CB8AC3E}">
        <p14:creationId xmlns:p14="http://schemas.microsoft.com/office/powerpoint/2010/main" val="4098860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1F65F87-A0F8-4F91-A9B0-239EB696AEB2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420B45-5407-486A-A038-1F2ECC96271D}"/>
              </a:ext>
            </a:extLst>
          </p:cNvPr>
          <p:cNvSpPr txBox="1"/>
          <p:nvPr/>
        </p:nvSpPr>
        <p:spPr>
          <a:xfrm>
            <a:off x="10602196" y="644783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77A167-3B1B-49FF-8224-CA723920F6F9}"/>
              </a:ext>
            </a:extLst>
          </p:cNvPr>
          <p:cNvSpPr/>
          <p:nvPr/>
        </p:nvSpPr>
        <p:spPr>
          <a:xfrm>
            <a:off x="122548" y="127262"/>
            <a:ext cx="11915481" cy="6603476"/>
          </a:xfrm>
          <a:prstGeom prst="rect">
            <a:avLst/>
          </a:prstGeom>
          <a:noFill/>
          <a:ln w="76200">
            <a:solidFill>
              <a:srgbClr val="EFD1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82CA4FE2-E678-4228-9DE1-06BBBFB2C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07722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1021AC-0223-4FAA-9D28-D233EED4A9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2960" y="1531855"/>
            <a:ext cx="6703765" cy="379428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93D41FE-E3E0-42B6-B791-912812CDC7F0}"/>
              </a:ext>
            </a:extLst>
          </p:cNvPr>
          <p:cNvSpPr txBox="1"/>
          <p:nvPr/>
        </p:nvSpPr>
        <p:spPr>
          <a:xfrm>
            <a:off x="171986" y="273378"/>
            <a:ext cx="48615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You are going to complete your own ‘Soy…’ poster. Fill each box with an adjective you would use to describe yourself. Here are a few ideas below. Use a dictionary to find some new adjectives.</a:t>
            </a:r>
          </a:p>
          <a:p>
            <a:endParaRPr lang="en-GB" sz="1400" b="1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Honesto</a:t>
            </a:r>
            <a:r>
              <a:rPr lang="en-GB" sz="1400" dirty="0">
                <a:latin typeface="Century Gothic" panose="020B0502020202020204" pitchFamily="34" charset="0"/>
              </a:rPr>
              <a:t>/a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Comprensivo</a:t>
            </a:r>
            <a:r>
              <a:rPr lang="en-GB" sz="1400" dirty="0">
                <a:latin typeface="Century Gothic" panose="020B0502020202020204" pitchFamily="34" charset="0"/>
              </a:rPr>
              <a:t>/a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Fiel</a:t>
            </a:r>
            <a:endParaRPr lang="en-GB" sz="14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Fuerte</a:t>
            </a:r>
            <a:endParaRPr lang="en-GB" sz="14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Creativo</a:t>
            </a:r>
            <a:r>
              <a:rPr lang="en-GB" sz="1400" dirty="0">
                <a:latin typeface="Century Gothic" panose="020B0502020202020204" pitchFamily="34" charset="0"/>
              </a:rPr>
              <a:t>/a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Friki</a:t>
            </a:r>
            <a:endParaRPr lang="en-GB" sz="14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Raro</a:t>
            </a:r>
            <a:r>
              <a:rPr lang="en-GB" sz="1400" dirty="0">
                <a:latin typeface="Century Gothic" panose="020B0502020202020204" pitchFamily="34" charset="0"/>
              </a:rPr>
              <a:t>/a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Único</a:t>
            </a:r>
            <a:r>
              <a:rPr lang="en-GB" sz="1400" dirty="0">
                <a:latin typeface="Century Gothic" panose="020B0502020202020204" pitchFamily="34" charset="0"/>
              </a:rPr>
              <a:t>/a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Valiente</a:t>
            </a:r>
            <a:endParaRPr lang="en-GB" sz="14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Culto</a:t>
            </a:r>
            <a:r>
              <a:rPr lang="en-GB" sz="1400" dirty="0">
                <a:latin typeface="Century Gothic" panose="020B0502020202020204" pitchFamily="34" charset="0"/>
              </a:rPr>
              <a:t>/a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Tenaz</a:t>
            </a:r>
            <a:endParaRPr lang="en-GB" sz="1400" dirty="0"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Caprichoso</a:t>
            </a:r>
            <a:r>
              <a:rPr lang="en-GB" sz="1400" dirty="0">
                <a:latin typeface="Century Gothic" panose="020B0502020202020204" pitchFamily="34" charset="0"/>
              </a:rPr>
              <a:t>/a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Curioso/a 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Educado</a:t>
            </a:r>
            <a:r>
              <a:rPr lang="en-GB" sz="1400" dirty="0">
                <a:latin typeface="Century Gothic" panose="020B0502020202020204" pitchFamily="34" charset="0"/>
              </a:rPr>
              <a:t>/a</a:t>
            </a:r>
          </a:p>
          <a:p>
            <a:pPr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Dulce</a:t>
            </a:r>
          </a:p>
          <a:p>
            <a:pPr>
              <a:lnSpc>
                <a:spcPct val="15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Excéntrico</a:t>
            </a:r>
            <a:r>
              <a:rPr lang="en-GB" sz="1400" dirty="0">
                <a:latin typeface="Century Gothic" panose="020B0502020202020204" pitchFamily="34" charset="0"/>
              </a:rPr>
              <a:t>/a</a:t>
            </a:r>
          </a:p>
          <a:p>
            <a:endParaRPr lang="en-GB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348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1F65F87-A0F8-4F91-A9B0-239EB696AEB2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420B45-5407-486A-A038-1F2ECC96271D}"/>
              </a:ext>
            </a:extLst>
          </p:cNvPr>
          <p:cNvSpPr txBox="1"/>
          <p:nvPr/>
        </p:nvSpPr>
        <p:spPr>
          <a:xfrm>
            <a:off x="10602196" y="644783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77A167-3B1B-49FF-8224-CA723920F6F9}"/>
              </a:ext>
            </a:extLst>
          </p:cNvPr>
          <p:cNvSpPr/>
          <p:nvPr/>
        </p:nvSpPr>
        <p:spPr>
          <a:xfrm>
            <a:off x="122548" y="127262"/>
            <a:ext cx="11915481" cy="6603476"/>
          </a:xfrm>
          <a:prstGeom prst="rect">
            <a:avLst/>
          </a:prstGeom>
          <a:noFill/>
          <a:ln w="76200">
            <a:solidFill>
              <a:srgbClr val="EFD1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82CA4FE2-E678-4228-9DE1-06BBBFB2C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07722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D1283CA-5FF4-4EE1-834A-073696F11AD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68" t="6920" r="2521" b="3307"/>
          <a:stretch/>
        </p:blipFill>
        <p:spPr>
          <a:xfrm>
            <a:off x="4404383" y="2142241"/>
            <a:ext cx="3383234" cy="257351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FBCD864-434C-4335-AD7E-DC1ED05926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60" t="17632" r="8483" b="12278"/>
          <a:stretch/>
        </p:blipFill>
        <p:spPr>
          <a:xfrm>
            <a:off x="374424" y="245097"/>
            <a:ext cx="2246228" cy="1745271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F1F002B-3486-4087-8D01-37A2F6BCFF5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60" t="17632" r="8483" b="12278"/>
          <a:stretch/>
        </p:blipFill>
        <p:spPr>
          <a:xfrm>
            <a:off x="3586283" y="420407"/>
            <a:ext cx="2246228" cy="174527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C3533C9-B0B9-4D46-B53C-4D88F70B079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60" t="17632" r="8483" b="12278"/>
          <a:stretch/>
        </p:blipFill>
        <p:spPr>
          <a:xfrm>
            <a:off x="1348881" y="2435386"/>
            <a:ext cx="2246228" cy="174527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4F09F234-E3FF-40B0-A02E-B85F306A13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60" t="17632" r="8483" b="12278"/>
          <a:stretch/>
        </p:blipFill>
        <p:spPr>
          <a:xfrm>
            <a:off x="374424" y="4743510"/>
            <a:ext cx="2246228" cy="174527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6FDC7BEF-B1D9-4A8B-A53E-B9E10DF7B9C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60" t="17632" r="8483" b="12278"/>
          <a:stretch/>
        </p:blipFill>
        <p:spPr>
          <a:xfrm>
            <a:off x="3242082" y="4800986"/>
            <a:ext cx="2246228" cy="174527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4E6125F-F0D4-4901-91F4-CFAFCF92295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60" t="17632" r="8483" b="12278"/>
          <a:stretch/>
        </p:blipFill>
        <p:spPr>
          <a:xfrm>
            <a:off x="6611424" y="4756289"/>
            <a:ext cx="2246228" cy="1745271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54C95670-F420-45FE-9B69-A4211DFA4D5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60" t="17632" r="8483" b="12278"/>
          <a:stretch/>
        </p:blipFill>
        <p:spPr>
          <a:xfrm>
            <a:off x="9479082" y="4183400"/>
            <a:ext cx="2246228" cy="1745271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5587DB17-E559-4F55-977C-75FD326FF62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60" t="17632" r="8483" b="12278"/>
          <a:stretch/>
        </p:blipFill>
        <p:spPr>
          <a:xfrm>
            <a:off x="7910165" y="2544580"/>
            <a:ext cx="2246228" cy="1745271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0A43168D-A7D5-40E4-9659-45727B11B64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60" t="17632" r="8483" b="12278"/>
          <a:stretch/>
        </p:blipFill>
        <p:spPr>
          <a:xfrm>
            <a:off x="9741880" y="628418"/>
            <a:ext cx="2246228" cy="1745271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D8175B66-06FC-4DD0-9A22-E2260DF2D8F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860" t="17632" r="8483" b="12278"/>
          <a:stretch/>
        </p:blipFill>
        <p:spPr>
          <a:xfrm>
            <a:off x="6902487" y="347664"/>
            <a:ext cx="2246228" cy="1745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253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31F65F87-A0F8-4F91-A9B0-239EB696AEB2}"/>
              </a:ext>
            </a:extLst>
          </p:cNvPr>
          <p:cNvSpPr/>
          <p:nvPr/>
        </p:nvSpPr>
        <p:spPr>
          <a:xfrm>
            <a:off x="122548" y="103695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6420B45-5407-486A-A038-1F2ECC96271D}"/>
              </a:ext>
            </a:extLst>
          </p:cNvPr>
          <p:cNvSpPr txBox="1"/>
          <p:nvPr/>
        </p:nvSpPr>
        <p:spPr>
          <a:xfrm>
            <a:off x="10602196" y="6447838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977A167-3B1B-49FF-8224-CA723920F6F9}"/>
              </a:ext>
            </a:extLst>
          </p:cNvPr>
          <p:cNvSpPr/>
          <p:nvPr/>
        </p:nvSpPr>
        <p:spPr>
          <a:xfrm>
            <a:off x="122548" y="127262"/>
            <a:ext cx="11915481" cy="6603476"/>
          </a:xfrm>
          <a:prstGeom prst="rect">
            <a:avLst/>
          </a:prstGeom>
          <a:noFill/>
          <a:ln w="76200">
            <a:solidFill>
              <a:srgbClr val="EFD1C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82CA4FE2-E678-4228-9DE1-06BBBFB2C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07722"/>
            <a:ext cx="2135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Online Media 1" title="Bomba Estéreo - Soy Yo (Official Video)">
            <a:hlinkClick r:id="" action="ppaction://media"/>
            <a:extLst>
              <a:ext uri="{FF2B5EF4-FFF2-40B4-BE49-F238E27FC236}">
                <a16:creationId xmlns:a16="http://schemas.microsoft.com/office/drawing/2014/main" id="{6010E17E-9655-4253-A361-8B71E9EB02D6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89009" y="781541"/>
            <a:ext cx="9413187" cy="52949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15954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867</Words>
  <Application>Microsoft Office PowerPoint</Application>
  <PresentationFormat>Widescreen</PresentationFormat>
  <Paragraphs>69</Paragraphs>
  <Slides>8</Slides>
  <Notes>4</Notes>
  <HiddenSlides>0</HiddenSlides>
  <MMClips>1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8</cp:revision>
  <dcterms:created xsi:type="dcterms:W3CDTF">2020-10-28T10:56:55Z</dcterms:created>
  <dcterms:modified xsi:type="dcterms:W3CDTF">2020-10-28T12:13:26Z</dcterms:modified>
</cp:coreProperties>
</file>