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E95484-99DD-49B7-9E57-2DE7C75293AD}" v="13" dt="2023-10-26T16:42:36.1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7B8F-BD94-C6FC-2C39-B0754A0D27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093F87-C03A-18CB-8C20-8CF338B378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B96C95-C2F6-57B6-D990-D7EA55E99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7A3C-A1AB-444D-BAD9-8570A4D391A1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4DBE2-5542-3EE7-16EC-74F122CA0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C8218F-AFB4-8916-9766-08EFF4130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1178-6CC2-48C8-9CFA-8277B1E1EC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381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75AC3-F8B7-ED19-405F-AF5BEA845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A25761-F997-CCB5-896F-4C04EC69CE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1387D3-C33A-E83F-31EB-6EA61DF6F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7A3C-A1AB-444D-BAD9-8570A4D391A1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FA55B8-CFE2-7E26-89A6-1DD5BB133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A9FF6D-55AE-8598-1B34-F3F96D958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1178-6CC2-48C8-9CFA-8277B1E1EC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453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7473B1-15F0-75C3-E4B0-357E7E8593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5CD1D0-4E10-2626-464D-6266BD0734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72D0B5-F010-3293-2702-A1F8F4C96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7A3C-A1AB-444D-BAD9-8570A4D391A1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32CC5-E8FE-037A-BD8D-C4E0D7E0C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79C5C-B9B9-16E2-6B78-A5E763D25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1178-6CC2-48C8-9CFA-8277B1E1EC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784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251ED-DA9C-AF0A-965A-1EFEDF3FAE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94474C-0A43-4A74-3ABA-0B13F61171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77C040-91FA-2C9D-2295-F46785880F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7A3C-A1AB-444D-BAD9-8570A4D391A1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616184-E927-60E6-E7D9-6A4AB1855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067A6-94EB-D8E3-54D9-ABB712DF9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1178-6CC2-48C8-9CFA-8277B1E1EC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518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EB342-71D5-B45C-6EB4-9FA35BAF25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03D638-213E-AC18-89ED-1C5167527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E0C26B-5B02-511B-808C-EF8842225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7A3C-A1AB-444D-BAD9-8570A4D391A1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CFE3BE-23E2-DD16-D926-093F8B7D3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1A1FE4-4833-9FF3-483C-01E580F31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1178-6CC2-48C8-9CFA-8277B1E1EC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913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94DF8-D653-E38F-7ADB-1E701921C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DEAB3-6A0A-04F9-781A-92540D1A88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06DE65-F1A4-21FD-C7DC-CEAFBF62D3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793AFA-46CF-B28E-7093-D6C269CCE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7A3C-A1AB-444D-BAD9-8570A4D391A1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084B9E-A5F3-27F0-9B30-E527B2C4A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34BF7D-C07A-6DC3-4D92-224BF8843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1178-6CC2-48C8-9CFA-8277B1E1EC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58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E1949-FC9A-85E7-E4D7-04E7F12CE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5ECEC0-1406-0D7B-6777-92ACC54F6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D7730F-0F34-4AE6-B8AF-C85F427B5F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6769F4-064E-FEC2-9477-D60543D9DE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7D0FE2-5C33-B987-2562-8716ACEE17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E44A5C-9BB6-0059-E6F3-3257E44D10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7A3C-A1AB-444D-BAD9-8570A4D391A1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5F4077-BF55-2428-3D24-27AB40280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8E59F83-21CD-BBF6-4BE2-056DE712C7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1178-6CC2-48C8-9CFA-8277B1E1EC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7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C6122B-8F9E-2461-7789-22AD1E03C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32FB61-D060-2D05-EBEE-BFE18D013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7A3C-A1AB-444D-BAD9-8570A4D391A1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90DE3F-DAF7-7C2C-440E-5C93B4839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1C24BCC-F5F1-0538-F114-485FB119E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1178-6CC2-48C8-9CFA-8277B1E1EC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9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3B0144-D47A-864F-47DD-7EC1B4E45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7A3C-A1AB-444D-BAD9-8570A4D391A1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0E5F6D-9440-D269-C6D3-6C61FE22C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D9035C-D613-2D02-F86D-E5284B016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1178-6CC2-48C8-9CFA-8277B1E1EC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575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643B93-87CC-9F0C-5A46-2785D3F9C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9ED69D-7B40-BE9A-EDDB-914CF5B06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EEF6E0-ED47-D6B4-3DBC-87BB717A9C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0E6699-137C-AB62-5067-A10AC2FDA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7A3C-A1AB-444D-BAD9-8570A4D391A1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3509AB-D2BB-D103-A78F-75BF6AA36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5EA868-0AB3-D818-5502-B21ED2470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1178-6CC2-48C8-9CFA-8277B1E1EC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464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BEDAB-34FC-D0F3-47BD-42021887A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04E647-8A93-D186-819D-663746BCCF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D1A829-B85A-46B7-ACBD-695E2E8C56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020DCE-D869-47FF-C37E-90516CEB5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A7A3C-A1AB-444D-BAD9-8570A4D391A1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9786BD-8F9D-DBE7-882E-AD788A9AB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246A3D-2E97-026D-3907-08BF26A9E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61178-6CC2-48C8-9CFA-8277B1E1EC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888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25E378-523B-FE59-0195-386B3A9F5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7B8549-D847-82DE-1036-D526E69DC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F3FB28-EFB6-8AAA-6F3E-1983B0C705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A7A3C-A1AB-444D-BAD9-8570A4D391A1}" type="datetimeFigureOut">
              <a:rPr lang="en-US" smtClean="0"/>
              <a:t>10/26/2023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5A7478-74D3-1471-E659-EBE42B953C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27209-D7B5-8854-C712-F3DE125FFD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61178-6CC2-48C8-9CFA-8277B1E1EC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546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D02BF7B-CA6B-7C3B-4003-083BD0DAE6BA}"/>
              </a:ext>
            </a:extLst>
          </p:cNvPr>
          <p:cNvSpPr/>
          <p:nvPr/>
        </p:nvSpPr>
        <p:spPr>
          <a:xfrm>
            <a:off x="104775" y="88900"/>
            <a:ext cx="11974930" cy="668337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3" name="TextBox 3">
            <a:extLst>
              <a:ext uri="{FF2B5EF4-FFF2-40B4-BE49-F238E27FC236}">
                <a16:creationId xmlns:a16="http://schemas.microsoft.com/office/drawing/2014/main" id="{852A3727-0384-400B-6CA6-BB5AF178C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2794" y="6493455"/>
            <a:ext cx="14859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28CD1B-147D-EB87-0B09-3B88FD69C3F2}"/>
              </a:ext>
            </a:extLst>
          </p:cNvPr>
          <p:cNvSpPr txBox="1"/>
          <p:nvPr/>
        </p:nvSpPr>
        <p:spPr>
          <a:xfrm>
            <a:off x="2055548" y="193457"/>
            <a:ext cx="785911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Broadway" panose="04040905080B02020502" pitchFamily="82" charset="0"/>
              </a:rPr>
              <a:t>Los cambios en las familias</a:t>
            </a:r>
          </a:p>
          <a:p>
            <a:endParaRPr lang="en-US" sz="20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7B02A77-111B-72AE-92F2-0E76C4260B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261943"/>
              </p:ext>
            </p:extLst>
          </p:nvPr>
        </p:nvGraphicFramePr>
        <p:xfrm>
          <a:off x="287089" y="1123552"/>
          <a:ext cx="5560036" cy="163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0009">
                  <a:extLst>
                    <a:ext uri="{9D8B030D-6E8A-4147-A177-3AD203B41FA5}">
                      <a16:colId xmlns:a16="http://schemas.microsoft.com/office/drawing/2014/main" val="3543154725"/>
                    </a:ext>
                  </a:extLst>
                </a:gridCol>
                <a:gridCol w="1390009">
                  <a:extLst>
                    <a:ext uri="{9D8B030D-6E8A-4147-A177-3AD203B41FA5}">
                      <a16:colId xmlns:a16="http://schemas.microsoft.com/office/drawing/2014/main" val="1817741803"/>
                    </a:ext>
                  </a:extLst>
                </a:gridCol>
                <a:gridCol w="1390009">
                  <a:extLst>
                    <a:ext uri="{9D8B030D-6E8A-4147-A177-3AD203B41FA5}">
                      <a16:colId xmlns:a16="http://schemas.microsoft.com/office/drawing/2014/main" val="2328562026"/>
                    </a:ext>
                  </a:extLst>
                </a:gridCol>
                <a:gridCol w="1390009">
                  <a:extLst>
                    <a:ext uri="{9D8B030D-6E8A-4147-A177-3AD203B41FA5}">
                      <a16:colId xmlns:a16="http://schemas.microsoft.com/office/drawing/2014/main" val="15432093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latin typeface="Century Gothic" panose="020B0502020202020204" pitchFamily="34" charset="0"/>
                        </a:rPr>
                        <a:t>cuidar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latin typeface="Century Gothic" panose="020B0502020202020204" pitchFamily="34" charset="0"/>
                        </a:rPr>
                        <a:t>convivir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1864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latin typeface="Century Gothic" panose="020B0502020202020204" pitchFamily="34" charset="0"/>
                        </a:rPr>
                        <a:t>criar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latin typeface="Century Gothic" panose="020B0502020202020204" pitchFamily="34" charset="0"/>
                        </a:rPr>
                        <a:t>compartir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2983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n-US" sz="400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4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8507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latin typeface="Century Gothic" panose="020B0502020202020204" pitchFamily="34" charset="0"/>
                        </a:rPr>
                        <a:t>emanciparse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latin typeface="Century Gothic" panose="020B0502020202020204" pitchFamily="34" charset="0"/>
                        </a:rPr>
                        <a:t>enseñar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 dirty="0">
                        <a:latin typeface="Century Gothic" panose="020B0502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314491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latin typeface="Century Gothic" panose="020B0502020202020204" pitchFamily="34" charset="0"/>
                        </a:rPr>
                        <a:t>envejecer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b="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latin typeface="Century Gothic" panose="020B0502020202020204" pitchFamily="34" charset="0"/>
                        </a:rPr>
                        <a:t>quejarse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1036648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1882E341-12A1-C7FE-261F-046737989432}"/>
              </a:ext>
            </a:extLst>
          </p:cNvPr>
          <p:cNvSpPr txBox="1"/>
          <p:nvPr/>
        </p:nvSpPr>
        <p:spPr>
          <a:xfrm>
            <a:off x="220211" y="792043"/>
            <a:ext cx="609460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latin typeface="Century Gothic" panose="020B0502020202020204" pitchFamily="34" charset="0"/>
              </a:rPr>
              <a:t>Verbos clave - Traduce: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C7FA09-A39F-A195-E14E-09C3380D5E09}"/>
              </a:ext>
            </a:extLst>
          </p:cNvPr>
          <p:cNvSpPr txBox="1"/>
          <p:nvPr/>
        </p:nvSpPr>
        <p:spPr>
          <a:xfrm>
            <a:off x="5985103" y="810307"/>
            <a:ext cx="609460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latin typeface="Century Gothic" panose="020B0502020202020204" pitchFamily="34" charset="0"/>
              </a:rPr>
              <a:t>Conversación: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CF9B735-8857-4A38-BE34-C103C0387186}"/>
              </a:ext>
            </a:extLst>
          </p:cNvPr>
          <p:cNvSpPr txBox="1"/>
          <p:nvPr/>
        </p:nvSpPr>
        <p:spPr>
          <a:xfrm>
            <a:off x="287089" y="2837425"/>
            <a:ext cx="609460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latin typeface="Century Gothic" panose="020B0502020202020204" pitchFamily="34" charset="0"/>
              </a:rPr>
              <a:t>Traduce: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976A1B11-582E-3272-D6AA-2AC240D55E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8088684"/>
              </p:ext>
            </p:extLst>
          </p:nvPr>
        </p:nvGraphicFramePr>
        <p:xfrm>
          <a:off x="250273" y="3135786"/>
          <a:ext cx="5626914" cy="35661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13457">
                  <a:extLst>
                    <a:ext uri="{9D8B030D-6E8A-4147-A177-3AD203B41FA5}">
                      <a16:colId xmlns:a16="http://schemas.microsoft.com/office/drawing/2014/main" val="639905753"/>
                    </a:ext>
                  </a:extLst>
                </a:gridCol>
                <a:gridCol w="2813457">
                  <a:extLst>
                    <a:ext uri="{9D8B030D-6E8A-4147-A177-3AD203B41FA5}">
                      <a16:colId xmlns:a16="http://schemas.microsoft.com/office/drawing/2014/main" val="1001744287"/>
                    </a:ext>
                  </a:extLst>
                </a:gridCol>
              </a:tblGrid>
              <a:tr h="801723">
                <a:tc>
                  <a:txBody>
                    <a:bodyPr/>
                    <a:lstStyle/>
                    <a:p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1. La independencia de las mujeres, el desarrollo económico y la tolerancia social ha hecho cambiar a muchas familias españolas.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8511824"/>
                  </a:ext>
                </a:extLst>
              </a:tr>
              <a:tr h="801723">
                <a:tc>
                  <a:txBody>
                    <a:bodyPr/>
                    <a:lstStyle/>
                    <a:p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2. España es el país donde es más aceptada la homosexualidad . Las familias homoparentales se sienten integradas y sufren poca discriminación.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7349919"/>
                  </a:ext>
                </a:extLst>
              </a:tr>
              <a:tr h="801723">
                <a:tc>
                  <a:txBody>
                    <a:bodyPr/>
                    <a:lstStyle/>
                    <a:p>
                      <a:r>
                        <a:rPr lang="es-ES" sz="1200" noProof="0" dirty="0">
                          <a:latin typeface="Century Gothic" panose="020B0502020202020204" pitchFamily="34" charset="0"/>
                        </a:rPr>
                        <a:t>3. En el pasado la familia tradicional estaba formada por un hombre, una mujer y dos hijos. Se llamaba la familia nuclear o tradicional. En el pasado esta familia se consideraba la única aceptable en la sociedad española profundamente religiosa.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5116033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71F4824C-2599-FD17-65E6-FDBB443BB9CA}"/>
              </a:ext>
            </a:extLst>
          </p:cNvPr>
          <p:cNvSpPr txBox="1"/>
          <p:nvPr/>
        </p:nvSpPr>
        <p:spPr>
          <a:xfrm>
            <a:off x="6055161" y="2897432"/>
            <a:ext cx="609460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latin typeface="Century Gothic" panose="020B0502020202020204" pitchFamily="34" charset="0"/>
              </a:rPr>
              <a:t>Describe: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63809069-4A4B-8EE1-0C41-6013B4BE77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8954243"/>
              </p:ext>
            </p:extLst>
          </p:nvPr>
        </p:nvGraphicFramePr>
        <p:xfrm>
          <a:off x="6022685" y="3132357"/>
          <a:ext cx="5852930" cy="3383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9722">
                  <a:extLst>
                    <a:ext uri="{9D8B030D-6E8A-4147-A177-3AD203B41FA5}">
                      <a16:colId xmlns:a16="http://schemas.microsoft.com/office/drawing/2014/main" val="639905753"/>
                    </a:ext>
                  </a:extLst>
                </a:gridCol>
                <a:gridCol w="4363208">
                  <a:extLst>
                    <a:ext uri="{9D8B030D-6E8A-4147-A177-3AD203B41FA5}">
                      <a16:colId xmlns:a16="http://schemas.microsoft.com/office/drawing/2014/main" val="1001744287"/>
                    </a:ext>
                  </a:extLst>
                </a:gridCol>
              </a:tblGrid>
              <a:tr h="934993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" sz="1200" b="0" noProof="0" dirty="0">
                          <a:latin typeface="Century Gothic" panose="020B0502020202020204" pitchFamily="34" charset="0"/>
                        </a:rPr>
                        <a:t>Cómo han cambiado las familias en España en los últimos veinte años.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18511824"/>
                  </a:ext>
                </a:extLst>
              </a:tr>
              <a:tr h="791243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" sz="1200" b="0" noProof="0" dirty="0">
                          <a:latin typeface="Century Gothic" panose="020B0502020202020204" pitchFamily="34" charset="0"/>
                        </a:rPr>
                        <a:t>Cuáles son las características de las familias hispanas.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57349919"/>
                  </a:ext>
                </a:extLst>
              </a:tr>
              <a:tr h="791243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" sz="1200" b="0" noProof="0" dirty="0">
                          <a:latin typeface="Century Gothic" panose="020B0502020202020204" pitchFamily="34" charset="0"/>
                        </a:rPr>
                        <a:t>Diferencia entre la familia extensa/ homoparental/monoparental/nuclear/ tradicional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entury Gothic" panose="020B0502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94126520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A5427D4-6EC0-F4FB-9346-305E6AB592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144486"/>
              </p:ext>
            </p:extLst>
          </p:nvPr>
        </p:nvGraphicFramePr>
        <p:xfrm>
          <a:off x="6022685" y="1123552"/>
          <a:ext cx="5919808" cy="163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919808">
                  <a:extLst>
                    <a:ext uri="{9D8B030D-6E8A-4147-A177-3AD203B41FA5}">
                      <a16:colId xmlns:a16="http://schemas.microsoft.com/office/drawing/2014/main" val="4212769312"/>
                    </a:ext>
                  </a:extLst>
                </a:gridCol>
              </a:tblGrid>
              <a:tr h="1635760">
                <a:tc>
                  <a:txBody>
                    <a:bodyPr/>
                    <a:lstStyle/>
                    <a:p>
                      <a:r>
                        <a:rPr lang="es-ES" sz="1200" b="1" noProof="0" dirty="0">
                          <a:latin typeface="Century Gothic" panose="020B0502020202020204" pitchFamily="34" charset="0"/>
                        </a:rPr>
                        <a:t>Muchos se quejan de que la estructura de la familia ha cambiado demasiado y que estos cambios han sido perjudiciales para la sociedad en general.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" sz="1200" b="0" noProof="0" dirty="0">
                          <a:latin typeface="Century Gothic" panose="020B0502020202020204" pitchFamily="34" charset="0"/>
                        </a:rPr>
                        <a:t>¿Estás de acuerdo?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" sz="1200" b="0" noProof="0" dirty="0">
                          <a:latin typeface="Century Gothic" panose="020B0502020202020204" pitchFamily="34" charset="0"/>
                        </a:rPr>
                        <a:t>¿Estos cambios han fortificado o debilitado a la familia?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" sz="1200" b="0" noProof="0" dirty="0">
                          <a:latin typeface="Century Gothic" panose="020B0502020202020204" pitchFamily="34" charset="0"/>
                        </a:rPr>
                        <a:t>¿Son estos cambios parte de la evolución natural de la sociedad?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s-ES" sz="1200" b="0" noProof="0" dirty="0">
                          <a:latin typeface="Century Gothic" panose="020B0502020202020204" pitchFamily="34" charset="0"/>
                        </a:rPr>
                        <a:t>¿Nos debemos preocupar por el impacto que estas nuevas familias van a tener en el futuro de la sociedad?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88369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9966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231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Broadway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Peacock</dc:creator>
  <cp:lastModifiedBy>Kirsty Peacock</cp:lastModifiedBy>
  <cp:revision>7</cp:revision>
  <dcterms:created xsi:type="dcterms:W3CDTF">2023-10-22T20:10:40Z</dcterms:created>
  <dcterms:modified xsi:type="dcterms:W3CDTF">2023-10-26T16:42:44Z</dcterms:modified>
</cp:coreProperties>
</file>