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400A"/>
    <a:srgbClr val="435494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F6FD4-6DEC-4F97-8237-179C5B453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C84F2-5271-4718-9CEE-A22400F30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2794B-FDB5-415E-A1F4-11E71A552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3EC7F-3B8C-40FA-A3A7-D311243C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2E958-ED39-44EA-912E-7F835225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11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F4F2-A81F-4E17-B9C6-BFF6BFC53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FE24C-42E4-42EB-9517-4D79D40E3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E73A5-4FFC-44B2-93B8-51C56AD11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7278E-D7CA-43A3-92EA-F838D5E9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92655-7FF6-400E-BF86-1E1A3695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3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9F63D5-C8BF-42D0-9528-32F74391E6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651817-5E6F-49CC-8952-50A147FFF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43959-AF53-4E67-9801-ABDC29C31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709AB-DFFE-46BF-AC84-49AAE35CB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F1D28-7DC0-4F89-AA39-CB4188263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4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9A608-DE48-475E-93BF-9B76EBCEE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A6524-8741-4CA7-A9C9-9BA3D5357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68A24-913F-4787-B2FA-630753AD4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43FDE-99CE-408F-B35E-A318FD23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4C5AF-C9ED-44FC-AEBC-1423B6BE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C3DBD-9601-4F51-A1B3-F458EA20D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47368-B4D1-4DE0-942F-41E563FB9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BCD8A-DC5B-47A4-92FF-B764A162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9D3A0-AA1E-439A-BEED-5DF1315D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122C2-790F-4A20-9271-1A2179E1C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89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39813-8432-49DB-9832-9E9800F7B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CFB00-C238-46F9-86DD-49F585CDE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2828C-2925-400A-A7CF-82A06D906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7CA1C-EEA3-427D-B985-17211CAF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675A1-6D4D-41EC-BED2-73976C051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D207C-68C0-48AE-90F1-C447D342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9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3FAA2-77D7-4F48-9F3E-B6654F9A1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841D0-9DEA-4D47-A08D-2C5D7C29A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D0D44-2A35-4631-9AA3-ED07D5A62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06CFDC-EABA-47FA-990A-C8AC991595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FBB9A8-BAB9-4262-B3AA-B31C32A8D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2762A0-1B52-4437-907D-DAB4D7ECF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F02E9B-915D-4575-A1C6-FA7E3627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2D437C-6381-4AE6-8275-567EF706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55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F1175-7E04-48D2-9CEE-74B3A1FA9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D1E621-C19B-436E-8CE6-8ED788926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F8D24-E0FD-4375-93D2-230FCD7C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70E6B-46D7-49C8-AF22-0C5286953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22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323C36-E540-41D7-8EAF-9065ABCBE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B95AA5-D18D-4390-920A-B5B54E54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C23A6-14E1-4E19-8242-7C62C25C6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2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118B7-6B35-443C-8201-71B551DD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B9043-E36F-4973-B529-BC814BE90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E169C-9709-4D25-8704-CC1377F1E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CA250-3B8E-432F-976E-0D5FBAA99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74B61-A581-4E20-BE92-C95A8B316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45C61-B554-4D3B-B6A4-E79F6C16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35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0F2A7-EF90-4857-B9DE-2A2F66B77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F8A7CC-3468-448E-A4E1-4EB888DC65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CD8D9-0B1E-49CB-890E-906AFDA33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53F9D-F875-47CC-9CDB-1361784CA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CE9C6-F96A-4079-906E-32838C31F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7AA66-A6F1-436F-8640-E71E4A6E1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0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991CE-EA91-42EF-8A28-C926D2B98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A92A8-4B83-4885-936F-5E8D0A4F7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06B28-94A3-4CB6-AB58-F5F3370CEE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5824D-0938-4C29-9972-F58755AB4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506FC-C2A7-4BF3-86C0-8777F6C2D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76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0D5543-D83F-4D8B-B988-E81698FA1D1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5B1B6B-4FF2-4B3E-B132-21433A2688F8}"/>
              </a:ext>
            </a:extLst>
          </p:cNvPr>
          <p:cNvSpPr txBox="1"/>
          <p:nvPr/>
        </p:nvSpPr>
        <p:spPr>
          <a:xfrm>
            <a:off x="10528912" y="6513933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AF0EC34-E03D-4800-B732-8A2BED769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215805"/>
              </p:ext>
            </p:extLst>
          </p:nvPr>
        </p:nvGraphicFramePr>
        <p:xfrm>
          <a:off x="266668" y="235255"/>
          <a:ext cx="4126206" cy="28349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911">
                  <a:extLst>
                    <a:ext uri="{9D8B030D-6E8A-4147-A177-3AD203B41FA5}">
                      <a16:colId xmlns:a16="http://schemas.microsoft.com/office/drawing/2014/main" val="2577049660"/>
                    </a:ext>
                  </a:extLst>
                </a:gridCol>
                <a:gridCol w="762015">
                  <a:extLst>
                    <a:ext uri="{9D8B030D-6E8A-4147-A177-3AD203B41FA5}">
                      <a16:colId xmlns:a16="http://schemas.microsoft.com/office/drawing/2014/main" val="1315075336"/>
                    </a:ext>
                  </a:extLst>
                </a:gridCol>
                <a:gridCol w="762015">
                  <a:extLst>
                    <a:ext uri="{9D8B030D-6E8A-4147-A177-3AD203B41FA5}">
                      <a16:colId xmlns:a16="http://schemas.microsoft.com/office/drawing/2014/main" val="3903846524"/>
                    </a:ext>
                  </a:extLst>
                </a:gridCol>
                <a:gridCol w="762015">
                  <a:extLst>
                    <a:ext uri="{9D8B030D-6E8A-4147-A177-3AD203B41FA5}">
                      <a16:colId xmlns:a16="http://schemas.microsoft.com/office/drawing/2014/main" val="1572274264"/>
                    </a:ext>
                  </a:extLst>
                </a:gridCol>
                <a:gridCol w="403432">
                  <a:extLst>
                    <a:ext uri="{9D8B030D-6E8A-4147-A177-3AD203B41FA5}">
                      <a16:colId xmlns:a16="http://schemas.microsoft.com/office/drawing/2014/main" val="3027053877"/>
                    </a:ext>
                  </a:extLst>
                </a:gridCol>
                <a:gridCol w="982818">
                  <a:extLst>
                    <a:ext uri="{9D8B030D-6E8A-4147-A177-3AD203B41FA5}">
                      <a16:colId xmlns:a16="http://schemas.microsoft.com/office/drawing/2014/main" val="3997657906"/>
                    </a:ext>
                  </a:extLst>
                </a:gridCol>
              </a:tblGrid>
              <a:tr h="269379">
                <a:tc gridSpan="6"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bg1"/>
                          </a:solidFill>
                          <a:latin typeface="Broadway" panose="04040905080B02020502" pitchFamily="82" charset="0"/>
                        </a:rPr>
                        <a:t>Role Play</a:t>
                      </a: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624124"/>
                  </a:ext>
                </a:extLst>
              </a:tr>
              <a:tr h="9196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Bullet</a:t>
                      </a: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 Marks</a:t>
                      </a:r>
                    </a:p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GB" sz="8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msg</a:t>
                      </a: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fully conveyed)</a:t>
                      </a: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 mark</a:t>
                      </a:r>
                    </a:p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GB" sz="8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msg</a:t>
                      </a: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partially conveyed)</a:t>
                      </a: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0 mark</a:t>
                      </a:r>
                    </a:p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(no </a:t>
                      </a:r>
                      <a:r>
                        <a:rPr lang="en-GB" sz="8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msg</a:t>
                      </a: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conveyed)</a:t>
                      </a: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Range of language</a:t>
                      </a: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010152"/>
                  </a:ext>
                </a:extLst>
              </a:tr>
              <a:tr h="2356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053243"/>
                  </a:ext>
                </a:extLst>
              </a:tr>
              <a:tr h="2356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2010850"/>
                  </a:ext>
                </a:extLst>
              </a:tr>
              <a:tr h="2356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2242060"/>
                  </a:ext>
                </a:extLst>
              </a:tr>
              <a:tr h="2356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7217363"/>
                  </a:ext>
                </a:extLst>
              </a:tr>
              <a:tr h="2356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3050676"/>
                  </a:ext>
                </a:extLst>
              </a:tr>
              <a:tr h="23569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Total: _________/ 15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397758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F362081-00AC-4D79-BF61-B28B4184A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905412"/>
              </p:ext>
            </p:extLst>
          </p:nvPr>
        </p:nvGraphicFramePr>
        <p:xfrm>
          <a:off x="249846" y="3275373"/>
          <a:ext cx="4126208" cy="33897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271">
                  <a:extLst>
                    <a:ext uri="{9D8B030D-6E8A-4147-A177-3AD203B41FA5}">
                      <a16:colId xmlns:a16="http://schemas.microsoft.com/office/drawing/2014/main" val="941526945"/>
                    </a:ext>
                  </a:extLst>
                </a:gridCol>
                <a:gridCol w="446833">
                  <a:extLst>
                    <a:ext uri="{9D8B030D-6E8A-4147-A177-3AD203B41FA5}">
                      <a16:colId xmlns:a16="http://schemas.microsoft.com/office/drawing/2014/main" val="2926684949"/>
                    </a:ext>
                  </a:extLst>
                </a:gridCol>
                <a:gridCol w="2063104">
                  <a:extLst>
                    <a:ext uri="{9D8B030D-6E8A-4147-A177-3AD203B41FA5}">
                      <a16:colId xmlns:a16="http://schemas.microsoft.com/office/drawing/2014/main" val="83115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Broadway" panose="04040905080B02020502" pitchFamily="82" charset="0"/>
                        </a:rPr>
                        <a:t>Photo Card</a:t>
                      </a:r>
                    </a:p>
                  </a:txBody>
                  <a:tcPr anchor="ctr">
                    <a:solidFill>
                      <a:srgbClr val="43549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43549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4354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867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4354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4354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Teacher Comments</a:t>
                      </a:r>
                    </a:p>
                  </a:txBody>
                  <a:tcPr anchor="ctr">
                    <a:solidFill>
                      <a:srgbClr val="4354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176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Responded to all questions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31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Answers well developed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473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Opinions given and explained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181259"/>
                  </a:ext>
                </a:extLst>
              </a:tr>
              <a:tr h="270623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Mostly accurate use of language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156996"/>
                  </a:ext>
                </a:extLst>
              </a:tr>
              <a:tr h="2706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Short/repetitive answers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998179"/>
                  </a:ext>
                </a:extLst>
              </a:tr>
              <a:tr h="270623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Failed to respond to all questions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020393"/>
                  </a:ext>
                </a:extLst>
              </a:tr>
              <a:tr h="270623"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Total: __________ / 15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927252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56DF1C0-924B-4622-80B3-2CE11495B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20073"/>
              </p:ext>
            </p:extLst>
          </p:nvPr>
        </p:nvGraphicFramePr>
        <p:xfrm>
          <a:off x="4542821" y="235255"/>
          <a:ext cx="7378162" cy="6429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768">
                  <a:extLst>
                    <a:ext uri="{9D8B030D-6E8A-4147-A177-3AD203B41FA5}">
                      <a16:colId xmlns:a16="http://schemas.microsoft.com/office/drawing/2014/main" val="1309966460"/>
                    </a:ext>
                  </a:extLst>
                </a:gridCol>
                <a:gridCol w="669658">
                  <a:extLst>
                    <a:ext uri="{9D8B030D-6E8A-4147-A177-3AD203B41FA5}">
                      <a16:colId xmlns:a16="http://schemas.microsoft.com/office/drawing/2014/main" val="2030946608"/>
                    </a:ext>
                  </a:extLst>
                </a:gridCol>
                <a:gridCol w="1269457">
                  <a:extLst>
                    <a:ext uri="{9D8B030D-6E8A-4147-A177-3AD203B41FA5}">
                      <a16:colId xmlns:a16="http://schemas.microsoft.com/office/drawing/2014/main" val="1365361593"/>
                    </a:ext>
                  </a:extLst>
                </a:gridCol>
                <a:gridCol w="1269456">
                  <a:extLst>
                    <a:ext uri="{9D8B030D-6E8A-4147-A177-3AD203B41FA5}">
                      <a16:colId xmlns:a16="http://schemas.microsoft.com/office/drawing/2014/main" val="134796603"/>
                    </a:ext>
                  </a:extLst>
                </a:gridCol>
                <a:gridCol w="413233">
                  <a:extLst>
                    <a:ext uri="{9D8B030D-6E8A-4147-A177-3AD203B41FA5}">
                      <a16:colId xmlns:a16="http://schemas.microsoft.com/office/drawing/2014/main" val="753703760"/>
                    </a:ext>
                  </a:extLst>
                </a:gridCol>
                <a:gridCol w="736129">
                  <a:extLst>
                    <a:ext uri="{9D8B030D-6E8A-4147-A177-3AD203B41FA5}">
                      <a16:colId xmlns:a16="http://schemas.microsoft.com/office/drawing/2014/main" val="4077235508"/>
                    </a:ext>
                  </a:extLst>
                </a:gridCol>
                <a:gridCol w="1459230">
                  <a:extLst>
                    <a:ext uri="{9D8B030D-6E8A-4147-A177-3AD203B41FA5}">
                      <a16:colId xmlns:a16="http://schemas.microsoft.com/office/drawing/2014/main" val="100158937"/>
                    </a:ext>
                  </a:extLst>
                </a:gridCol>
                <a:gridCol w="1135231">
                  <a:extLst>
                    <a:ext uri="{9D8B030D-6E8A-4147-A177-3AD203B41FA5}">
                      <a16:colId xmlns:a16="http://schemas.microsoft.com/office/drawing/2014/main" val="1942333493"/>
                    </a:ext>
                  </a:extLst>
                </a:gridCol>
              </a:tblGrid>
              <a:tr h="305921">
                <a:tc gridSpan="8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Broadway" panose="04040905080B02020502" pitchFamily="82" charset="0"/>
                        </a:rPr>
                        <a:t>General Conversation</a:t>
                      </a:r>
                    </a:p>
                  </a:txBody>
                  <a:tcPr anchor="ctr">
                    <a:solidFill>
                      <a:srgbClr val="F740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3371139"/>
                  </a:ext>
                </a:extLst>
              </a:tr>
              <a:tr h="36125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 err="1">
                          <a:latin typeface="Century Gothic" panose="020B0502020202020204" pitchFamily="34" charset="0"/>
                        </a:rPr>
                        <a:t>Preterite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Imperfect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Future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Conditional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GB" sz="1100" b="1" baseline="30000" dirty="0"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 Person Verbs</a:t>
                      </a: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Subjunctive</a:t>
                      </a: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4680998"/>
                  </a:ext>
                </a:extLst>
              </a:tr>
              <a:tr h="36125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Connectives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Qualifiers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Opinions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Justifications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Infinitive structures</a:t>
                      </a: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Negatives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603948"/>
                  </a:ext>
                </a:extLst>
              </a:tr>
              <a:tr h="361259"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Examples of fab structures used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Mistakes Made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7269623"/>
                  </a:ext>
                </a:extLst>
              </a:tr>
              <a:tr h="219269"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Communication</a:t>
                      </a:r>
                    </a:p>
                  </a:txBody>
                  <a:tcPr>
                    <a:solidFill>
                      <a:srgbClr val="F740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Pronunciaion</a:t>
                      </a: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&amp; Intonation</a:t>
                      </a:r>
                    </a:p>
                  </a:txBody>
                  <a:tcPr>
                    <a:solidFill>
                      <a:srgbClr val="F740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191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9 -10</a:t>
                      </a:r>
                    </a:p>
                  </a:txBody>
                  <a:tcPr anchor="ctr"/>
                </a:tc>
                <a:tc rowSpan="6" gridSpan="3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Reasons for mark awarded and targets to improve</a:t>
                      </a:r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 rowSpan="6"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Reasons for mark awarded and targets to improve</a:t>
                      </a:r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65486"/>
                  </a:ext>
                </a:extLst>
              </a:tr>
              <a:tr h="18682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7 – 8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245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5 – 6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0096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3 – 4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134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1- 2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3767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551030"/>
                  </a:ext>
                </a:extLst>
              </a:tr>
              <a:tr h="208659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Range &amp; Accuracy </a:t>
                      </a:r>
                    </a:p>
                  </a:txBody>
                  <a:tcPr anchor="ctr">
                    <a:solidFill>
                      <a:srgbClr val="F740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Spontaneity &amp; Fluency</a:t>
                      </a:r>
                    </a:p>
                  </a:txBody>
                  <a:tcPr>
                    <a:solidFill>
                      <a:srgbClr val="F740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49508"/>
                  </a:ext>
                </a:extLst>
              </a:tr>
              <a:tr h="218440">
                <a:tc rowSpan="2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9 -10</a:t>
                      </a:r>
                    </a:p>
                  </a:txBody>
                  <a:tcPr anchor="ctr"/>
                </a:tc>
                <a:tc rowSpan="11"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Reasons for mark awarded and targets to improve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 rowSpan="11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1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/>
                </a:tc>
                <a:tc rowSpan="11"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Reasons for mark awarded and targets to improve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 rowSpan="11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1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6339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560125"/>
                  </a:ext>
                </a:extLst>
              </a:tr>
              <a:tr h="193040">
                <a:tc rowSpan="2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7 – 8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1416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099704"/>
                  </a:ext>
                </a:extLst>
              </a:tr>
              <a:tr h="198120">
                <a:tc rowSpan="2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5 – 6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8116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745778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3 – 4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4691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797138"/>
                  </a:ext>
                </a:extLst>
              </a:tr>
              <a:tr h="208280">
                <a:tc rowSpan="2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1 - 2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9751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285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673195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l"/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Total: ____________ / 30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506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249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195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1</cp:revision>
  <dcterms:created xsi:type="dcterms:W3CDTF">2022-01-20T16:48:58Z</dcterms:created>
  <dcterms:modified xsi:type="dcterms:W3CDTF">2022-01-20T17:27:40Z</dcterms:modified>
</cp:coreProperties>
</file>