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y Peacock" initials="KP" lastIdx="1" clrIdx="0">
    <p:extLst>
      <p:ext uri="{19B8F6BF-5375-455C-9EA6-DF929625EA0E}">
        <p15:presenceInfo xmlns:p15="http://schemas.microsoft.com/office/powerpoint/2012/main" userId="9dea5a7d5cb9f9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6510A"/>
    <a:srgbClr val="43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3DD933B-5452-44E2-BCBB-065DB7AF569D}"/>
              </a:ext>
            </a:extLst>
          </p:cNvPr>
          <p:cNvSpPr txBox="1"/>
          <p:nvPr/>
        </p:nvSpPr>
        <p:spPr>
          <a:xfrm>
            <a:off x="800100" y="315575"/>
            <a:ext cx="10549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AQA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2754963" y="400876"/>
            <a:ext cx="6412230" cy="4616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B02020502" pitchFamily="82" charset="0"/>
              </a:rPr>
              <a:t>Overview of the AQA GCSE Course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80484" y="1775637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1: Listening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35 minutes / 40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45 minutes / 50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E38FB-312D-446D-A77F-C593DDE67A48}"/>
              </a:ext>
            </a:extLst>
          </p:cNvPr>
          <p:cNvSpPr txBox="1"/>
          <p:nvPr/>
        </p:nvSpPr>
        <p:spPr>
          <a:xfrm>
            <a:off x="680484" y="4203404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2: Speaking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7 - 9 mins / 60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10 -12 mins / 60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97ADA-04DD-46D8-A8E9-515F842EDA84}"/>
              </a:ext>
            </a:extLst>
          </p:cNvPr>
          <p:cNvSpPr txBox="1"/>
          <p:nvPr/>
        </p:nvSpPr>
        <p:spPr>
          <a:xfrm>
            <a:off x="6712689" y="1775637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3: Reading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45 mins / 60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60 mins / 60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96489-8D1D-41D8-BEEE-1815D773EEA2}"/>
              </a:ext>
            </a:extLst>
          </p:cNvPr>
          <p:cNvSpPr txBox="1"/>
          <p:nvPr/>
        </p:nvSpPr>
        <p:spPr>
          <a:xfrm>
            <a:off x="6673703" y="4203403"/>
            <a:ext cx="4316818" cy="1940957"/>
          </a:xfrm>
          <a:prstGeom prst="roundRect">
            <a:avLst/>
          </a:prstGeom>
          <a:noFill/>
          <a:ln w="28575">
            <a:solidFill>
              <a:srgbClr val="4354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Paper 4</a:t>
            </a:r>
            <a:r>
              <a:rPr lang="en-GB" b="1">
                <a:latin typeface="Century Gothic" panose="020B0502020202020204" pitchFamily="34" charset="0"/>
              </a:rPr>
              <a:t>: Writing</a:t>
            </a:r>
            <a:endParaRPr lang="en-GB" b="1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Foundation – 1 hour / 60 marks</a:t>
            </a:r>
          </a:p>
          <a:p>
            <a:r>
              <a:rPr lang="en-GB" dirty="0">
                <a:latin typeface="Century Gothic" panose="020B0502020202020204" pitchFamily="34" charset="0"/>
              </a:rPr>
              <a:t>Higher – 1 hour 15 / 60 marks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F6510A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A18A4E-DFA2-4084-AD16-B756911CCD88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117974-96F1-4617-9B87-CA02BD91EE18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36029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539683" y="1120676"/>
            <a:ext cx="11069556" cy="4616648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Broadway" panose="04040905080B02020502" pitchFamily="82" charset="0"/>
              </a:rPr>
              <a:t>Speaking Exam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Foundation</a:t>
            </a:r>
            <a:r>
              <a:rPr lang="en-GB" dirty="0">
                <a:latin typeface="Century Gothic" panose="020B0502020202020204" pitchFamily="34" charset="0"/>
              </a:rPr>
              <a:t>: 7 – 9 minutes + preparation time</a:t>
            </a:r>
          </a:p>
          <a:p>
            <a:r>
              <a:rPr lang="en-GB" b="1" dirty="0">
                <a:latin typeface="Century Gothic" panose="020B0502020202020204" pitchFamily="34" charset="0"/>
              </a:rPr>
              <a:t>Higher: </a:t>
            </a:r>
            <a:r>
              <a:rPr lang="en-GB" dirty="0">
                <a:latin typeface="Century Gothic" panose="020B0502020202020204" pitchFamily="34" charset="0"/>
              </a:rPr>
              <a:t>10 – 12 minutes + preparation time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Format is the same for both tiers but with different stimulus and timings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Part 1: Role Play</a:t>
            </a:r>
          </a:p>
          <a:p>
            <a:r>
              <a:rPr lang="en-GB" dirty="0">
                <a:latin typeface="Century Gothic" panose="020B0502020202020204" pitchFamily="34" charset="0"/>
              </a:rPr>
              <a:t>15 Marks (Foundation &amp; Higher 2 minutes)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Part 2: Photo Card</a:t>
            </a:r>
          </a:p>
          <a:p>
            <a:r>
              <a:rPr lang="en-GB" dirty="0">
                <a:latin typeface="Century Gothic" panose="020B0502020202020204" pitchFamily="34" charset="0"/>
              </a:rPr>
              <a:t>15 Marks (Foundation: 2 minutes, Higher: 3 minutes)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dirty="0">
                <a:latin typeface="Century Gothic" panose="020B0502020202020204" pitchFamily="34" charset="0"/>
              </a:rPr>
              <a:t>Part 3: General Conversation</a:t>
            </a:r>
          </a:p>
          <a:p>
            <a:r>
              <a:rPr lang="en-GB" dirty="0">
                <a:latin typeface="Century Gothic" panose="020B0502020202020204" pitchFamily="34" charset="0"/>
              </a:rPr>
              <a:t>30 marks (Foundation: 3-5 minutes, Higher: 5-7 minutes)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F22FE-C402-4D23-B599-F066E0E95440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548C24-FDC4-4C77-ABFD-26DF633FF810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6271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517865" y="526489"/>
            <a:ext cx="5415516" cy="5601533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Foundation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1: Photo Card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four sentences in response to a photo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8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2: short passage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40 words in response to four brief bullet points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16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3: Translation from English into Target Language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Minimum 35 words to be translated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10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4 – Writing Task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90 words in response to four compulsory detailed bullet points. There is a choice from two questions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16 marks</a:t>
            </a:r>
            <a:endParaRPr lang="en-GB" b="1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9C2BD6-6764-4F56-B0B5-3E4030877087}"/>
              </a:ext>
            </a:extLst>
          </p:cNvPr>
          <p:cNvSpPr txBox="1"/>
          <p:nvPr/>
        </p:nvSpPr>
        <p:spPr>
          <a:xfrm>
            <a:off x="6334525" y="738902"/>
            <a:ext cx="5415516" cy="5109091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Broadway" panose="04040905080B02020502" pitchFamily="82" charset="0"/>
              </a:rPr>
              <a:t>Higher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1 – Writing Task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90 words in response to four compulsory detailed bullet points. There is a choice from two questions.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16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2: Open Ended Writing Task 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Write approximately 150 words in response to two detailed bullet points. There is a choice from two questions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32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Question 3: Translation from English into Target Language</a:t>
            </a:r>
          </a:p>
          <a:p>
            <a:pPr fontAlgn="base"/>
            <a:r>
              <a:rPr lang="en-GB" sz="1600" dirty="0">
                <a:latin typeface="Century Gothic" panose="020B0502020202020204" pitchFamily="34" charset="0"/>
              </a:rPr>
              <a:t>Minimum 50 words to be translated </a:t>
            </a:r>
          </a:p>
          <a:p>
            <a:pPr fontAlgn="base"/>
            <a:r>
              <a:rPr lang="en-GB" sz="1600" b="1" dirty="0">
                <a:latin typeface="Century Gothic" panose="020B0502020202020204" pitchFamily="34" charset="0"/>
              </a:rPr>
              <a:t>12 marks</a:t>
            </a:r>
          </a:p>
          <a:p>
            <a:pPr fontAlgn="base"/>
            <a:endParaRPr lang="en-GB" sz="1600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FEDF1C-F1CA-45BC-9C23-C3DB33F9D8FB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AF6405-DE91-41A6-AACF-6F6D99583822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414495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4353536" y="270114"/>
            <a:ext cx="3441849" cy="4616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Broadway" panose="04040905080B02020502" pitchFamily="82" charset="0"/>
              </a:rPr>
              <a:t>Course Content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80484" y="1488043"/>
            <a:ext cx="4316818" cy="1754326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Theme 1: Identity &amp; Culture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Family &amp;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Free time &amp; Interests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Customs &amp; Festivals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E38FB-312D-446D-A77F-C593DDE67A48}"/>
              </a:ext>
            </a:extLst>
          </p:cNvPr>
          <p:cNvSpPr txBox="1"/>
          <p:nvPr/>
        </p:nvSpPr>
        <p:spPr>
          <a:xfrm>
            <a:off x="3916051" y="3944995"/>
            <a:ext cx="4316818" cy="1754326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Theme 2: Local, national &amp; global areas of interest</a:t>
            </a: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Travel &amp; Tourism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Home &amp; Local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Social &amp; Global Areas of Interest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97ADA-04DD-46D8-A8E9-515F842EDA84}"/>
              </a:ext>
            </a:extLst>
          </p:cNvPr>
          <p:cNvSpPr txBox="1"/>
          <p:nvPr/>
        </p:nvSpPr>
        <p:spPr>
          <a:xfrm>
            <a:off x="6809104" y="1488043"/>
            <a:ext cx="4316818" cy="1754326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Theme 3: Current &amp; future study &amp; employment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Education &amp;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World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Gothic" panose="020B0502020202020204" pitchFamily="34" charset="0"/>
              </a:rPr>
              <a:t>Future Plans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1B3538-F6BC-48E4-9117-A310A75718F8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A428F1-48BA-4A21-8E8F-9E2785578121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14380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4153529" y="302819"/>
            <a:ext cx="3884942" cy="4616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Broadway" panose="04040905080B02020502" pitchFamily="82" charset="0"/>
              </a:rPr>
              <a:t>Get Into Good Habits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301256" y="835884"/>
            <a:ext cx="11589488" cy="5672002"/>
          </a:xfrm>
          <a:prstGeom prst="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The key to been a successful language learner is to practice it little and often. Start doing these things today to ensure you get the grade you want at the end of your GCSE.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latin typeface="Century Gothic" panose="020B0502020202020204" pitchFamily="34" charset="0"/>
              </a:rPr>
              <a:t>Practice vocabulary: </a:t>
            </a:r>
            <a:r>
              <a:rPr lang="en-GB" sz="1600" dirty="0">
                <a:latin typeface="Century Gothic" panose="020B0502020202020204" pitchFamily="34" charset="0"/>
              </a:rPr>
              <a:t>keep a vocabulary book, start making vocabulary flashcards or practice online using </a:t>
            </a:r>
            <a:r>
              <a:rPr lang="en-GB" sz="1600" dirty="0" err="1">
                <a:latin typeface="Century Gothic" panose="020B0502020202020204" pitchFamily="34" charset="0"/>
              </a:rPr>
              <a:t>memrise</a:t>
            </a:r>
            <a:r>
              <a:rPr lang="en-GB" sz="1600" dirty="0">
                <a:latin typeface="Century Gothic" panose="020B0502020202020204" pitchFamily="34" charset="0"/>
              </a:rPr>
              <a:t> or </a:t>
            </a:r>
            <a:r>
              <a:rPr lang="en-GB" sz="1600" dirty="0" err="1">
                <a:latin typeface="Century Gothic" panose="020B0502020202020204" pitchFamily="34" charset="0"/>
              </a:rPr>
              <a:t>quizlet</a:t>
            </a:r>
            <a:r>
              <a:rPr lang="en-GB" sz="1600" dirty="0">
                <a:latin typeface="Century Gothic" panose="020B0502020202020204" pitchFamily="34" charset="0"/>
              </a:rPr>
              <a:t>. It doesn’t matter which method you decide to use, just start doing it now! It is impossible to cram for a language exam. Aim to do 10 minutes of vocabulary 2 or 3 times a week to ensure you are confident for the exam.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latin typeface="Century Gothic" panose="020B0502020202020204" pitchFamily="34" charset="0"/>
              </a:rPr>
              <a:t>Grammar: </a:t>
            </a:r>
            <a:r>
              <a:rPr lang="en-GB" sz="1600" dirty="0">
                <a:latin typeface="Century Gothic" panose="020B0502020202020204" pitchFamily="34" charset="0"/>
              </a:rPr>
              <a:t>learn your verb endings. Test yourself weekly. Again you could make flashcards or go online to practice. Grammar is key to been able to communicate in the writing &amp; speaking exams.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latin typeface="Century Gothic" panose="020B0502020202020204" pitchFamily="34" charset="0"/>
              </a:rPr>
              <a:t>Make revision notes: </a:t>
            </a:r>
            <a:r>
              <a:rPr lang="en-GB" sz="1600" dirty="0">
                <a:latin typeface="Century Gothic" panose="020B0502020202020204" pitchFamily="34" charset="0"/>
              </a:rPr>
              <a:t>when you finish a unit make a mind map of language/phrases you could use in your writing &amp; speaking exams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latin typeface="Century Gothic" panose="020B0502020202020204" pitchFamily="34" charset="0"/>
              </a:rPr>
              <a:t>Be organised: </a:t>
            </a:r>
            <a:r>
              <a:rPr lang="en-GB" sz="1600" dirty="0">
                <a:latin typeface="Century Gothic" panose="020B0502020202020204" pitchFamily="34" charset="0"/>
              </a:rPr>
              <a:t>Keep your books tidy and any handouts organised into a folder. This will make your life much easier when it comes to revision time.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latin typeface="Century Gothic" panose="020B0502020202020204" pitchFamily="34" charset="0"/>
              </a:rPr>
              <a:t>Use the language: </a:t>
            </a:r>
            <a:r>
              <a:rPr lang="en-GB" sz="1600" dirty="0">
                <a:latin typeface="Century Gothic" panose="020B0502020202020204" pitchFamily="34" charset="0"/>
              </a:rPr>
              <a:t>Read newspapers/magazines online. Listen to music. Watch films. </a:t>
            </a:r>
            <a:r>
              <a:rPr lang="en-GB" sz="1600">
                <a:latin typeface="Century Gothic" panose="020B0502020202020204" pitchFamily="34" charset="0"/>
              </a:rPr>
              <a:t>Speak it. </a:t>
            </a:r>
            <a:r>
              <a:rPr lang="en-GB" sz="1600" dirty="0">
                <a:latin typeface="Century Gothic" panose="020B0502020202020204" pitchFamily="34" charset="0"/>
              </a:rPr>
              <a:t>You can only get better at a language by practicing it!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EC1BC4-A4DF-4EE9-AD45-1611A9C1DF90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086C8D-CC09-475F-87C7-52D95591BB65}"/>
              </a:ext>
            </a:extLst>
          </p:cNvPr>
          <p:cNvSpPr txBox="1"/>
          <p:nvPr/>
        </p:nvSpPr>
        <p:spPr>
          <a:xfrm>
            <a:off x="10528917" y="6507886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20940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643</Words>
  <Application>Microsoft Office PowerPoint</Application>
  <PresentationFormat>Widescreen</PresentationFormat>
  <Paragraphs>101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39</cp:revision>
  <cp:lastPrinted>2018-08-14T15:32:18Z</cp:lastPrinted>
  <dcterms:created xsi:type="dcterms:W3CDTF">2018-04-30T12:53:34Z</dcterms:created>
  <dcterms:modified xsi:type="dcterms:W3CDTF">2021-08-31T09:20:25Z</dcterms:modified>
</cp:coreProperties>
</file>